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4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5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6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  <p:sldMasterId id="2147483786" r:id="rId10"/>
    <p:sldMasterId id="2147483800" r:id="rId11"/>
    <p:sldMasterId id="2147483814" r:id="rId12"/>
    <p:sldMasterId id="2147483828" r:id="rId13"/>
    <p:sldMasterId id="2147483842" r:id="rId14"/>
    <p:sldMasterId id="2147483856" r:id="rId15"/>
    <p:sldMasterId id="2147483870" r:id="rId16"/>
    <p:sldMasterId id="2147483884" r:id="rId17"/>
  </p:sldMasterIdLst>
  <p:notesMasterIdLst>
    <p:notesMasterId r:id="rId35"/>
  </p:notesMasterIdLst>
  <p:sldIdLst>
    <p:sldId id="257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340844355246598"/>
          <c:y val="9.1310808656797748E-2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480-4923-AFCC-2CF024970B5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80-4923-AFCC-2CF024970B5D}"/>
              </c:ext>
            </c:extLst>
          </c:dPt>
          <c:dLbls>
            <c:dLbl>
              <c:idx val="0"/>
              <c:layout>
                <c:manualLayout>
                  <c:x val="-0.16487775157232709"/>
                  <c:y val="-0.181581937752914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68,7%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480-4923-AFCC-2CF024970B5D}"/>
                </c:ext>
              </c:extLst>
            </c:dLbl>
            <c:dLbl>
              <c:idx val="1"/>
              <c:layout>
                <c:manualLayout>
                  <c:x val="0.14337718172072331"/>
                  <c:y val="8.76950684635675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1E7AA8-0968-4F49-855F-E69B93118E57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16929397354031"/>
                      <c:h val="0.151063760500060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80-4923-AFCC-2CF024970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0.68700000000000006</c:v>
                </c:pt>
                <c:pt idx="1">
                  <c:v>0.313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0-4923-AFCC-2CF024970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940053479261253E-2"/>
          <c:y val="0.13898446025475461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F2-4581-BAB1-8F7F7E49844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F2-4581-BAB1-8F7F7E49844C}"/>
              </c:ext>
            </c:extLst>
          </c:dPt>
          <c:dLbls>
            <c:dLbl>
              <c:idx val="0"/>
              <c:layout>
                <c:manualLayout>
                  <c:x val="-0.28363609228281828"/>
                  <c:y val="-0.182747674121233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69,0%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F2-4581-BAB1-8F7F7E49844C}"/>
                </c:ext>
              </c:extLst>
            </c:dLbl>
            <c:dLbl>
              <c:idx val="1"/>
              <c:layout>
                <c:manualLayout>
                  <c:x val="0.21528678584112798"/>
                  <c:y val="7.9613080242379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5729A6-213C-420A-94E2-1EC2CD6ACC7D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41610403147882"/>
                      <c:h val="0.160636262486074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F2-4581-BAB1-8F7F7E4984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F2-4581-BAB1-8F7F7E498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25536646989425"/>
          <c:y val="0.10872460674103761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A8-402B-A806-3C26A46C97F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A8-402B-A806-3C26A46C97F8}"/>
              </c:ext>
            </c:extLst>
          </c:dPt>
          <c:dLbls>
            <c:dLbl>
              <c:idx val="0"/>
              <c:layout>
                <c:manualLayout>
                  <c:x val="-0.2588416947498493"/>
                  <c:y val="-0.223094145472855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68,2%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A8-402B-A806-3C26A46C97F8}"/>
                </c:ext>
              </c:extLst>
            </c:dLbl>
            <c:dLbl>
              <c:idx val="1"/>
              <c:layout>
                <c:manualLayout>
                  <c:x val="0.18564604516492908"/>
                  <c:y val="7.45696288875522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1BBC2F-4197-46EF-8D73-A526D0846096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61189364758968"/>
                      <c:h val="0.125331545861136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0A8-402B-A806-3C26A46C9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0.68200000000000005</c:v>
                </c:pt>
                <c:pt idx="1">
                  <c:v>0.318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A8-402B-A806-3C26A46C9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173207757274159"/>
          <c:y val="0.17665277777777777"/>
          <c:w val="0.79808241728474516"/>
          <c:h val="0.732369186046511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explosion val="2"/>
          <c:dPt>
            <c:idx val="0"/>
            <c:bubble3D val="0"/>
            <c:spPr>
              <a:solidFill>
                <a:srgbClr val="00B0F0">
                  <a:alpha val="95000"/>
                </a:srgb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480-4923-AFCC-2CF024970B5D}"/>
              </c:ext>
            </c:extLst>
          </c:dPt>
          <c:dPt>
            <c:idx val="1"/>
            <c:bubble3D val="0"/>
            <c:explosion val="20"/>
            <c:spPr>
              <a:solidFill>
                <a:srgbClr val="92D050"/>
              </a:solidFill>
              <a:ln w="857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contourW="85725">
                <a:bevelT prst="relaxedInse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80-4923-AFCC-2CF024970B5D}"/>
              </c:ext>
            </c:extLst>
          </c:dPt>
          <c:dLbls>
            <c:dLbl>
              <c:idx val="0"/>
              <c:layout>
                <c:manualLayout>
                  <c:x val="-0.17760486480781465"/>
                  <c:y val="-0.208186387492710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4EED2F-D1F9-474B-918D-977506B8F4A5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rgbClr val="00B0F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35899907456308"/>
                      <c:h val="0.1567636530252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480-4923-AFCC-2CF024970B5D}"/>
                </c:ext>
              </c:extLst>
            </c:dLbl>
            <c:dLbl>
              <c:idx val="1"/>
              <c:layout>
                <c:manualLayout>
                  <c:x val="0.11747708255211074"/>
                  <c:y val="8.53795122564766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31,3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06308247088394"/>
                      <c:h val="0.128426983169284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480-4923-AFCC-2CF024970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0.68700000000000006</c:v>
                </c:pt>
                <c:pt idx="1">
                  <c:v>0.313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0-4923-AFCC-2CF024970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689116256312138E-2"/>
          <c:y val="9.863798890313194E-2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rgbClr val="0070C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rgbClr val="0070C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A4A-4352-B6AB-1F590CB00B0D}"/>
              </c:ext>
            </c:extLst>
          </c:dPt>
          <c:dPt>
            <c:idx val="1"/>
            <c:bubble3D val="0"/>
            <c:explosion val="20"/>
            <c:spPr>
              <a:solidFill>
                <a:srgbClr val="92D050"/>
              </a:solidFill>
              <a:ln w="25400">
                <a:solidFill>
                  <a:srgbClr val="0070C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rgbClr val="0070C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A4A-4352-B6AB-1F590CB00B0D}"/>
              </c:ext>
            </c:extLst>
          </c:dPt>
          <c:dLbls>
            <c:dLbl>
              <c:idx val="0"/>
              <c:layout>
                <c:manualLayout>
                  <c:x val="0.21458004382479562"/>
                  <c:y val="0.158573093290701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A5CC47-F020-4416-B763-095485E58662}" type="VALUE">
                      <a:rPr lang="en-US" dirty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75477511508698"/>
                      <c:h val="0.159404920365182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4A-4352-B6AB-1F590CB00B0D}"/>
                </c:ext>
              </c:extLst>
            </c:dLbl>
            <c:dLbl>
              <c:idx val="1"/>
              <c:layout>
                <c:manualLayout>
                  <c:x val="-0.21476393787513148"/>
                  <c:y val="-0.241448022601842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31,0%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83896761064014"/>
                      <c:h val="0.145087113146753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A4A-4352-B6AB-1F590CB00B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4A-4352-B6AB-1F590CB00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6757823056827E-2"/>
          <c:y val="0.13898446025475461"/>
          <c:w val="0.71009912707238432"/>
          <c:h val="0.651967208167142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4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accent4">
                    <a:lumMod val="50000"/>
                    <a:lumOff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chemeClr val="accent4">
                    <a:lumMod val="50000"/>
                    <a:lumOff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1D3-49DC-AC09-D9F0FBBAC8CE}"/>
              </c:ext>
            </c:extLst>
          </c:dPt>
          <c:dPt>
            <c:idx val="1"/>
            <c:bubble3D val="0"/>
            <c:explosion val="17"/>
            <c:spPr>
              <a:solidFill>
                <a:srgbClr val="92D050"/>
              </a:solidFill>
              <a:ln w="25400">
                <a:solidFill>
                  <a:schemeClr val="accent4">
                    <a:lumMod val="50000"/>
                    <a:lumOff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chemeClr val="accent4">
                    <a:lumMod val="50000"/>
                    <a:lumOff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1D3-49DC-AC09-D9F0FBBAC8CE}"/>
              </c:ext>
            </c:extLst>
          </c:dPt>
          <c:dLbls>
            <c:dLbl>
              <c:idx val="0"/>
              <c:layout>
                <c:manualLayout>
                  <c:x val="0.21830188672334538"/>
                  <c:y val="0.188562240291609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A2B8842-7766-424F-9DC1-F1C201E2C0B2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82692556134866"/>
                      <c:h val="0.168950125177469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D3-49DC-AC09-D9F0FBBAC8CE}"/>
                </c:ext>
              </c:extLst>
            </c:dLbl>
            <c:dLbl>
              <c:idx val="1"/>
              <c:layout>
                <c:manualLayout>
                  <c:x val="-0.16541938759981301"/>
                  <c:y val="-0.243834323804914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31,8 %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11182311825219"/>
                      <c:h val="0.121224101116037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1D3-49DC-AC09-D9F0FBBAC8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0.68200000000000005</c:v>
                </c:pt>
                <c:pt idx="1">
                  <c:v>0.318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D3-49DC-AC09-D9F0FBBAC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0.58023</cdr:x>
      <cdr:y>0.65652</cdr:y>
    </cdr:from>
    <cdr:to>
      <cdr:x>0.98527</cdr:x>
      <cdr:y>0.86732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38090" y="1915221"/>
          <a:ext cx="3656579" cy="614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Программные расходы</a:t>
          </a:r>
        </a:p>
        <a:p xmlns:a="http://schemas.openxmlformats.org/drawingml/2006/main">
          <a:pPr algn="ctr"/>
          <a:r>
            <a:rPr lang="ru-RU" sz="1600" b="1" dirty="0" smtClean="0"/>
            <a:t>112 327,3 тыс. рублей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0.20896</cdr:x>
      <cdr:y>0.00104</cdr:y>
    </cdr:from>
    <cdr:to>
      <cdr:x>0.59575</cdr:x>
      <cdr:y>0.10741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94775" y="3034"/>
          <a:ext cx="2952000" cy="310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Arial Black" panose="020B0A04020102020204" pitchFamily="34" charset="0"/>
            </a:rPr>
            <a:t>163 403,3 тыс. рублей</a:t>
          </a:r>
          <a:endParaRPr lang="ru-RU" sz="16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0.37621</cdr:x>
      <cdr:y>0.8766</cdr:y>
    </cdr:from>
    <cdr:to>
      <cdr:x>0.57433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396308" y="2557257"/>
          <a:ext cx="1788552" cy="35998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i="1" dirty="0" smtClean="0">
              <a:latin typeface="Arial Black" panose="020B0A04020102020204" pitchFamily="34" charset="0"/>
            </a:rPr>
            <a:t>2023 год</a:t>
          </a:r>
          <a:endParaRPr lang="ru-RU" sz="1800" b="1" i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0.18674</cdr:y>
    </cdr:from>
    <cdr:to>
      <cdr:x>0.39175</cdr:x>
      <cdr:y>0.39754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-1805415" y="544772"/>
          <a:ext cx="3536606" cy="614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600" b="1" dirty="0" smtClean="0"/>
            <a:t>51 076,0 тыс. рублей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0.26509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5728" y="1992796"/>
          <a:ext cx="2954522" cy="525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116 022,0 тыс.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0.34475</cdr:x>
      <cdr:y>0</cdr:y>
    </cdr:from>
    <cdr:to>
      <cdr:x>0.93104</cdr:x>
      <cdr:y>0.13375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86000" y="0"/>
          <a:ext cx="2357025" cy="336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Arial Black" panose="020B0A04020102020204" pitchFamily="34" charset="0"/>
            </a:rPr>
            <a:t>168 168,0 тыс.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0.00458</cdr:x>
      <cdr:y>0.84855</cdr:y>
    </cdr:from>
    <cdr:to>
      <cdr:x>0.27782</cdr:x>
      <cdr:y>0.97194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423" y="2136796"/>
          <a:ext cx="1098493" cy="31072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2024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0.42333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5631" y="1992793"/>
          <a:ext cx="2350652" cy="525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118 100,7 тыс.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Black" panose="020B0A04020102020204" pitchFamily="34" charset="0"/>
            </a:rPr>
            <a:t>173 174,4 тыс.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2.49733E-7</cdr:x>
      <cdr:y>0.85192</cdr:y>
    </cdr:from>
    <cdr:to>
      <cdr:x>0.26971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" y="2145295"/>
          <a:ext cx="1080000" cy="31074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2025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0.17253</cdr:y>
    </cdr:from>
    <cdr:to>
      <cdr:x>0.46078</cdr:x>
      <cdr:y>0.3917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933059" y="534166"/>
          <a:ext cx="3529684" cy="67852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400" b="1" dirty="0" smtClean="0"/>
            <a:t>51 076,0 тыс. рублей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0.01865</cdr:x>
      <cdr:y>0.87568</cdr:y>
    </cdr:from>
    <cdr:to>
      <cdr:x>0.16822</cdr:x>
      <cdr:y>0.98357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6943" y="2521883"/>
          <a:ext cx="1098493" cy="31072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2023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0.21863</cdr:x>
      <cdr:y>0.01042</cdr:y>
    </cdr:from>
    <cdr:to>
      <cdr:x>0.82662</cdr:x>
      <cdr:y>0.11816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74706" y="32266"/>
          <a:ext cx="4657304" cy="333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Arial Black" panose="020B0A04020102020204" pitchFamily="34" charset="0"/>
            </a:rPr>
            <a:t>163 403,3 тыс. рублей</a:t>
          </a:r>
          <a:endParaRPr lang="ru-RU" sz="1600" b="1" dirty="0">
            <a:latin typeface="Arial Black" panose="020B0A040201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0.26509</cdr:x>
      <cdr:y>0.74267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90776" y="1870188"/>
          <a:ext cx="3023999" cy="64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52 146,0 тыс. 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Black" panose="020B0A04020102020204" pitchFamily="34" charset="0"/>
            </a:rPr>
            <a:t>168 168,0 тыс. рублей</a:t>
          </a:r>
        </a:p>
      </cdr:txBody>
    </cdr:sp>
  </cdr:relSizeAnchor>
  <cdr:relSizeAnchor xmlns:cdr="http://schemas.openxmlformats.org/drawingml/2006/chartDrawing">
    <cdr:from>
      <cdr:x>0.03954</cdr:x>
      <cdr:y>0.85776</cdr:y>
    </cdr:from>
    <cdr:to>
      <cdr:x>0.31278</cdr:x>
      <cdr:y>0.98115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7109" y="2160000"/>
          <a:ext cx="1085612" cy="31071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chemeClr val="tx1"/>
              </a:solidFill>
              <a:latin typeface="Arial Black" panose="020B0A04020102020204" pitchFamily="34" charset="0"/>
            </a:rPr>
            <a:t>2024 год</a:t>
          </a:r>
          <a:endParaRPr lang="ru-RU" sz="1400" b="1" i="1" dirty="0">
            <a:solidFill>
              <a:schemeClr val="tx1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0.25173</cdr:x>
      <cdr:y>0.74267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8000" y="1870183"/>
          <a:ext cx="2996283" cy="648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55 073,7 тыс. 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Black" panose="020B0A04020102020204" pitchFamily="34" charset="0"/>
            </a:rPr>
            <a:t>173 174,4 тыс. рублей</a:t>
          </a:r>
        </a:p>
      </cdr:txBody>
    </cdr:sp>
  </cdr:relSizeAnchor>
  <cdr:relSizeAnchor xmlns:cdr="http://schemas.openxmlformats.org/drawingml/2006/chartDrawing">
    <cdr:from>
      <cdr:x>0.03708</cdr:x>
      <cdr:y>0.85776</cdr:y>
    </cdr:from>
    <cdr:to>
      <cdr:x>0.30679</cdr:x>
      <cdr:y>0.98116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1140" y="2160000"/>
          <a:ext cx="1099414" cy="31074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chemeClr val="tx1"/>
              </a:solidFill>
              <a:latin typeface="Arial Black" panose="020B0A04020102020204" pitchFamily="34" charset="0"/>
            </a:rPr>
            <a:t>2025год</a:t>
          </a:r>
          <a:endParaRPr lang="ru-RU" sz="1400" b="1" i="1" dirty="0">
            <a:solidFill>
              <a:schemeClr val="tx1"/>
            </a:solidFill>
            <a:latin typeface="Arial Black" panose="020B0A040201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464DD-3878-4F00-A8F4-96F13010058E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C14AC-36E6-4ABD-928F-A2F28AEA2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2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5001E7-71A1-4344-8695-74CEAD92971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81391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405FA2-9E66-4F91-B059-76BAA91811E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53206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5A3BAF-5B34-4E3D-A0C3-02A09EF334A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530055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D1F039-9B39-4B19-8E9E-67B0AD674E3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69547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D1F039-9B39-4B19-8E9E-67B0AD674E3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72075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45990-8948-4CED-916A-D021F68E197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7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3F85E-0C03-45BF-BDBD-8E8279BB48F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42666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B6E991-C4CE-422B-9B00-78EBB03F422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7786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1AE63A-F917-4B6B-8EB3-E30263652A9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1152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38E559-B402-4A87-AD88-AF90340D6AA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64565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F92F5D-D40D-4610-8FAE-E6C15452E44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33373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C0E113-8A24-4269-AFE1-E186F32C8AE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86998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2A9F2E-18D7-4BB2-9E6B-7E84F373A5B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7505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842C6F-4003-4603-B743-A6700936846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0142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24050" y="2971800"/>
            <a:ext cx="9751483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4050" y="4191000"/>
            <a:ext cx="9751483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17E3B-4F1C-4DCB-A669-05BBA1EC66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1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83177-5489-48FB-A19F-D4CEC8A311C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648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49093-61FE-4139-B923-F434B6719E0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855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83177-5489-48FB-A19F-D4CEC8A311C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66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45601" y="274639"/>
            <a:ext cx="243628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30400" y="274639"/>
            <a:ext cx="7112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2E1F4-DD4D-443D-B751-E83C5BB6EE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455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1" y="274638"/>
            <a:ext cx="975148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30401" y="1600201"/>
            <a:ext cx="9751484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89D77-6A82-4F8C-AC71-AF8B51EE83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818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161455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1175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24050" y="2971800"/>
            <a:ext cx="9751483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4050" y="4191000"/>
            <a:ext cx="9751483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17E3B-4F1C-4DCB-A669-05BBA1EC66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485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14CC4-F340-4006-AFAE-D06F0EB4242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630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507A6-08F7-4E17-9414-14DA323137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237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0401" y="1600201"/>
            <a:ext cx="47730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6684" y="1600201"/>
            <a:ext cx="477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B1EA6-A966-4B3F-9A15-DDE536B2B5E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267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DAD6-713F-4D73-A1DA-A02ECC5F3F1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7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45601" y="274639"/>
            <a:ext cx="243628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30400" y="274639"/>
            <a:ext cx="7112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2E1F4-DD4D-443D-B751-E83C5BB6EE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592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38F02-515C-44EC-BAE5-5B59A95EAF0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632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2AC2D-CC84-4D01-8EE8-1265B617FD3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579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2E242-8EFE-496E-977E-16941152FE9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912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49093-61FE-4139-B923-F434B6719E0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02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83177-5489-48FB-A19F-D4CEC8A311C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9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45601" y="274639"/>
            <a:ext cx="243628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30400" y="274639"/>
            <a:ext cx="7112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2E1F4-DD4D-443D-B751-E83C5BB6EE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170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1" y="274638"/>
            <a:ext cx="975148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30401" y="1600201"/>
            <a:ext cx="9751484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89D77-6A82-4F8C-AC71-AF8B51EE83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298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161455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8613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24050" y="2971800"/>
            <a:ext cx="9751483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4050" y="4191000"/>
            <a:ext cx="9751483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17E3B-4F1C-4DCB-A669-05BBA1EC66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027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14CC4-F340-4006-AFAE-D06F0EB4242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21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1" y="274638"/>
            <a:ext cx="975148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30401" y="1600201"/>
            <a:ext cx="9751484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89D77-6A82-4F8C-AC71-AF8B51EE83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919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507A6-08F7-4E17-9414-14DA323137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553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0401" y="1600201"/>
            <a:ext cx="47730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6684" y="1600201"/>
            <a:ext cx="477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B1EA6-A966-4B3F-9A15-DDE536B2B5E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859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DAD6-713F-4D73-A1DA-A02ECC5F3F1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304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38F02-515C-44EC-BAE5-5B59A95EAF0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555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2AC2D-CC84-4D01-8EE8-1265B617FD3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391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2E242-8EFE-496E-977E-16941152FE9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497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49093-61FE-4139-B923-F434B6719E0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357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83177-5489-48FB-A19F-D4CEC8A311C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827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45601" y="274639"/>
            <a:ext cx="243628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30400" y="274639"/>
            <a:ext cx="7112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2E1F4-DD4D-443D-B751-E83C5BB6EE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922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1" y="274638"/>
            <a:ext cx="975148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30401" y="1600201"/>
            <a:ext cx="9751484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89D77-6A82-4F8C-AC71-AF8B51EE83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41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161455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7502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161455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6402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24050" y="2971800"/>
            <a:ext cx="9751483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4050" y="4191000"/>
            <a:ext cx="9751483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17E3B-4F1C-4DCB-A669-05BBA1EC66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507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14CC4-F340-4006-AFAE-D06F0EB4242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943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507A6-08F7-4E17-9414-14DA323137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312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0401" y="1600201"/>
            <a:ext cx="47730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6684" y="1600201"/>
            <a:ext cx="477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B1EA6-A966-4B3F-9A15-DDE536B2B5E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390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DAD6-713F-4D73-A1DA-A02ECC5F3F1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338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38F02-515C-44EC-BAE5-5B59A95EAF0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862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2AC2D-CC84-4D01-8EE8-1265B617FD3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508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2E242-8EFE-496E-977E-16941152FE9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450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49093-61FE-4139-B923-F434B6719E0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25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24050" y="2971800"/>
            <a:ext cx="9751483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4050" y="4191000"/>
            <a:ext cx="9751483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17E3B-4F1C-4DCB-A669-05BBA1EC66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3159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83177-5489-48FB-A19F-D4CEC8A311C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5981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45601" y="274639"/>
            <a:ext cx="243628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30400" y="274639"/>
            <a:ext cx="7112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2E1F4-DD4D-443D-B751-E83C5BB6EE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364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1" y="274638"/>
            <a:ext cx="975148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30401" y="1600201"/>
            <a:ext cx="9751484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89D77-6A82-4F8C-AC71-AF8B51EE83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517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161455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6550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24050" y="2971800"/>
            <a:ext cx="9751483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4050" y="4191000"/>
            <a:ext cx="9751483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17E3B-4F1C-4DCB-A669-05BBA1EC66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9719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14CC4-F340-4006-AFAE-D06F0EB4242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128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507A6-08F7-4E17-9414-14DA323137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1233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0401" y="1600201"/>
            <a:ext cx="47730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6684" y="1600201"/>
            <a:ext cx="477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B1EA6-A966-4B3F-9A15-DDE536B2B5E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281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DAD6-713F-4D73-A1DA-A02ECC5F3F1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111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38F02-515C-44EC-BAE5-5B59A95EAF0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09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14CC4-F340-4006-AFAE-D06F0EB4242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68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2AC2D-CC84-4D01-8EE8-1265B617FD3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293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2E242-8EFE-496E-977E-16941152FE9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4761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49093-61FE-4139-B923-F434B6719E0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05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83177-5489-48FB-A19F-D4CEC8A311C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046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45601" y="274639"/>
            <a:ext cx="243628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30400" y="274639"/>
            <a:ext cx="7112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2E1F4-DD4D-443D-B751-E83C5BB6EE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593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1" y="274638"/>
            <a:ext cx="975148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30401" y="1600201"/>
            <a:ext cx="9751484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89D77-6A82-4F8C-AC71-AF8B51EE83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189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161455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02552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24050" y="2971800"/>
            <a:ext cx="9751483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4050" y="4191000"/>
            <a:ext cx="9751483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17E3B-4F1C-4DCB-A669-05BBA1EC66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6730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14CC4-F340-4006-AFAE-D06F0EB4242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669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507A6-08F7-4E17-9414-14DA323137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24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507A6-08F7-4E17-9414-14DA323137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137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0401" y="1600201"/>
            <a:ext cx="47730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6684" y="1600201"/>
            <a:ext cx="477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B1EA6-A966-4B3F-9A15-DDE536B2B5E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119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DAD6-713F-4D73-A1DA-A02ECC5F3F1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0130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38F02-515C-44EC-BAE5-5B59A95EAF0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9920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2AC2D-CC84-4D01-8EE8-1265B617FD3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2666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2E242-8EFE-496E-977E-16941152FE9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8269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49093-61FE-4139-B923-F434B6719E0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1207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83177-5489-48FB-A19F-D4CEC8A311C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0406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45601" y="274639"/>
            <a:ext cx="243628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30400" y="274639"/>
            <a:ext cx="7112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2E1F4-DD4D-443D-B751-E83C5BB6EE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5726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1" y="274638"/>
            <a:ext cx="975148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30401" y="1600201"/>
            <a:ext cx="9751484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89D77-6A82-4F8C-AC71-AF8B51EE83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843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161455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227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0401" y="1600201"/>
            <a:ext cx="47730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6684" y="1600201"/>
            <a:ext cx="477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B1EA6-A966-4B3F-9A15-DDE536B2B5E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6532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24050" y="2971800"/>
            <a:ext cx="9751483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4050" y="4191000"/>
            <a:ext cx="9751483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17E3B-4F1C-4DCB-A669-05BBA1EC66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121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14CC4-F340-4006-AFAE-D06F0EB4242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6981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507A6-08F7-4E17-9414-14DA323137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561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0401" y="1600201"/>
            <a:ext cx="47730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6684" y="1600201"/>
            <a:ext cx="477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B1EA6-A966-4B3F-9A15-DDE536B2B5E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2288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DAD6-713F-4D73-A1DA-A02ECC5F3F1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1217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38F02-515C-44EC-BAE5-5B59A95EAF0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7512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2AC2D-CC84-4D01-8EE8-1265B617FD3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1867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2E242-8EFE-496E-977E-16941152FE9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5414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49093-61FE-4139-B923-F434B6719E0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6468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83177-5489-48FB-A19F-D4CEC8A311C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6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DAD6-713F-4D73-A1DA-A02ECC5F3F1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2629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45601" y="274639"/>
            <a:ext cx="243628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30400" y="274639"/>
            <a:ext cx="7112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2E1F4-DD4D-443D-B751-E83C5BB6EE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496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1" y="274638"/>
            <a:ext cx="975148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30401" y="1600201"/>
            <a:ext cx="9751484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89D77-6A82-4F8C-AC71-AF8B51EE83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6980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161455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19483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24050" y="2971800"/>
            <a:ext cx="9751483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4050" y="4191000"/>
            <a:ext cx="9751483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17E3B-4F1C-4DCB-A669-05BBA1EC66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2121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14CC4-F340-4006-AFAE-D06F0EB4242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5733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507A6-08F7-4E17-9414-14DA323137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3516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0401" y="1600201"/>
            <a:ext cx="47730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6684" y="1600201"/>
            <a:ext cx="477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B1EA6-A966-4B3F-9A15-DDE536B2B5E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7187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DAD6-713F-4D73-A1DA-A02ECC5F3F1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638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38F02-515C-44EC-BAE5-5B59A95EAF0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7674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2AC2D-CC84-4D01-8EE8-1265B617FD3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61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38F02-515C-44EC-BAE5-5B59A95EAF0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8167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2E242-8EFE-496E-977E-16941152FE9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131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49093-61FE-4139-B923-F434B6719E0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9680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83177-5489-48FB-A19F-D4CEC8A311C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0394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45601" y="274639"/>
            <a:ext cx="243628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30400" y="274639"/>
            <a:ext cx="7112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2E1F4-DD4D-443D-B751-E83C5BB6EE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7949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1" y="274638"/>
            <a:ext cx="975148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30401" y="1600201"/>
            <a:ext cx="9751484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89D77-6A82-4F8C-AC71-AF8B51EE83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8455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161455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391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24050" y="2971800"/>
            <a:ext cx="9751483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4050" y="4191000"/>
            <a:ext cx="9751483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17E3B-4F1C-4DCB-A669-05BBA1EC66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7254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14CC4-F340-4006-AFAE-D06F0EB4242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1123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507A6-08F7-4E17-9414-14DA323137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2701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0401" y="1600201"/>
            <a:ext cx="47730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6684" y="1600201"/>
            <a:ext cx="477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B1EA6-A966-4B3F-9A15-DDE536B2B5E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4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14CC4-F340-4006-AFAE-D06F0EB4242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1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2AC2D-CC84-4D01-8EE8-1265B617FD3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9462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DAD6-713F-4D73-A1DA-A02ECC5F3F1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4274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38F02-515C-44EC-BAE5-5B59A95EAF0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4886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2AC2D-CC84-4D01-8EE8-1265B617FD3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642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2E242-8EFE-496E-977E-16941152FE9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568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49093-61FE-4139-B923-F434B6719E0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5958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83177-5489-48FB-A19F-D4CEC8A311C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0699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45601" y="274639"/>
            <a:ext cx="243628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30400" y="274639"/>
            <a:ext cx="7112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2E1F4-DD4D-443D-B751-E83C5BB6EE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6835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1" y="274638"/>
            <a:ext cx="975148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30401" y="1600201"/>
            <a:ext cx="9751484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89D77-6A82-4F8C-AC71-AF8B51EE83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1594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161455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18952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24050" y="2971800"/>
            <a:ext cx="9751483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4050" y="4191000"/>
            <a:ext cx="9751483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17E3B-4F1C-4DCB-A669-05BBA1EC66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2E242-8EFE-496E-977E-16941152FE9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9024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14CC4-F340-4006-AFAE-D06F0EB4242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8670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507A6-08F7-4E17-9414-14DA323137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1345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0401" y="1600201"/>
            <a:ext cx="47730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6684" y="1600201"/>
            <a:ext cx="477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B1EA6-A966-4B3F-9A15-DDE536B2B5E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8352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DAD6-713F-4D73-A1DA-A02ECC5F3F1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8761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38F02-515C-44EC-BAE5-5B59A95EAF0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3592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2AC2D-CC84-4D01-8EE8-1265B617FD3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0121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2E242-8EFE-496E-977E-16941152FE9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0250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49093-61FE-4139-B923-F434B6719E0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3391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83177-5489-48FB-A19F-D4CEC8A311C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2260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45601" y="274639"/>
            <a:ext cx="243628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30400" y="274639"/>
            <a:ext cx="7112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2E1F4-DD4D-443D-B751-E83C5BB6EE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98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49093-61FE-4139-B923-F434B6719E0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7185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1" y="274638"/>
            <a:ext cx="975148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30401" y="1600201"/>
            <a:ext cx="9751484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89D77-6A82-4F8C-AC71-AF8B51EE83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1095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161455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122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83177-5489-48FB-A19F-D4CEC8A311C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93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45601" y="274639"/>
            <a:ext cx="243628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30400" y="274639"/>
            <a:ext cx="7112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2E1F4-DD4D-443D-B751-E83C5BB6EE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38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1" y="274638"/>
            <a:ext cx="975148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30401" y="1600201"/>
            <a:ext cx="9751484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89D77-6A82-4F8C-AC71-AF8B51EE83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99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161455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858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24050" y="2971800"/>
            <a:ext cx="9751483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4050" y="4191000"/>
            <a:ext cx="9751483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17E3B-4F1C-4DCB-A669-05BBA1EC66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78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14CC4-F340-4006-AFAE-D06F0EB4242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68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507A6-08F7-4E17-9414-14DA323137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4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507A6-08F7-4E17-9414-14DA323137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15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0401" y="1600201"/>
            <a:ext cx="47730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6684" y="1600201"/>
            <a:ext cx="477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B1EA6-A966-4B3F-9A15-DDE536B2B5E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07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DAD6-713F-4D73-A1DA-A02ECC5F3F1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40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38F02-515C-44EC-BAE5-5B59A95EAF0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73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2AC2D-CC84-4D01-8EE8-1265B617FD3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07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2E242-8EFE-496E-977E-16941152FE9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27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49093-61FE-4139-B923-F434B6719E0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50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83177-5489-48FB-A19F-D4CEC8A311C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60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45601" y="274639"/>
            <a:ext cx="243628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30400" y="274639"/>
            <a:ext cx="7112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2E1F4-DD4D-443D-B751-E83C5BB6EE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94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1" y="274638"/>
            <a:ext cx="975148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30401" y="1600201"/>
            <a:ext cx="9751484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89D77-6A82-4F8C-AC71-AF8B51EE83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31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161455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4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0401" y="1600201"/>
            <a:ext cx="47730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6684" y="1600201"/>
            <a:ext cx="477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B1EA6-A966-4B3F-9A15-DDE536B2B5E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458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24050" y="2971800"/>
            <a:ext cx="9751483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4050" y="4191000"/>
            <a:ext cx="9751483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17E3B-4F1C-4DCB-A669-05BBA1EC66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73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14CC4-F340-4006-AFAE-D06F0EB4242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6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507A6-08F7-4E17-9414-14DA323137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66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0401" y="1600201"/>
            <a:ext cx="47730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6684" y="1600201"/>
            <a:ext cx="477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B1EA6-A966-4B3F-9A15-DDE536B2B5E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01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DAD6-713F-4D73-A1DA-A02ECC5F3F1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20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38F02-515C-44EC-BAE5-5B59A95EAF0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10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2AC2D-CC84-4D01-8EE8-1265B617FD3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6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2E242-8EFE-496E-977E-16941152FE9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97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49093-61FE-4139-B923-F434B6719E0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27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83177-5489-48FB-A19F-D4CEC8A311C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DAD6-713F-4D73-A1DA-A02ECC5F3F1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74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45601" y="274639"/>
            <a:ext cx="243628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30400" y="274639"/>
            <a:ext cx="7112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2E1F4-DD4D-443D-B751-E83C5BB6EE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72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1" y="274638"/>
            <a:ext cx="975148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30401" y="1600201"/>
            <a:ext cx="9751484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89D77-6A82-4F8C-AC71-AF8B51EE83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520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161455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2456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24050" y="2971800"/>
            <a:ext cx="9751483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4050" y="4191000"/>
            <a:ext cx="9751483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17E3B-4F1C-4DCB-A669-05BBA1EC66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12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14CC4-F340-4006-AFAE-D06F0EB4242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96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507A6-08F7-4E17-9414-14DA323137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668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0401" y="1600201"/>
            <a:ext cx="47730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6684" y="1600201"/>
            <a:ext cx="477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B1EA6-A966-4B3F-9A15-DDE536B2B5E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810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DAD6-713F-4D73-A1DA-A02ECC5F3F1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398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38F02-515C-44EC-BAE5-5B59A95EAF0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394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2AC2D-CC84-4D01-8EE8-1265B617FD3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38F02-515C-44EC-BAE5-5B59A95EAF0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282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2E242-8EFE-496E-977E-16941152FE9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782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49093-61FE-4139-B923-F434B6719E0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573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83177-5489-48FB-A19F-D4CEC8A311C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551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45601" y="274639"/>
            <a:ext cx="243628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30400" y="274639"/>
            <a:ext cx="7112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2E1F4-DD4D-443D-B751-E83C5BB6EE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313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1" y="274638"/>
            <a:ext cx="975148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30401" y="1600201"/>
            <a:ext cx="9751484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89D77-6A82-4F8C-AC71-AF8B51EE83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37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161455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9705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24050" y="2971800"/>
            <a:ext cx="9751483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4050" y="4191000"/>
            <a:ext cx="9751483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17E3B-4F1C-4DCB-A669-05BBA1EC66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440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14CC4-F340-4006-AFAE-D06F0EB4242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297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507A6-08F7-4E17-9414-14DA323137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30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0401" y="1600201"/>
            <a:ext cx="47730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6684" y="1600201"/>
            <a:ext cx="477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B1EA6-A966-4B3F-9A15-DDE536B2B5E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7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2AC2D-CC84-4D01-8EE8-1265B617FD3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265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DAD6-713F-4D73-A1DA-A02ECC5F3F1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259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38F02-515C-44EC-BAE5-5B59A95EAF0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108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2AC2D-CC84-4D01-8EE8-1265B617FD3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594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2E242-8EFE-496E-977E-16941152FE9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258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49093-61FE-4139-B923-F434B6719E0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847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83177-5489-48FB-A19F-D4CEC8A311C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504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45601" y="274639"/>
            <a:ext cx="243628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30400" y="274639"/>
            <a:ext cx="7112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2E1F4-DD4D-443D-B751-E83C5BB6EE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034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1" y="274638"/>
            <a:ext cx="975148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30401" y="1600201"/>
            <a:ext cx="9751484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89D77-6A82-4F8C-AC71-AF8B51EE83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225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161455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725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24050" y="2971800"/>
            <a:ext cx="9751483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4050" y="4191000"/>
            <a:ext cx="9751483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17E3B-4F1C-4DCB-A669-05BBA1EC66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6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2E242-8EFE-496E-977E-16941152FE9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205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14CC4-F340-4006-AFAE-D06F0EB4242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141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507A6-08F7-4E17-9414-14DA323137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303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0401" y="1600201"/>
            <a:ext cx="47730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6684" y="1600201"/>
            <a:ext cx="477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B1EA6-A966-4B3F-9A15-DDE536B2B5E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678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DAD6-713F-4D73-A1DA-A02ECC5F3F1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58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38F02-515C-44EC-BAE5-5B59A95EAF0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400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2AC2D-CC84-4D01-8EE8-1265B617FD3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266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2E242-8EFE-496E-977E-16941152FE9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451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49093-61FE-4139-B923-F434B6719E0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040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83177-5489-48FB-A19F-D4CEC8A311C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504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45601" y="274639"/>
            <a:ext cx="243628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30400" y="274639"/>
            <a:ext cx="7112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2E1F4-DD4D-443D-B751-E83C5BB6EE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7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49093-61FE-4139-B923-F434B6719E0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171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1" y="274638"/>
            <a:ext cx="975148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30401" y="1600201"/>
            <a:ext cx="9751484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89D77-6A82-4F8C-AC71-AF8B51EE83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595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161455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9442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24050" y="2971800"/>
            <a:ext cx="9751483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4050" y="4191000"/>
            <a:ext cx="9751483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17E3B-4F1C-4DCB-A669-05BBA1EC66C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907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14CC4-F340-4006-AFAE-D06F0EB4242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06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507A6-08F7-4E17-9414-14DA323137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293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0401" y="1600201"/>
            <a:ext cx="47730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6684" y="1600201"/>
            <a:ext cx="477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B1EA6-A966-4B3F-9A15-DDE536B2B5E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9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DAD6-713F-4D73-A1DA-A02ECC5F3F1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96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38F02-515C-44EC-BAE5-5B59A95EAF0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498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2AC2D-CC84-4D01-8EE8-1265B617FD3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776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2E242-8EFE-496E-977E-16941152FE9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3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1" y="274638"/>
            <a:ext cx="97514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1" y="1600201"/>
            <a:ext cx="97514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4051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8400" y="6524626"/>
            <a:ext cx="3860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12F5E-A030-4408-A0FA-97D90E5A161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8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1" y="274638"/>
            <a:ext cx="97514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1" y="1600201"/>
            <a:ext cx="97514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4051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8400" y="6524626"/>
            <a:ext cx="3860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12F5E-A030-4408-A0FA-97D90E5A161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6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1" y="274638"/>
            <a:ext cx="97514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1" y="1600201"/>
            <a:ext cx="97514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4051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8400" y="6524626"/>
            <a:ext cx="3860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12F5E-A030-4408-A0FA-97D90E5A161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1" y="274638"/>
            <a:ext cx="97514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1" y="1600201"/>
            <a:ext cx="97514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4051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8400" y="6524626"/>
            <a:ext cx="3860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12F5E-A030-4408-A0FA-97D90E5A161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9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1" y="274638"/>
            <a:ext cx="97514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1" y="1600201"/>
            <a:ext cx="97514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4051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8400" y="6524626"/>
            <a:ext cx="3860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12F5E-A030-4408-A0FA-97D90E5A161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1" y="274638"/>
            <a:ext cx="97514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1" y="1600201"/>
            <a:ext cx="97514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4051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8400" y="6524626"/>
            <a:ext cx="3860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12F5E-A030-4408-A0FA-97D90E5A161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1" y="274638"/>
            <a:ext cx="97514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1" y="1600201"/>
            <a:ext cx="97514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4051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8400" y="6524626"/>
            <a:ext cx="3860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12F5E-A030-4408-A0FA-97D90E5A161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0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1" y="274638"/>
            <a:ext cx="97514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1" y="1600201"/>
            <a:ext cx="97514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4051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8400" y="6524626"/>
            <a:ext cx="3860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12F5E-A030-4408-A0FA-97D90E5A161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1" y="274638"/>
            <a:ext cx="97514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1" y="1600201"/>
            <a:ext cx="97514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4051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8400" y="6524626"/>
            <a:ext cx="3860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12F5E-A030-4408-A0FA-97D90E5A161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6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1" y="274638"/>
            <a:ext cx="97514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1" y="1600201"/>
            <a:ext cx="97514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4051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8400" y="6524626"/>
            <a:ext cx="3860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12F5E-A030-4408-A0FA-97D90E5A161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1" y="274638"/>
            <a:ext cx="97514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1" y="1600201"/>
            <a:ext cx="97514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4051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8400" y="6524626"/>
            <a:ext cx="3860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12F5E-A030-4408-A0FA-97D90E5A161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4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1" y="274638"/>
            <a:ext cx="97514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1" y="1600201"/>
            <a:ext cx="97514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4051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8400" y="6524626"/>
            <a:ext cx="3860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12F5E-A030-4408-A0FA-97D90E5A161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9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1" y="274638"/>
            <a:ext cx="97514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1" y="1600201"/>
            <a:ext cx="97514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4051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8400" y="6524626"/>
            <a:ext cx="3860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12F5E-A030-4408-A0FA-97D90E5A161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7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1" y="274638"/>
            <a:ext cx="97514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1" y="1600201"/>
            <a:ext cx="97514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4051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8400" y="6524626"/>
            <a:ext cx="3860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12F5E-A030-4408-A0FA-97D90E5A161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0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1" y="274638"/>
            <a:ext cx="97514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1" y="1600201"/>
            <a:ext cx="97514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4051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8400" y="6524626"/>
            <a:ext cx="3860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12F5E-A030-4408-A0FA-97D90E5A161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7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1" y="274638"/>
            <a:ext cx="97514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1" y="1600201"/>
            <a:ext cx="97514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4051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8400" y="6524626"/>
            <a:ext cx="3860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12F5E-A030-4408-A0FA-97D90E5A161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1" y="274638"/>
            <a:ext cx="97514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1" y="1600201"/>
            <a:ext cx="97514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4051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8400" y="6524626"/>
            <a:ext cx="3860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524626"/>
            <a:ext cx="28448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12F5E-A030-4408-A0FA-97D90E5A161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59" y="2538000"/>
            <a:ext cx="7427016" cy="4320000"/>
          </a:xfrm>
          <a:prstGeom prst="rect">
            <a:avLst/>
          </a:prstGeom>
          <a:noFill/>
          <a:effectLst>
            <a:glow>
              <a:schemeClr val="accent1"/>
            </a:glow>
            <a:reflection endPos="0" dist="50800" dir="5400000" sy="-100000" algn="bl" rotWithShape="0"/>
            <a:softEdge rad="800100"/>
          </a:effectLst>
          <a:scene3d>
            <a:camera prst="orthographicFront">
              <a:rot lat="0" lon="0" rev="21594000"/>
            </a:camera>
            <a:lightRig rig="threePt" dir="t"/>
          </a:scene3d>
          <a:sp3d/>
        </p:spPr>
      </p:pic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7450" y="305136"/>
            <a:ext cx="9801225" cy="2952225"/>
          </a:xfrm>
        </p:spPr>
        <p:txBody>
          <a:bodyPr/>
          <a:lstStyle/>
          <a:p>
            <a:pPr algn="ctr" eaLnBrk="1" hangingPunct="1"/>
            <a:r>
              <a:rPr lang="ru-RU" altLang="ru-RU" sz="2500" b="1" dirty="0" smtClean="0">
                <a:latin typeface="Arial Black" panose="020B0A04020102020204" pitchFamily="34" charset="0"/>
              </a:rPr>
              <a:t>БЮДЖЕТ</a:t>
            </a:r>
            <a:endParaRPr lang="ru-RU" altLang="ru-RU" sz="2500" dirty="0">
              <a:latin typeface="Arial Black" panose="020B0A04020102020204" pitchFamily="34" charset="0"/>
            </a:endParaRPr>
          </a:p>
          <a:p>
            <a:pPr algn="ctr" eaLnBrk="1" hangingPunct="1"/>
            <a:r>
              <a:rPr lang="ru-RU" altLang="ru-RU" sz="2500" b="1" dirty="0">
                <a:latin typeface="Arial Black" panose="020B0A04020102020204" pitchFamily="34" charset="0"/>
              </a:rPr>
              <a:t>МУНИЦИПАЛЬНОГО ОБРАЗОВАНИЯ «СВЕТОГОРСКОЕ ГОРОДСКОЕ ПОСЕЛЕНИЕ» ВЫБОРГСКОГО РАЙОНА ЛЕНИНГРАДСКОЙ ОБЛАСТИ НА 2023 ГОД И ПЛАНОВЫЙ ПЕРИОД 2024 И 2025 ГОДОВ»</a:t>
            </a:r>
          </a:p>
          <a:p>
            <a:pPr algn="ctr" eaLnBrk="1" hangingPunct="1"/>
            <a:endParaRPr lang="ru-RU" altLang="ru-RU" sz="2500" b="1" dirty="0">
              <a:latin typeface="Arial Black" panose="020B0A04020102020204" pitchFamily="34" charset="0"/>
            </a:endParaRPr>
          </a:p>
          <a:p>
            <a:pPr algn="ctr" eaLnBrk="1" hangingPunct="1"/>
            <a:endParaRPr lang="ru-RU" altLang="ru-RU" sz="2500" b="1" dirty="0">
              <a:latin typeface="Arial Black" panose="020B0A04020102020204" pitchFamily="34" charset="0"/>
            </a:endParaRPr>
          </a:p>
        </p:txBody>
      </p:sp>
      <p:pic>
        <p:nvPicPr>
          <p:cNvPr id="11268" name="Picture 4" descr="\\admfs\doc\Мягкова О\от Коноваловой О\фото для презент\герб3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1" y="221776"/>
            <a:ext cx="1254441" cy="1151851"/>
          </a:xfrm>
          <a:prstGeom prst="rect">
            <a:avLst/>
          </a:prstGeom>
          <a:noFill/>
          <a:extLst/>
        </p:spPr>
      </p:pic>
      <p:sp>
        <p:nvSpPr>
          <p:cNvPr id="3" name="Прямоугольник 2"/>
          <p:cNvSpPr/>
          <p:nvPr/>
        </p:nvSpPr>
        <p:spPr>
          <a:xfrm>
            <a:off x="4726632" y="6254115"/>
            <a:ext cx="2898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Второе чтение</a:t>
            </a:r>
            <a:endParaRPr lang="ru-RU" altLang="ru-RU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9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91775" y="1394235"/>
            <a:ext cx="690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u="sng" dirty="0">
                <a:solidFill>
                  <a:srgbClr val="7FB3E7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 процессных мероприятий:</a:t>
            </a:r>
            <a:r>
              <a:rPr lang="ru-RU" sz="1600" b="1" i="1" dirty="0">
                <a:solidFill>
                  <a:srgbClr val="7FB3E7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600" b="1" i="1" dirty="0">
                <a:solidFill>
                  <a:srgbClr val="7FB3E7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srgbClr val="7FB3E7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«Обеспечение устойчивого функционирования и развития коммунальной и инженерной инфраструктуры и повышение энергоэффективности»</a:t>
            </a:r>
            <a:endParaRPr lang="ru-RU" sz="1600" b="1" i="1" dirty="0">
              <a:solidFill>
                <a:srgbClr val="7FB3E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4750" y="2881609"/>
            <a:ext cx="7791450" cy="233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по ремонту объектов коммунального хозяйства (сетей теплоснабжения, ливневой канализации) (2023г. – </a:t>
            </a:r>
            <a:r>
              <a:rPr lang="ru-RU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600,0 тыс. рублей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2024 – 2025гг. – </a:t>
            </a:r>
            <a:r>
              <a:rPr lang="ru-RU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900,0 тыс. рублей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по созданию и оснащению мест (площадок) накопления твердых коммунальных отходов емкостями для накопления твердых коммунальных отходов:</a:t>
            </a:r>
            <a:b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(2023-2024гг. –</a:t>
            </a:r>
            <a:r>
              <a:rPr lang="ru-RU" sz="1400" b="1" i="1" dirty="0">
                <a:solidFill>
                  <a:srgbClr val="000000"/>
                </a:solidFill>
                <a:latin typeface="Arial" charset="0"/>
              </a:rPr>
              <a:t> 60,3 тыс. рублей</a:t>
            </a:r>
            <a:r>
              <a:rPr lang="ru-RU" sz="1400" i="1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по разработке программы энергоэффективности (2023г. – </a:t>
            </a:r>
            <a:r>
              <a:rPr lang="ru-RU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300,0 тыс. рублей)</a:t>
            </a:r>
            <a:endParaRPr lang="ru-RU" sz="1400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8"/>
          <p:cNvSpPr>
            <a:spLocks noGrp="1" noChangeArrowheads="1"/>
          </p:cNvSpPr>
          <p:nvPr>
            <p:ph type="title"/>
          </p:nvPr>
        </p:nvSpPr>
        <p:spPr>
          <a:xfrm>
            <a:off x="2712001" y="264707"/>
            <a:ext cx="7313613" cy="1129528"/>
          </a:xfrm>
        </p:spPr>
        <p:txBody>
          <a:bodyPr/>
          <a:lstStyle/>
          <a:p>
            <a:pPr algn="ctr"/>
            <a:r>
              <a:rPr lang="ru-RU" altLang="ru-RU" sz="1800" b="1" i="1" dirty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br>
              <a:rPr lang="ru-RU" sz="1800" b="1" i="1" dirty="0"/>
            </a:br>
            <a:r>
              <a:rPr lang="ru-RU" sz="1800" b="1" i="1" dirty="0"/>
              <a:t>на территории МО «Светогорское городское поселение»</a:t>
            </a:r>
            <a:endParaRPr lang="ru-RU" sz="1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11399" y="1543645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2023 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53 302,9 тыс.</a:t>
            </a:r>
            <a:br>
              <a:rPr lang="ru-RU" sz="1600" b="1" i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11399" y="3155235"/>
            <a:ext cx="2027145" cy="12952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2024 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55 927,6 тыс.</a:t>
            </a:r>
            <a:br>
              <a:rPr lang="ru-RU" sz="1600" b="1" i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11399" y="4902361"/>
            <a:ext cx="2086843" cy="13032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2025 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62 926,3 тыс.</a:t>
            </a:r>
            <a:br>
              <a:rPr lang="ru-RU" sz="1600" b="1" i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783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8000" y="405001"/>
            <a:ext cx="73440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tabLst>
                <a:tab pos="5941060" algn="l"/>
              </a:tabLst>
            </a:pP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МО «Светогорское городское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9526" y="1486711"/>
            <a:ext cx="609247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tabLst>
                <a:tab pos="5941060" algn="l"/>
              </a:tabLst>
            </a:pPr>
            <a:r>
              <a:rPr lang="ru-RU" sz="1600" b="1" i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Комплекс процессных мероприятий:</a:t>
            </a: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«Развитие молодежной политики»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20826" y="1795389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2023г.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42 991,4 тыс. рублей 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20825" y="3285456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2024г.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43 561,4 тыс. 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20824" y="4775523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2025г.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42 641,4 тыс. 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51" y="2175538"/>
            <a:ext cx="6515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1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предоставление субсидии на выполнение муниципального задания МБУ «КСК г. Светогорска» по организации мероприятий в сфере молодежной политики (2023-2025гг.- </a:t>
            </a:r>
            <a:r>
              <a:rPr lang="ru-RU" sz="1500" b="1" i="1" dirty="0">
                <a:solidFill>
                  <a:srgbClr val="000000"/>
                </a:solidFill>
                <a:latin typeface="Arial" charset="0"/>
              </a:rPr>
              <a:t>702,7 тыс. рублей</a:t>
            </a:r>
            <a:r>
              <a:rPr lang="ru-RU" sz="1500" i="1" dirty="0">
                <a:solidFill>
                  <a:srgbClr val="000000"/>
                </a:solidFill>
                <a:latin typeface="Arial" charset="0"/>
              </a:rPr>
              <a:t>)</a:t>
            </a:r>
            <a:endParaRPr lang="ru-RU" sz="15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1" y="3109853"/>
            <a:ext cx="7724774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временных рабочих мест для трудоустройства несовершеннолетних: (</a:t>
            </a:r>
            <a:r>
              <a:rPr lang="ru-RU" sz="1500" i="1" dirty="0">
                <a:solidFill>
                  <a:srgbClr val="000000"/>
                </a:solidFill>
                <a:latin typeface="Arial" charset="0"/>
              </a:rPr>
              <a:t>2023-2025гг. – </a:t>
            </a:r>
            <a:r>
              <a:rPr lang="ru-RU" sz="1500" b="1" i="1" dirty="0">
                <a:solidFill>
                  <a:srgbClr val="000000"/>
                </a:solidFill>
                <a:latin typeface="Arial" charset="0"/>
              </a:rPr>
              <a:t>300 тыс. рублей</a:t>
            </a:r>
            <a:r>
              <a:rPr lang="ru-RU" sz="1500" i="1" dirty="0">
                <a:solidFill>
                  <a:srgbClr val="000000"/>
                </a:solidFill>
                <a:latin typeface="Arial" charset="0"/>
              </a:rPr>
              <a:t>)</a:t>
            </a:r>
            <a:endParaRPr lang="ru-RU" sz="1500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90" y="986372"/>
            <a:ext cx="1819259" cy="17125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050" y="4682514"/>
            <a:ext cx="5186630" cy="18344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714751" y="3934859"/>
            <a:ext cx="7877174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в сфере молодежной политики (</a:t>
            </a:r>
            <a:r>
              <a:rPr lang="ru-RU" sz="1500" i="1" dirty="0">
                <a:solidFill>
                  <a:srgbClr val="000000"/>
                </a:solidFill>
                <a:latin typeface="Arial" charset="0"/>
              </a:rPr>
              <a:t>2023-2025гг. – </a:t>
            </a:r>
            <a:r>
              <a:rPr lang="ru-RU" sz="1500" b="1" i="1" dirty="0">
                <a:solidFill>
                  <a:srgbClr val="000000"/>
                </a:solidFill>
                <a:latin typeface="Arial" charset="0"/>
              </a:rPr>
              <a:t>50,0 тыс. рублей</a:t>
            </a:r>
            <a:r>
              <a:rPr lang="ru-RU" sz="1500" i="1" dirty="0">
                <a:solidFill>
                  <a:srgbClr val="000000"/>
                </a:solidFill>
                <a:latin typeface="Arial" charset="0"/>
              </a:rPr>
              <a:t>)</a:t>
            </a:r>
            <a:endParaRPr lang="ru-RU" sz="1500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52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68000" y="405000"/>
            <a:ext cx="73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tabLst>
                <a:tab pos="5941060" algn="l"/>
              </a:tabLst>
            </a:pP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МО «Светогорское городское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000" y="1265420"/>
            <a:ext cx="729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Комплексы процессных мероприятий</a:t>
            </a:r>
            <a:r>
              <a:rPr lang="ru-RU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lang="ru-RU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«Развитие культуры», «Развитие библиотек», «Содержание имущества»</a:t>
            </a:r>
            <a:endParaRPr lang="ru-RU" sz="1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5401" y="1913505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2023г.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42 991,4 тыс. рублей 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5400" y="3286259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2024г.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43 561,4 тыс. рублей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5400" y="4688572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2025г.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42 641,4 тыс. рублей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38525" y="3891197"/>
            <a:ext cx="7981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мероприятия в сфере культуры: (2023-</a:t>
            </a:r>
            <a:r>
              <a:rPr lang="ru-RU" sz="1400" i="1" dirty="0">
                <a:solidFill>
                  <a:srgbClr val="000000"/>
                </a:solidFill>
                <a:latin typeface="Arial" charset="0"/>
              </a:rPr>
              <a:t>2025гг. – </a:t>
            </a:r>
            <a:r>
              <a:rPr lang="ru-RU" sz="1400" b="1" i="1" dirty="0">
                <a:solidFill>
                  <a:srgbClr val="000000"/>
                </a:solidFill>
                <a:latin typeface="Arial" charset="0"/>
              </a:rPr>
              <a:t>900,0 тыс. рублей</a:t>
            </a:r>
            <a:r>
              <a:rPr lang="ru-RU" sz="1400" i="1" dirty="0">
                <a:solidFill>
                  <a:srgbClr val="000000"/>
                </a:solidFill>
                <a:latin typeface="Arial" charset="0"/>
              </a:rPr>
              <a:t>)</a:t>
            </a:r>
            <a:endParaRPr lang="ru-RU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68675" y="1921364"/>
            <a:ext cx="81184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предоставление субсидии МБУ «КСК  г. Светогорска» </a:t>
            </a:r>
            <a:br>
              <a:rPr lang="ru-RU" altLang="ru-RU" sz="1400" i="1" dirty="0">
                <a:solidFill>
                  <a:srgbClr val="000000"/>
                </a:solidFill>
                <a:latin typeface="Arial" charset="0"/>
              </a:rPr>
            </a:b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на организацию деятельности клубных формирований </a:t>
            </a:r>
            <a:br>
              <a:rPr lang="ru-RU" altLang="ru-RU" sz="1400" i="1" dirty="0">
                <a:solidFill>
                  <a:srgbClr val="000000"/>
                </a:solidFill>
                <a:latin typeface="Arial" charset="0"/>
              </a:rPr>
            </a:b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и формирований самодеятельного народного творчества, библиотечное, библиографическое и информационное обслуживание пользователей библиотек  и на содержание (эксплуатацию) имущества, находящегося в государственной (муниципальной) собственности (2023г. – </a:t>
            </a:r>
            <a:r>
              <a:rPr lang="ru-RU" altLang="ru-RU" sz="1400" b="1" i="1" dirty="0">
                <a:solidFill>
                  <a:srgbClr val="000000"/>
                </a:solidFill>
                <a:latin typeface="Arial" charset="0"/>
              </a:rPr>
              <a:t>31 783,8 </a:t>
            </a:r>
            <a:r>
              <a:rPr lang="ru-RU" sz="1400" b="1" i="1" dirty="0">
                <a:solidFill>
                  <a:srgbClr val="000000"/>
                </a:solidFill>
                <a:latin typeface="Arial" charset="0"/>
              </a:rPr>
              <a:t>тыс. рублей</a:t>
            </a:r>
            <a:r>
              <a:rPr lang="ru-RU" altLang="ru-RU" sz="1400" b="1" i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2024г. – </a:t>
            </a:r>
            <a:r>
              <a:rPr lang="ru-RU" altLang="ru-RU" sz="1400" b="1" i="1" dirty="0">
                <a:solidFill>
                  <a:srgbClr val="000000"/>
                </a:solidFill>
                <a:latin typeface="Arial" charset="0"/>
              </a:rPr>
              <a:t>32 353,8 тыс. рублей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; 2025г. – </a:t>
            </a:r>
            <a:r>
              <a:rPr lang="ru-RU" sz="1400" b="1" i="1" dirty="0">
                <a:solidFill>
                  <a:srgbClr val="000000"/>
                </a:solidFill>
                <a:latin typeface="Arial" charset="0"/>
              </a:rPr>
              <a:t>31 433,8 тыс. рублей</a:t>
            </a:r>
            <a:r>
              <a:rPr lang="ru-RU" altLang="ru-RU" sz="1400" b="1" i="1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795" y="4496136"/>
            <a:ext cx="5715320" cy="230634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08122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617" name="Прямоугольник 48"/>
          <p:cNvSpPr>
            <a:spLocks noChangeArrowheads="1"/>
          </p:cNvSpPr>
          <p:nvPr/>
        </p:nvSpPr>
        <p:spPr bwMode="auto">
          <a:xfrm>
            <a:off x="3738564" y="4643439"/>
            <a:ext cx="671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 i="1">
              <a:solidFill>
                <a:srgbClr val="000000"/>
              </a:solidFill>
            </a:endParaRPr>
          </a:p>
        </p:txBody>
      </p:sp>
      <p:sp>
        <p:nvSpPr>
          <p:cNvPr id="2" name="AutoShape 2" descr="https://im3-tub-ru.yandex.net/i?id=28de255828ddb157d6c9409ab92ed984&amp;n=33&amp;h=245&amp;w=358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6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AutoShape 8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AutoShape 10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40398" y="265292"/>
            <a:ext cx="783160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tabLst>
                <a:tab pos="5941060" algn="l"/>
              </a:tabLst>
            </a:pP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</a:t>
            </a:r>
            <a:b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 «Светогорское городское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95724" y="1302431"/>
            <a:ext cx="7410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Комплекс процессных мероприятий:</a:t>
            </a: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«Развитие физической культуры и массового спорта»</a:t>
            </a:r>
            <a:endParaRPr lang="ru-RU" sz="16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0651" y="1597485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2023г.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42 991,4 тыс. рублей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90650" y="3095560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2024г.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43 561,4 тыс. рублей 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90650" y="4643439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2025г.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42 641,4 тыс. рублей 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29026" y="2874481"/>
            <a:ext cx="7781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предоставление субсидии МБУ «КСК г. Светогорска» на проведение занятий физкультурно-спортивной  направленности по месту проживания граждан и организацию и проведение официальных физкультурных (физкультурно-оздоровительных мероприятий) (2023г.-2025г. –</a:t>
            </a:r>
            <a:r>
              <a:rPr lang="ru-RU" altLang="ru-RU" sz="1400" b="1" i="1" dirty="0">
                <a:solidFill>
                  <a:srgbClr val="000000"/>
                </a:solidFill>
                <a:latin typeface="Arial" charset="0"/>
              </a:rPr>
              <a:t> 9 204,9 тыс. рублей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29025" y="2185822"/>
            <a:ext cx="7781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мероприятия в области физкультуры и спорта (2023г.-2025г. –</a:t>
            </a:r>
            <a:r>
              <a:rPr lang="ru-RU" altLang="ru-RU" sz="1400" b="1" i="1" dirty="0">
                <a:solidFill>
                  <a:srgbClr val="000000"/>
                </a:solidFill>
                <a:latin typeface="Arial" charset="0"/>
              </a:rPr>
              <a:t> 50,0 тыс. рублей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);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4" y="4636902"/>
            <a:ext cx="2840296" cy="17290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40" y="4630837"/>
            <a:ext cx="3055209" cy="171855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8599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617" name="Прямоугольник 48"/>
          <p:cNvSpPr>
            <a:spLocks noChangeArrowheads="1"/>
          </p:cNvSpPr>
          <p:nvPr/>
        </p:nvSpPr>
        <p:spPr bwMode="auto">
          <a:xfrm>
            <a:off x="3738564" y="4643439"/>
            <a:ext cx="671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 i="1">
              <a:solidFill>
                <a:srgbClr val="000000"/>
              </a:solidFill>
            </a:endParaRPr>
          </a:p>
        </p:txBody>
      </p:sp>
      <p:sp>
        <p:nvSpPr>
          <p:cNvPr id="2" name="AutoShape 2" descr="https://im3-tub-ru.yandex.net/i?id=28de255828ddb157d6c9409ab92ed984&amp;n=33&amp;h=245&amp;w=358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6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AutoShape 8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AutoShape 10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41575" y="405000"/>
            <a:ext cx="77322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tabLst>
                <a:tab pos="5941060" algn="l"/>
              </a:tabLst>
            </a:pP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«Управление и распоряжение муниципальным имуществом МО «Светогорское городское поселение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76375" y="1379752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2023г.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7 000,0 тыс. рублей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76374" y="2956508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2024г.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6 500,0 тыс. рублей 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76375" y="4623275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2025г.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3 500,0 тыс. рублей 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38563" y="4212750"/>
            <a:ext cx="77485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на реализацию функций в области управления муниципальной собственностью (2023г. – </a:t>
            </a:r>
            <a:r>
              <a:rPr lang="ru-RU" altLang="ru-RU" sz="1400" b="1" i="1" dirty="0">
                <a:solidFill>
                  <a:srgbClr val="000000"/>
                </a:solidFill>
                <a:latin typeface="Arial" charset="0"/>
              </a:rPr>
              <a:t>1 500,0 тыс. рублей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, 2024г. – </a:t>
            </a:r>
            <a:r>
              <a:rPr lang="ru-RU" altLang="ru-RU" sz="1400" b="1" i="1" dirty="0">
                <a:solidFill>
                  <a:srgbClr val="000000"/>
                </a:solidFill>
                <a:latin typeface="Arial" charset="0"/>
              </a:rPr>
              <a:t>3 000,0 тыс. рублей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; 2025г. – </a:t>
            </a:r>
            <a:r>
              <a:rPr lang="ru-RU" altLang="ru-RU" sz="1400" b="1" i="1" dirty="0">
                <a:solidFill>
                  <a:srgbClr val="000000"/>
                </a:solidFill>
                <a:latin typeface="Arial" charset="0"/>
              </a:rPr>
              <a:t>1 000,0 тыс. рублей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);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38564" y="1168432"/>
            <a:ext cx="77485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мероприятия строительство объектов инженерной и транспортной инфраструктуры на земельных участках для индивидуального жилищного строительства в соответствии с законом Ленинградской области от 14 октября 2008 г. N 105-оз (2023г. – </a:t>
            </a:r>
            <a:r>
              <a:rPr lang="ru-RU" altLang="ru-RU" sz="1400" b="1" i="1" dirty="0">
                <a:solidFill>
                  <a:srgbClr val="000000"/>
                </a:solidFill>
                <a:latin typeface="Arial" charset="0"/>
              </a:rPr>
              <a:t>3 500,0 тыс. рублей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, 2024г. – </a:t>
            </a:r>
            <a:r>
              <a:rPr lang="ru-RU" altLang="ru-RU" sz="1400" b="1" i="1" dirty="0">
                <a:solidFill>
                  <a:srgbClr val="000000"/>
                </a:solidFill>
                <a:latin typeface="Arial" charset="0"/>
              </a:rPr>
              <a:t>3 000,0 тыс. рублей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; 2025г. – </a:t>
            </a:r>
            <a:r>
              <a:rPr lang="ru-RU" altLang="ru-RU" sz="1400" b="1" i="1" dirty="0">
                <a:solidFill>
                  <a:srgbClr val="000000"/>
                </a:solidFill>
                <a:latin typeface="Arial" charset="0"/>
              </a:rPr>
              <a:t>2 000,0 тыс. рублей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);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38563" y="5228213"/>
            <a:ext cx="7748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на реализацию функций в области управления муниципальной собственностью (2023г. – </a:t>
            </a:r>
            <a:r>
              <a:rPr lang="ru-RU" altLang="ru-RU" sz="1400" b="1" i="1" dirty="0">
                <a:solidFill>
                  <a:srgbClr val="000000"/>
                </a:solidFill>
                <a:latin typeface="Arial" charset="0"/>
              </a:rPr>
              <a:t>2 000,0 тыс. рублей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, 2024 – 2025гг. – </a:t>
            </a:r>
            <a:r>
              <a:rPr lang="ru-RU" altLang="ru-RU" sz="1400" b="1" i="1" dirty="0">
                <a:solidFill>
                  <a:srgbClr val="000000"/>
                </a:solidFill>
                <a:latin typeface="Arial" charset="0"/>
              </a:rPr>
              <a:t>500,0 тыс. рублей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).</a:t>
            </a:r>
          </a:p>
        </p:txBody>
      </p:sp>
      <p:pic>
        <p:nvPicPr>
          <p:cNvPr id="1026" name="Picture 2" descr="https://cdn.er.ru/media/news/November2020/KYj6JOJgjdIJkxMIODU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42" y="2431750"/>
            <a:ext cx="5486427" cy="156565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164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2803613" y="333903"/>
            <a:ext cx="7313613" cy="431098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СТРУКТУРА РАСХОДОВ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3143251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srgbClr val="0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790835"/>
              </p:ext>
            </p:extLst>
          </p:nvPr>
        </p:nvGraphicFramePr>
        <p:xfrm>
          <a:off x="2457061" y="732735"/>
          <a:ext cx="8915789" cy="316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974192"/>
              </p:ext>
            </p:extLst>
          </p:nvPr>
        </p:nvGraphicFramePr>
        <p:xfrm>
          <a:off x="1171575" y="3901703"/>
          <a:ext cx="5090715" cy="2661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031444"/>
              </p:ext>
            </p:extLst>
          </p:nvPr>
        </p:nvGraphicFramePr>
        <p:xfrm>
          <a:off x="6402804" y="3901703"/>
          <a:ext cx="5131971" cy="2661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86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52" name="Group 1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007021"/>
              </p:ext>
            </p:extLst>
          </p:nvPr>
        </p:nvGraphicFramePr>
        <p:xfrm>
          <a:off x="66675" y="-1"/>
          <a:ext cx="12058650" cy="6858000"/>
        </p:xfrm>
        <a:graphic>
          <a:graphicData uri="http://schemas.openxmlformats.org/drawingml/2006/table">
            <a:tbl>
              <a:tblPr/>
              <a:tblGrid>
                <a:gridCol w="726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100">
                  <a:extLst>
                    <a:ext uri="{9D8B030D-6E8A-4147-A177-3AD203B41FA5}">
                      <a16:colId xmlns:a16="http://schemas.microsoft.com/office/drawing/2014/main" val="1063951806"/>
                    </a:ext>
                  </a:extLst>
                </a:gridCol>
                <a:gridCol w="1566675">
                  <a:extLst>
                    <a:ext uri="{9D8B030D-6E8A-4147-A177-3AD203B41FA5}">
                      <a16:colId xmlns:a16="http://schemas.microsoft.com/office/drawing/2014/main" val="2309735032"/>
                    </a:ext>
                  </a:extLst>
                </a:gridCol>
              </a:tblGrid>
              <a:tr h="78205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Непрограммные расходы 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Проектные бюджетные назначения, тыс.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рублей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 год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 год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 год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38992"/>
                  </a:ext>
                </a:extLst>
              </a:tr>
              <a:tr h="902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Функционирование представительного органа местного самоуправления Совет депутатов МО «Светогорское городского поселения»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2 697,3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2 933,0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3 184,4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органов местного самоуправления администрации МО «Светогорское городское поселение»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556,5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543,4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299,9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бюджету Выборгского муниципального района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4 773,9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4 773,9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4 773,9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02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Расходы, связанные с уплатой сборов штрафов, пеней, оплата расходов по судебным актам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2 778,3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735,7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405,5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71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Резервный фонд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1 600,0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1 700,0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1 800,0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1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Доплаты к пенсиям муниципальным служащим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4 660,0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5 450,0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5 600,0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1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Обслуживанию муниципального долга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67329761"/>
                  </a:ext>
                </a:extLst>
              </a:tr>
              <a:tr h="601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51 076,0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52 146,0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55 073,7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gray">
          <a:xfrm>
            <a:off x="3072000" y="2349000"/>
            <a:ext cx="6552000" cy="1296062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71842" dir="2700000" algn="ctr" rotWithShape="0">
                    <a:srgbClr val="969696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006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2439193" y="238849"/>
            <a:ext cx="7313613" cy="431097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СТРУКТУРА РАСХОДОВ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3143251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srgbClr val="0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781632"/>
              </p:ext>
            </p:extLst>
          </p:nvPr>
        </p:nvGraphicFramePr>
        <p:xfrm>
          <a:off x="1805415" y="770850"/>
          <a:ext cx="9027622" cy="291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944726"/>
              </p:ext>
            </p:extLst>
          </p:nvPr>
        </p:nvGraphicFramePr>
        <p:xfrm>
          <a:off x="625642" y="3788999"/>
          <a:ext cx="5693584" cy="2877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63904"/>
              </p:ext>
            </p:extLst>
          </p:nvPr>
        </p:nvGraphicFramePr>
        <p:xfrm>
          <a:off x="6319226" y="3788999"/>
          <a:ext cx="5503806" cy="287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810000" y="3429000"/>
            <a:ext cx="4572000" cy="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01" y="3141000"/>
            <a:ext cx="5157703" cy="237841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275" name="Rectangle 48"/>
          <p:cNvSpPr>
            <a:spLocks noGrp="1" noChangeArrowheads="1"/>
          </p:cNvSpPr>
          <p:nvPr>
            <p:ph type="title"/>
          </p:nvPr>
        </p:nvSpPr>
        <p:spPr>
          <a:xfrm>
            <a:off x="781396" y="328984"/>
            <a:ext cx="10690168" cy="1012017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>
                <a:solidFill>
                  <a:srgbClr val="000000"/>
                </a:solidFill>
              </a:rPr>
              <a:t>Муниципальная программа «Основные направления осуществления управленческой деятельности и развития муниципальной службы </a:t>
            </a:r>
            <a:br>
              <a:rPr lang="ru-RU" altLang="ru-RU" sz="1600" b="1" i="1" dirty="0">
                <a:solidFill>
                  <a:srgbClr val="000000"/>
                </a:solidFill>
              </a:rPr>
            </a:br>
            <a:r>
              <a:rPr lang="ru-RU" altLang="ru-RU" sz="1600" b="1" i="1" dirty="0">
                <a:solidFill>
                  <a:srgbClr val="000000"/>
                </a:solidFill>
              </a:rPr>
              <a:t>в муниципальном образовании «Светогорское городское поселение» Выборгского района Ленинградской области»</a:t>
            </a:r>
          </a:p>
        </p:txBody>
      </p:sp>
      <p:sp>
        <p:nvSpPr>
          <p:cNvPr id="12" name="Прямоугольник 44"/>
          <p:cNvSpPr>
            <a:spLocks noChangeArrowheads="1"/>
          </p:cNvSpPr>
          <p:nvPr/>
        </p:nvSpPr>
        <p:spPr bwMode="auto">
          <a:xfrm>
            <a:off x="3368675" y="1415765"/>
            <a:ext cx="69068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400" i="1" dirty="0">
                <a:solidFill>
                  <a:srgbClr val="000000"/>
                </a:solidFill>
              </a:rPr>
              <a:t>мероприятия, направленные на развитие профессиональных компетенций муниципальных служащих (обучение, обеспечение муниципальных служащих справочной, нормативной, аналитической, методической, правовой информацией)</a:t>
            </a:r>
            <a:br>
              <a:rPr lang="ru-RU" sz="1400" i="1" dirty="0">
                <a:solidFill>
                  <a:srgbClr val="000000"/>
                </a:solidFill>
              </a:rPr>
            </a:br>
            <a:r>
              <a:rPr lang="ru-RU" altLang="ru-RU" sz="1400" i="1" dirty="0">
                <a:solidFill>
                  <a:srgbClr val="000000"/>
                </a:solidFill>
              </a:rPr>
              <a:t>(2023-2025гг</a:t>
            </a:r>
            <a:r>
              <a:rPr lang="ru-RU" altLang="ru-RU" sz="1400" b="1" i="1" dirty="0">
                <a:solidFill>
                  <a:srgbClr val="000000"/>
                </a:solidFill>
              </a:rPr>
              <a:t> – 135 тыс. рублей</a:t>
            </a:r>
            <a:r>
              <a:rPr lang="ru-RU" altLang="ru-RU" sz="1400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3" name="Прямоугольник 44"/>
          <p:cNvSpPr>
            <a:spLocks noChangeArrowheads="1"/>
          </p:cNvSpPr>
          <p:nvPr/>
        </p:nvSpPr>
        <p:spPr bwMode="auto">
          <a:xfrm>
            <a:off x="3426864" y="2810241"/>
            <a:ext cx="6790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400" i="1" dirty="0">
                <a:solidFill>
                  <a:srgbClr val="000000"/>
                </a:solidFill>
              </a:rPr>
              <a:t>мероприятия, направленные на сохранение здоровья муниципальных служащих (2023-2025гг. – </a:t>
            </a:r>
            <a:r>
              <a:rPr lang="ru-RU" altLang="ru-RU" sz="1400" b="1" i="1" dirty="0">
                <a:solidFill>
                  <a:srgbClr val="000000"/>
                </a:solidFill>
              </a:rPr>
              <a:t>100,0 тыс. рублей</a:t>
            </a:r>
            <a:r>
              <a:rPr lang="ru-RU" altLang="ru-RU" sz="1400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" name="Прямоугольник 44"/>
          <p:cNvSpPr>
            <a:spLocks noChangeArrowheads="1"/>
          </p:cNvSpPr>
          <p:nvPr/>
        </p:nvSpPr>
        <p:spPr bwMode="auto">
          <a:xfrm>
            <a:off x="3368675" y="5261382"/>
            <a:ext cx="781271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400" i="1" dirty="0">
                <a:solidFill>
                  <a:srgbClr val="000000"/>
                </a:solidFill>
              </a:rPr>
              <a:t>материально-техническое обеспечение муниципальной службы и создание оптимальных условий для результативной и высокоэффективной служебной деятельности персонала (закупка компьютерного оборудования и комплектующих, расходных материалов, содержание оборудование) (2023-2025гг </a:t>
            </a:r>
            <a:r>
              <a:rPr lang="ru-RU" altLang="ru-RU" sz="1400" b="1" i="1" dirty="0">
                <a:solidFill>
                  <a:srgbClr val="000000"/>
                </a:solidFill>
              </a:rPr>
              <a:t>– 765,0 тыс. рублей</a:t>
            </a:r>
            <a:r>
              <a:rPr lang="ru-RU" altLang="ru-RU" sz="1400" i="1" dirty="0">
                <a:solidFill>
                  <a:srgbClr val="000000"/>
                </a:solidFill>
              </a:rPr>
              <a:t>).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altLang="ru-RU" sz="1400" i="1" dirty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41782" y="1403434"/>
            <a:ext cx="1798466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2023 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1 000,0 тыс. </a:t>
            </a:r>
            <a:r>
              <a:rPr lang="ru-RU" altLang="ru-RU" sz="1600" b="1" i="1" dirty="0">
                <a:solidFill>
                  <a:srgbClr val="000000"/>
                </a:solidFill>
                <a:latin typeface="Arial"/>
              </a:rPr>
              <a:t>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1781" y="2978462"/>
            <a:ext cx="1798464" cy="11635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2024 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1 000,0 тыс. рублей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1781" y="4615336"/>
            <a:ext cx="1798465" cy="1104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2025 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1 000,0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54555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299" name="Rectangle 48"/>
          <p:cNvSpPr>
            <a:spLocks noGrp="1" noChangeArrowheads="1"/>
          </p:cNvSpPr>
          <p:nvPr>
            <p:ph type="title"/>
          </p:nvPr>
        </p:nvSpPr>
        <p:spPr>
          <a:xfrm>
            <a:off x="2496001" y="333000"/>
            <a:ext cx="7789413" cy="1080000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>
                <a:solidFill>
                  <a:srgbClr val="000000"/>
                </a:solidFill>
              </a:rPr>
              <a:t>Муниципальная программа «Развитие форм местного самоуправления и социальной активности населения на территории </a:t>
            </a:r>
            <a:br>
              <a:rPr lang="ru-RU" altLang="ru-RU" sz="1600" b="1" i="1" dirty="0">
                <a:solidFill>
                  <a:srgbClr val="000000"/>
                </a:solidFill>
              </a:rPr>
            </a:br>
            <a:r>
              <a:rPr lang="ru-RU" altLang="ru-RU" sz="1600" b="1" i="1" dirty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12300" name="Прямоугольник 44"/>
          <p:cNvSpPr>
            <a:spLocks noChangeArrowheads="1"/>
          </p:cNvSpPr>
          <p:nvPr/>
        </p:nvSpPr>
        <p:spPr bwMode="auto">
          <a:xfrm>
            <a:off x="3474720" y="1382875"/>
            <a:ext cx="7963593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250" i="1" dirty="0" smtClean="0">
                <a:solidFill>
                  <a:srgbClr val="000000"/>
                </a:solidFill>
              </a:rPr>
              <a:t> нормативное</a:t>
            </a:r>
            <a:r>
              <a:rPr lang="ru-RU" sz="1250" i="1" dirty="0">
                <a:solidFill>
                  <a:srgbClr val="000000"/>
                </a:solidFill>
              </a:rPr>
              <a:t>, информационное обеспечения деятельности органов местного самоуправления и участия населения в осуществлении местного самоуправления (газета «Вуокса») </a:t>
            </a:r>
            <a:r>
              <a:rPr lang="ru-RU" altLang="ru-RU" sz="1250" i="1" dirty="0">
                <a:solidFill>
                  <a:srgbClr val="000000"/>
                </a:solidFill>
              </a:rPr>
              <a:t>(2023 – 2025гг</a:t>
            </a:r>
            <a:r>
              <a:rPr lang="ru-RU" altLang="ru-RU" sz="1250" i="1" dirty="0" smtClean="0">
                <a:solidFill>
                  <a:srgbClr val="000000"/>
                </a:solidFill>
              </a:rPr>
              <a:t>. –  </a:t>
            </a:r>
            <a:r>
              <a:rPr lang="ru-RU" altLang="ru-RU" sz="1250" b="1" i="1" dirty="0" smtClean="0">
                <a:solidFill>
                  <a:srgbClr val="000000"/>
                </a:solidFill>
              </a:rPr>
              <a:t>1 </a:t>
            </a:r>
            <a:r>
              <a:rPr lang="ru-RU" altLang="ru-RU" sz="1250" b="1" i="1" dirty="0">
                <a:solidFill>
                  <a:srgbClr val="000000"/>
                </a:solidFill>
              </a:rPr>
              <a:t>500,0 тыс. рублей)</a:t>
            </a:r>
            <a:endParaRPr lang="ru-RU" altLang="ru-RU" sz="1250" i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44"/>
          <p:cNvSpPr>
            <a:spLocks noChangeArrowheads="1"/>
          </p:cNvSpPr>
          <p:nvPr/>
        </p:nvSpPr>
        <p:spPr bwMode="auto">
          <a:xfrm>
            <a:off x="3368675" y="2332865"/>
            <a:ext cx="806963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250" i="1" dirty="0" smtClean="0">
                <a:solidFill>
                  <a:srgbClr val="000000"/>
                </a:solidFill>
              </a:rPr>
              <a:t> популяризация </a:t>
            </a:r>
            <a:r>
              <a:rPr lang="ru-RU" altLang="ru-RU" sz="1250" i="1" dirty="0">
                <a:solidFill>
                  <a:srgbClr val="000000"/>
                </a:solidFill>
              </a:rPr>
              <a:t>местного самоуправления, государственных символов, стимулирование социальной активности, достижений граждан, коллективов учреждений, организаций, общественных организаций и объединений, добившихся значительных успехов в трудовой деятельности и общественной работе, внесших значительный вклад в развитие местного самоуправления (открытки, цветы, почетный гражданин) (2023 – 2025гг. –</a:t>
            </a:r>
            <a:br>
              <a:rPr lang="ru-RU" altLang="ru-RU" sz="1250" i="1" dirty="0">
                <a:solidFill>
                  <a:srgbClr val="000000"/>
                </a:solidFill>
              </a:rPr>
            </a:br>
            <a:r>
              <a:rPr lang="ru-RU" altLang="ru-RU" sz="1250" b="1" i="1" dirty="0">
                <a:solidFill>
                  <a:srgbClr val="000000"/>
                </a:solidFill>
              </a:rPr>
              <a:t>66,0 тыс. рублей</a:t>
            </a:r>
            <a:r>
              <a:rPr lang="ru-RU" altLang="ru-RU" sz="1250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33222" y="1440195"/>
            <a:ext cx="1798466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2023 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dirty="0">
                <a:solidFill>
                  <a:srgbClr val="000000"/>
                </a:solidFill>
                <a:latin typeface="Arial"/>
              </a:rPr>
              <a:t>1 833,0 тыс. </a:t>
            </a:r>
            <a:r>
              <a:rPr lang="ru-RU" altLang="ru-RU" sz="1600" b="1" i="1" dirty="0">
                <a:solidFill>
                  <a:srgbClr val="000000"/>
                </a:solidFill>
                <a:latin typeface="Arial"/>
              </a:rPr>
              <a:t>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33222" y="2987146"/>
            <a:ext cx="1798466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2024 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dirty="0">
                <a:solidFill>
                  <a:srgbClr val="000000"/>
                </a:solidFill>
                <a:latin typeface="Arial"/>
              </a:rPr>
              <a:t>2 833,0 тыс. </a:t>
            </a:r>
            <a:r>
              <a:rPr lang="ru-RU" altLang="ru-RU" sz="1600" b="1" i="1" dirty="0">
                <a:solidFill>
                  <a:srgbClr val="000000"/>
                </a:solidFill>
                <a:latin typeface="Arial"/>
              </a:rPr>
              <a:t>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33222" y="4633010"/>
            <a:ext cx="1798466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2025 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dirty="0">
                <a:solidFill>
                  <a:srgbClr val="000000"/>
                </a:solidFill>
                <a:latin typeface="Arial"/>
              </a:rPr>
              <a:t>1 833,0 тыс. </a:t>
            </a:r>
            <a:r>
              <a:rPr lang="ru-RU" altLang="ru-RU" sz="1600" b="1" i="1" dirty="0">
                <a:solidFill>
                  <a:srgbClr val="000000"/>
                </a:solidFill>
                <a:latin typeface="Arial"/>
              </a:rPr>
              <a:t>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Прямоугольник 44"/>
          <p:cNvSpPr>
            <a:spLocks noChangeArrowheads="1"/>
          </p:cNvSpPr>
          <p:nvPr/>
        </p:nvSpPr>
        <p:spPr bwMode="auto">
          <a:xfrm>
            <a:off x="3368675" y="4014571"/>
            <a:ext cx="806963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400" i="1" dirty="0">
                <a:solidFill>
                  <a:srgbClr val="000000"/>
                </a:solidFill>
              </a:rPr>
              <a:t> </a:t>
            </a:r>
            <a:r>
              <a:rPr lang="ru-RU" altLang="ru-RU" sz="1250" i="1" dirty="0">
                <a:solidFill>
                  <a:srgbClr val="000000"/>
                </a:solidFill>
              </a:rPr>
              <a:t>софинансирование мероприятия по реализации областного закона от 15 января 2018 года № 3-оз (2023 – 2025гг – </a:t>
            </a:r>
            <a:r>
              <a:rPr lang="ru-RU" altLang="ru-RU" sz="1250" b="1" i="1" dirty="0">
                <a:solidFill>
                  <a:srgbClr val="000000"/>
                </a:solidFill>
              </a:rPr>
              <a:t>250,0 тыс. рублей</a:t>
            </a:r>
            <a:r>
              <a:rPr lang="ru-RU" altLang="ru-RU" sz="1250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" name="Прямоугольник 44"/>
          <p:cNvSpPr>
            <a:spLocks noChangeArrowheads="1"/>
          </p:cNvSpPr>
          <p:nvPr/>
        </p:nvSpPr>
        <p:spPr bwMode="auto">
          <a:xfrm>
            <a:off x="3368675" y="4674850"/>
            <a:ext cx="806963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400" i="1" dirty="0">
                <a:solidFill>
                  <a:srgbClr val="000000"/>
                </a:solidFill>
              </a:rPr>
              <a:t> </a:t>
            </a:r>
            <a:r>
              <a:rPr lang="ru-RU" altLang="ru-RU" sz="1250" i="1" dirty="0">
                <a:solidFill>
                  <a:srgbClr val="000000"/>
                </a:solidFill>
              </a:rPr>
              <a:t>софинансирование мероприятия  по реализации областного закона от 28 декабря 2018 года № 147-оз (2023 – 2025гг – </a:t>
            </a:r>
            <a:r>
              <a:rPr lang="ru-RU" altLang="ru-RU" sz="1250" b="1" i="1" dirty="0">
                <a:solidFill>
                  <a:srgbClr val="000000"/>
                </a:solidFill>
              </a:rPr>
              <a:t>17,0 тыс. рублей</a:t>
            </a:r>
            <a:r>
              <a:rPr lang="ru-RU" altLang="ru-RU" sz="1250" i="1" dirty="0">
                <a:solidFill>
                  <a:srgbClr val="000000"/>
                </a:solidFill>
              </a:rPr>
              <a:t>)</a:t>
            </a:r>
            <a:endParaRPr lang="ru-RU" altLang="ru-RU" sz="1250" b="1" i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8675" y="5393569"/>
            <a:ext cx="806963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250" i="1" dirty="0" smtClean="0">
                <a:solidFill>
                  <a:srgbClr val="000000"/>
                </a:solidFill>
                <a:latin typeface="Arial" charset="0"/>
              </a:rPr>
              <a:t> повышение </a:t>
            </a:r>
            <a:r>
              <a:rPr lang="ru-RU" altLang="ru-RU" sz="1250" i="1" dirty="0">
                <a:solidFill>
                  <a:srgbClr val="000000"/>
                </a:solidFill>
                <a:latin typeface="Arial" charset="0"/>
              </a:rPr>
              <a:t>правовой культуры избирателей, кандидатов в депутаты совета депутатов, организаторов выборов, членов участковых избирательных комиссий (УИК), иных участников избирательного процесса 2024г. – </a:t>
            </a:r>
            <a:r>
              <a:rPr lang="ru-RU" altLang="ru-RU" sz="1250" b="1" i="1" dirty="0">
                <a:solidFill>
                  <a:srgbClr val="000000"/>
                </a:solidFill>
                <a:latin typeface="Arial" charset="0"/>
              </a:rPr>
              <a:t>1 000,0 тыс. рублей</a:t>
            </a:r>
            <a:r>
              <a:rPr lang="ru-RU" altLang="ru-RU" sz="1250" i="1" dirty="0">
                <a:solidFill>
                  <a:srgbClr val="000000"/>
                </a:solidFill>
                <a:latin typeface="Arial" charset="0"/>
              </a:rPr>
              <a:t>)</a:t>
            </a:r>
            <a:endParaRPr lang="ru-RU" altLang="ru-RU" sz="1250" b="1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42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9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71" name="Rectangle 48"/>
          <p:cNvSpPr>
            <a:spLocks noGrp="1" noChangeArrowheads="1"/>
          </p:cNvSpPr>
          <p:nvPr>
            <p:ph type="title"/>
          </p:nvPr>
        </p:nvSpPr>
        <p:spPr>
          <a:xfrm>
            <a:off x="1712423" y="296223"/>
            <a:ext cx="9559635" cy="634139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>
                <a:solidFill>
                  <a:srgbClr val="000000"/>
                </a:solidFill>
              </a:rPr>
              <a:t>Муниципальная программа «Безопасность</a:t>
            </a:r>
            <a:br>
              <a:rPr lang="ru-RU" altLang="ru-RU" sz="1600" b="1" i="1" dirty="0">
                <a:solidFill>
                  <a:srgbClr val="000000"/>
                </a:solidFill>
              </a:rPr>
            </a:br>
            <a:r>
              <a:rPr lang="ru-RU" altLang="ru-RU" sz="1600" b="1" i="1" dirty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15372" name="Прямоугольник 44"/>
          <p:cNvSpPr>
            <a:spLocks noChangeArrowheads="1"/>
          </p:cNvSpPr>
          <p:nvPr/>
        </p:nvSpPr>
        <p:spPr bwMode="auto">
          <a:xfrm>
            <a:off x="3291840" y="1143846"/>
            <a:ext cx="80467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400" i="1" dirty="0">
                <a:solidFill>
                  <a:srgbClr val="000000"/>
                </a:solidFill>
              </a:rPr>
              <a:t> защита населения и территорий от чрезвычайных ситуаций природного и техногенного характера, развитие гражданской обороны и обеспечение безопасности людей на водных объектах  (2023 - 2025гг. – </a:t>
            </a:r>
            <a:r>
              <a:rPr lang="ru-RU" altLang="ru-RU" sz="1400" b="1" i="1" dirty="0">
                <a:solidFill>
                  <a:srgbClr val="000000"/>
                </a:solidFill>
              </a:rPr>
              <a:t>4 500,0 тыс. рублей</a:t>
            </a:r>
            <a:r>
              <a:rPr lang="ru-RU" altLang="ru-RU" sz="1400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373" name="Прямоугольник 42"/>
          <p:cNvSpPr>
            <a:spLocks noChangeArrowheads="1"/>
          </p:cNvSpPr>
          <p:nvPr/>
        </p:nvSpPr>
        <p:spPr bwMode="auto">
          <a:xfrm>
            <a:off x="3291840" y="4348816"/>
            <a:ext cx="7913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400" i="1" dirty="0">
                <a:solidFill>
                  <a:srgbClr val="000000"/>
                </a:solidFill>
              </a:rPr>
              <a:t> </a:t>
            </a:r>
            <a:r>
              <a:rPr lang="ru-RU" sz="1400" i="1" dirty="0">
                <a:solidFill>
                  <a:srgbClr val="000000"/>
                </a:solidFill>
              </a:rPr>
              <a:t>строительство пожарных резервуаров для обеспечения мер пожарной безопасности населенных пунктов </a:t>
            </a:r>
            <a:r>
              <a:rPr lang="ru-RU" altLang="ru-RU" sz="1400" i="1" dirty="0">
                <a:solidFill>
                  <a:srgbClr val="000000"/>
                </a:solidFill>
              </a:rPr>
              <a:t>(2023 - 2025гг. – </a:t>
            </a:r>
            <a:r>
              <a:rPr lang="ru-RU" altLang="ru-RU" sz="1400" b="1" i="1" dirty="0">
                <a:solidFill>
                  <a:srgbClr val="000000"/>
                </a:solidFill>
              </a:rPr>
              <a:t>820,0 тыс. рублей</a:t>
            </a:r>
            <a:r>
              <a:rPr lang="ru-RU" altLang="ru-RU" sz="1400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Прямоугольник 42"/>
          <p:cNvSpPr>
            <a:spLocks noChangeArrowheads="1"/>
          </p:cNvSpPr>
          <p:nvPr/>
        </p:nvSpPr>
        <p:spPr bwMode="auto">
          <a:xfrm>
            <a:off x="3291840" y="3136670"/>
            <a:ext cx="79137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i="1" dirty="0" smtClean="0">
                <a:solidFill>
                  <a:srgbClr val="000000"/>
                </a:solidFill>
              </a:rPr>
              <a:t> обеспечение </a:t>
            </a:r>
            <a:r>
              <a:rPr lang="ru-RU" sz="1400" i="1" dirty="0">
                <a:solidFill>
                  <a:srgbClr val="000000"/>
                </a:solidFill>
              </a:rPr>
              <a:t>правопорядка, профилактика правонарушений, терроризма, экстремизма и межнациональных отношений </a:t>
            </a:r>
            <a:r>
              <a:rPr lang="ru-RU" sz="1400" i="1" dirty="0" smtClean="0">
                <a:solidFill>
                  <a:srgbClr val="000000"/>
                </a:solidFill>
              </a:rPr>
              <a:t>в МО </a:t>
            </a:r>
            <a:r>
              <a:rPr lang="ru-RU" sz="1400" i="1" dirty="0">
                <a:solidFill>
                  <a:srgbClr val="000000"/>
                </a:solidFill>
              </a:rPr>
              <a:t>«Светогорское городское поселение»</a:t>
            </a:r>
            <a:r>
              <a:rPr lang="ru-RU" altLang="ru-RU" sz="1400" i="1" dirty="0">
                <a:solidFill>
                  <a:srgbClr val="000000"/>
                </a:solidFill>
              </a:rPr>
              <a:t>(2023г. – </a:t>
            </a:r>
            <a:r>
              <a:rPr lang="ru-RU" altLang="ru-RU" sz="1400" b="1" i="1" dirty="0">
                <a:solidFill>
                  <a:srgbClr val="000000"/>
                </a:solidFill>
              </a:rPr>
              <a:t>490,0 тыс. рублей</a:t>
            </a:r>
            <a:r>
              <a:rPr lang="ru-RU" altLang="ru-RU" sz="1400" i="1" dirty="0">
                <a:solidFill>
                  <a:srgbClr val="000000"/>
                </a:solidFill>
              </a:rPr>
              <a:t>, 2024г. – </a:t>
            </a:r>
            <a:r>
              <a:rPr lang="ru-RU" altLang="ru-RU" sz="1400" b="1" i="1" dirty="0">
                <a:solidFill>
                  <a:srgbClr val="000000"/>
                </a:solidFill>
              </a:rPr>
              <a:t>450,0 тыс. рублей, </a:t>
            </a:r>
            <a:r>
              <a:rPr lang="ru-RU" altLang="ru-RU" sz="1400" i="1" dirty="0">
                <a:solidFill>
                  <a:srgbClr val="000000"/>
                </a:solidFill>
              </a:rPr>
              <a:t>2025г. – </a:t>
            </a:r>
            <a:r>
              <a:rPr lang="ru-RU" altLang="ru-RU" sz="1400" b="1" i="1" dirty="0">
                <a:solidFill>
                  <a:srgbClr val="000000"/>
                </a:solidFill>
              </a:rPr>
              <a:t>290,0 тыс. рублей</a:t>
            </a:r>
            <a:r>
              <a:rPr lang="ru-RU" altLang="ru-RU" sz="1400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2467" y="2681217"/>
            <a:ext cx="1585534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2024г.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dirty="0">
                <a:solidFill>
                  <a:srgbClr val="000000"/>
                </a:solidFill>
                <a:latin typeface="Arial"/>
              </a:rPr>
              <a:t>6 150,0 </a:t>
            </a:r>
            <a:r>
              <a:rPr lang="ru-RU" altLang="ru-RU" sz="1600" b="1" i="1" dirty="0">
                <a:solidFill>
                  <a:srgbClr val="000000"/>
                </a:solidFill>
                <a:latin typeface="Arial"/>
              </a:rPr>
              <a:t>тыс. 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22468" y="1059236"/>
            <a:ext cx="1585533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2023г.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dirty="0">
                <a:solidFill>
                  <a:srgbClr val="000000"/>
                </a:solidFill>
                <a:latin typeface="Arial"/>
              </a:rPr>
              <a:t>6 150,0 </a:t>
            </a:r>
            <a:r>
              <a:rPr lang="ru-RU" altLang="ru-RU" sz="1600" b="1" i="1" dirty="0">
                <a:solidFill>
                  <a:srgbClr val="000000"/>
                </a:solidFill>
                <a:latin typeface="Arial"/>
              </a:rPr>
              <a:t>тыс. 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22467" y="4303198"/>
            <a:ext cx="1585534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2025г.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dirty="0">
                <a:solidFill>
                  <a:srgbClr val="000000"/>
                </a:solidFill>
                <a:latin typeface="Arial"/>
              </a:rPr>
              <a:t>6 150,0 </a:t>
            </a:r>
            <a:r>
              <a:rPr lang="ru-RU" altLang="ru-RU" sz="1600" b="1" i="1" dirty="0">
                <a:solidFill>
                  <a:srgbClr val="000000"/>
                </a:solidFill>
                <a:latin typeface="Arial"/>
              </a:rPr>
              <a:t>тыс. 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487" y="5111725"/>
            <a:ext cx="3718062" cy="1615580"/>
          </a:xfrm>
          <a:prstGeom prst="rect">
            <a:avLst/>
          </a:prstGeom>
        </p:spPr>
      </p:pic>
      <p:sp>
        <p:nvSpPr>
          <p:cNvPr id="14" name="Прямоугольник 42"/>
          <p:cNvSpPr>
            <a:spLocks noChangeArrowheads="1"/>
          </p:cNvSpPr>
          <p:nvPr/>
        </p:nvSpPr>
        <p:spPr bwMode="auto">
          <a:xfrm>
            <a:off x="3291840" y="2140258"/>
            <a:ext cx="79802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i="1" dirty="0" smtClean="0">
                <a:solidFill>
                  <a:srgbClr val="000000"/>
                </a:solidFill>
              </a:rPr>
              <a:t> обеспечение </a:t>
            </a:r>
            <a:r>
              <a:rPr lang="ru-RU" sz="1400" i="1" dirty="0">
                <a:solidFill>
                  <a:srgbClr val="000000"/>
                </a:solidFill>
              </a:rPr>
              <a:t>первичных мер пожарной безопасности</a:t>
            </a:r>
            <a:r>
              <a:rPr lang="ru-RU" sz="1400" b="1" i="1" dirty="0">
                <a:solidFill>
                  <a:srgbClr val="000000"/>
                </a:solidFill>
              </a:rPr>
              <a:t> </a:t>
            </a:r>
            <a:r>
              <a:rPr lang="ru-RU" sz="1400" i="1" dirty="0">
                <a:solidFill>
                  <a:srgbClr val="000000"/>
                </a:solidFill>
              </a:rPr>
              <a:t>в</a:t>
            </a:r>
            <a:br>
              <a:rPr lang="ru-RU" sz="1400" i="1" dirty="0">
                <a:solidFill>
                  <a:srgbClr val="000000"/>
                </a:solidFill>
              </a:rPr>
            </a:br>
            <a:r>
              <a:rPr lang="ru-RU" sz="1400" i="1" dirty="0">
                <a:solidFill>
                  <a:srgbClr val="000000"/>
                </a:solidFill>
              </a:rPr>
              <a:t>МО «Светогорское городское поселение»</a:t>
            </a:r>
            <a:r>
              <a:rPr lang="ru-RU" altLang="ru-RU" sz="1400" i="1" dirty="0">
                <a:solidFill>
                  <a:srgbClr val="000000"/>
                </a:solidFill>
              </a:rPr>
              <a:t>(2023г. – </a:t>
            </a:r>
            <a:r>
              <a:rPr lang="ru-RU" altLang="ru-RU" sz="1400" b="1" i="1" dirty="0">
                <a:solidFill>
                  <a:srgbClr val="000000"/>
                </a:solidFill>
              </a:rPr>
              <a:t>340,0 тыс. рублей</a:t>
            </a:r>
            <a:r>
              <a:rPr lang="ru-RU" altLang="ru-RU" sz="1400" i="1" dirty="0">
                <a:solidFill>
                  <a:srgbClr val="000000"/>
                </a:solidFill>
              </a:rPr>
              <a:t>, 2024г. – </a:t>
            </a:r>
            <a:r>
              <a:rPr lang="ru-RU" altLang="ru-RU" sz="1400" b="1" i="1" dirty="0">
                <a:solidFill>
                  <a:srgbClr val="000000"/>
                </a:solidFill>
              </a:rPr>
              <a:t>380,0 тыс. рублей, </a:t>
            </a:r>
            <a:r>
              <a:rPr lang="ru-RU" altLang="ru-RU" sz="1400" i="1" dirty="0">
                <a:solidFill>
                  <a:srgbClr val="000000"/>
                </a:solidFill>
              </a:rPr>
              <a:t>2025г. – </a:t>
            </a:r>
            <a:r>
              <a:rPr lang="ru-RU" altLang="ru-RU" sz="1400" b="1" i="1" dirty="0">
                <a:solidFill>
                  <a:srgbClr val="000000"/>
                </a:solidFill>
              </a:rPr>
              <a:t>540,0 тыс. рублей</a:t>
            </a:r>
            <a:r>
              <a:rPr lang="ru-RU" altLang="ru-RU" sz="1400" i="1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3627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  <p:bldP spid="15373" grpId="0"/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5" name="Rectangle 48"/>
          <p:cNvSpPr>
            <a:spLocks noGrp="1" noChangeArrowheads="1"/>
          </p:cNvSpPr>
          <p:nvPr>
            <p:ph type="title"/>
          </p:nvPr>
        </p:nvSpPr>
        <p:spPr>
          <a:xfrm>
            <a:off x="2747999" y="451352"/>
            <a:ext cx="6984000" cy="714375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>
                <a:solidFill>
                  <a:srgbClr val="000000"/>
                </a:solidFill>
              </a:rPr>
              <a:t>Муниципальная программа «Развитие малого, среднего предпринимательства и потребительского рынка»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82045" y="2943001"/>
            <a:ext cx="7215446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содействие росту конкурентоспособности и продвижению продукции субъектов малого и среднего предпринимательства на рынки товаров и услуг: </a:t>
            </a:r>
            <a:r>
              <a:rPr lang="ru-RU" altLang="ru-RU" sz="1400" i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2023-2025гг. – </a:t>
            </a:r>
            <a:r>
              <a:rPr lang="ru-RU" altLang="ru-RU" sz="1400" b="1" i="1" dirty="0">
                <a:solidFill>
                  <a:srgbClr val="000000"/>
                </a:solidFill>
                <a:latin typeface="Arial" charset="0"/>
              </a:rPr>
              <a:t>20,0  тыс. рублей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)</a:t>
            </a:r>
            <a:endParaRPr lang="ru-RU" sz="1400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82045" y="1273241"/>
            <a:ext cx="721544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консультационной, образовательной, организационно-методической и информационной поддержки начинающих предпринимателей и субъектов малого и среднего предпринимательства, а также физических лиц, желающих открыть свое дело: 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(2023-2025гг. – </a:t>
            </a:r>
            <a:r>
              <a:rPr lang="ru-RU" altLang="ru-RU" sz="1400" b="1" i="1" dirty="0">
                <a:solidFill>
                  <a:srgbClr val="000000"/>
                </a:solidFill>
                <a:latin typeface="Arial" charset="0"/>
              </a:rPr>
              <a:t>30,0  тыс. рублей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)</a:t>
            </a:r>
            <a:endParaRPr lang="ru-RU" sz="1400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56000" y="1370186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2023г.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50 тыс. 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55997" y="2852135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2024г.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50 тыс. 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55998" y="4653458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2025г.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50 тыс. 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85" y="4143375"/>
            <a:ext cx="5588440" cy="241958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74202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9" name="Rectangle 48"/>
          <p:cNvSpPr>
            <a:spLocks noGrp="1" noChangeArrowheads="1"/>
          </p:cNvSpPr>
          <p:nvPr>
            <p:ph type="title"/>
          </p:nvPr>
        </p:nvSpPr>
        <p:spPr>
          <a:xfrm>
            <a:off x="2280000" y="299994"/>
            <a:ext cx="8064000" cy="1129528"/>
          </a:xfrm>
        </p:spPr>
        <p:txBody>
          <a:bodyPr/>
          <a:lstStyle/>
          <a:p>
            <a:pPr algn="ctr"/>
            <a:r>
              <a:rPr lang="ru-RU" altLang="ru-RU" sz="1800" b="1" i="1" dirty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br>
              <a:rPr lang="ru-RU" sz="1800" b="1" i="1" dirty="0"/>
            </a:br>
            <a:r>
              <a:rPr lang="ru-RU" sz="1800" b="1" i="1" dirty="0"/>
              <a:t>на территории МО «Светогорское городское поселение»</a:t>
            </a:r>
            <a:endParaRPr lang="ru-RU" sz="1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62953" y="1511344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2023 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53 302,9 тыс.</a:t>
            </a:r>
            <a:br>
              <a:rPr lang="ru-RU" sz="1600" b="1" i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51807" y="3126559"/>
            <a:ext cx="2027145" cy="12952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2024 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55 927,6 тыс.</a:t>
            </a:r>
            <a:br>
              <a:rPr lang="ru-RU" sz="1600" b="1" i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21957" y="4857552"/>
            <a:ext cx="2086843" cy="13032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2025 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62 926,3 тыс.</a:t>
            </a:r>
            <a:br>
              <a:rPr lang="ru-RU" sz="1600" b="1" i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7706" y="1396457"/>
            <a:ext cx="582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u="sng" dirty="0">
                <a:solidFill>
                  <a:srgbClr val="7FB3E7">
                    <a:lumMod val="50000"/>
                  </a:srgbClr>
                </a:solidFill>
                <a:latin typeface="Arial" charset="0"/>
              </a:rPr>
              <a:t>Комплекс процессных мероприятий</a:t>
            </a:r>
            <a:r>
              <a:rPr lang="ru-RU" sz="1600" b="1" i="1" dirty="0">
                <a:solidFill>
                  <a:srgbClr val="7FB3E7">
                    <a:lumMod val="50000"/>
                  </a:srgbClr>
                </a:solidFill>
                <a:latin typeface="Arial" charset="0"/>
              </a:rPr>
              <a:t>:</a:t>
            </a:r>
            <a:br>
              <a:rPr lang="ru-RU" sz="1600" b="1" i="1" dirty="0">
                <a:solidFill>
                  <a:srgbClr val="7FB3E7">
                    <a:lumMod val="50000"/>
                  </a:srgbClr>
                </a:solidFill>
                <a:latin typeface="Arial" charset="0"/>
              </a:rPr>
            </a:br>
            <a:r>
              <a:rPr lang="ru-RU" sz="1600" b="1" i="1" dirty="0">
                <a:solidFill>
                  <a:srgbClr val="7FB3E7">
                    <a:lumMod val="50000"/>
                  </a:srgbClr>
                </a:solidFill>
                <a:latin typeface="Arial" charset="0"/>
              </a:rPr>
              <a:t>«Повышение уровня благоустройства»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9524" y="1975812"/>
            <a:ext cx="774382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уличное освещение 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(2023г. – </a:t>
            </a:r>
            <a:r>
              <a:rPr lang="ru-RU" sz="1400" b="1" i="1" dirty="0">
                <a:solidFill>
                  <a:srgbClr val="000000"/>
                </a:solidFill>
                <a:latin typeface="Arial" charset="0"/>
              </a:rPr>
              <a:t>9 600,0 </a:t>
            </a:r>
            <a:r>
              <a:rPr lang="ru-RU" sz="1400" b="1" i="1" dirty="0" smtClean="0">
                <a:solidFill>
                  <a:srgbClr val="000000"/>
                </a:solidFill>
                <a:latin typeface="Arial" charset="0"/>
              </a:rPr>
              <a:t>тыс. рублей</a:t>
            </a:r>
            <a:r>
              <a:rPr lang="ru-RU" altLang="ru-RU" sz="1400" b="1" i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2024г. – 10 020,0 </a:t>
            </a:r>
            <a:r>
              <a:rPr lang="ru-RU" sz="1400" b="1" i="1" dirty="0">
                <a:solidFill>
                  <a:srgbClr val="000000"/>
                </a:solidFill>
                <a:latin typeface="Arial" charset="0"/>
              </a:rPr>
              <a:t>тыс. рублей, 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2025г. – 11 020,0 </a:t>
            </a:r>
            <a:r>
              <a:rPr lang="ru-RU" sz="1400" b="1" i="1" dirty="0">
                <a:solidFill>
                  <a:srgbClr val="000000"/>
                </a:solidFill>
                <a:latin typeface="Arial" charset="0"/>
              </a:rPr>
              <a:t>тыс. рублей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)</a:t>
            </a:r>
            <a:endParaRPr lang="ru-RU" sz="1400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19524" y="2829031"/>
            <a:ext cx="774382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 улично-дорожной сети 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(2023г. – </a:t>
            </a:r>
            <a:r>
              <a:rPr lang="ru-RU" sz="1400" b="1" i="1" dirty="0">
                <a:solidFill>
                  <a:srgbClr val="000000"/>
                </a:solidFill>
                <a:latin typeface="Arial" charset="0"/>
              </a:rPr>
              <a:t>15 079,5 </a:t>
            </a:r>
            <a:r>
              <a:rPr lang="ru-RU" sz="1400" b="1" i="1" dirty="0" smtClean="0">
                <a:solidFill>
                  <a:srgbClr val="000000"/>
                </a:solidFill>
                <a:latin typeface="Arial" charset="0"/>
              </a:rPr>
              <a:t>тыс. рублей</a:t>
            </a:r>
            <a:r>
              <a:rPr lang="ru-RU" altLang="ru-RU" sz="1400" b="1" i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2024г. – 20 909,0 </a:t>
            </a:r>
            <a:r>
              <a:rPr lang="ru-RU" sz="1400" b="1" i="1" dirty="0">
                <a:solidFill>
                  <a:srgbClr val="000000"/>
                </a:solidFill>
                <a:latin typeface="Arial" charset="0"/>
              </a:rPr>
              <a:t>тыс. рублей, 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2025г. – 26 934,4 </a:t>
            </a:r>
            <a:r>
              <a:rPr lang="ru-RU" sz="1400" b="1" i="1" dirty="0">
                <a:solidFill>
                  <a:srgbClr val="000000"/>
                </a:solidFill>
                <a:latin typeface="Arial" charset="0"/>
              </a:rPr>
              <a:t>тыс. рублей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)</a:t>
            </a:r>
            <a:endParaRPr lang="ru-RU" sz="1400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19524" y="3774178"/>
            <a:ext cx="7743825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озеленения на территории МО (поставка деревьев, кустов, цветочной рассады, высадка цветов, уход за клумбами и вазонами): 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(2023-2025гг. - </a:t>
            </a:r>
            <a:r>
              <a:rPr lang="ru-RU" sz="1400" b="1" i="1" dirty="0">
                <a:solidFill>
                  <a:srgbClr val="000000"/>
                </a:solidFill>
                <a:latin typeface="Arial" charset="0"/>
              </a:rPr>
              <a:t>3 739,0 тыс. рублей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)</a:t>
            </a:r>
            <a:endParaRPr lang="ru-RU" sz="1400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171" y="4714576"/>
            <a:ext cx="3427738" cy="19374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51" y="4847135"/>
            <a:ext cx="3209874" cy="18033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77620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43" name="Rectangle 48"/>
          <p:cNvSpPr>
            <a:spLocks noGrp="1" noChangeArrowheads="1"/>
          </p:cNvSpPr>
          <p:nvPr>
            <p:ph type="title"/>
          </p:nvPr>
        </p:nvSpPr>
        <p:spPr>
          <a:xfrm>
            <a:off x="2712001" y="214377"/>
            <a:ext cx="7313613" cy="1038350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br>
              <a:rPr lang="ru-RU" sz="1800" b="1" i="1" dirty="0"/>
            </a:br>
            <a:r>
              <a:rPr lang="ru-RU" sz="1800" b="1" i="1" dirty="0"/>
              <a:t>на территории МО «Светогорское городское поселение»</a:t>
            </a:r>
            <a:endParaRPr lang="ru-RU" altLang="ru-RU" sz="1800" b="1" i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4034" y="1284333"/>
            <a:ext cx="580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u="sng" dirty="0">
                <a:solidFill>
                  <a:srgbClr val="7FB3E7">
                    <a:lumMod val="50000"/>
                  </a:srgbClr>
                </a:solidFill>
                <a:latin typeface="Arial" charset="0"/>
              </a:rPr>
              <a:t>Комплекс процессных мероприятий</a:t>
            </a:r>
            <a:r>
              <a:rPr lang="ru-RU" sz="1600" b="1" i="1" dirty="0">
                <a:solidFill>
                  <a:srgbClr val="7FB3E7">
                    <a:lumMod val="50000"/>
                  </a:srgbClr>
                </a:solidFill>
                <a:latin typeface="Arial" charset="0"/>
              </a:rPr>
              <a:t>:</a:t>
            </a:r>
            <a:br>
              <a:rPr lang="ru-RU" sz="1600" b="1" i="1" dirty="0">
                <a:solidFill>
                  <a:srgbClr val="7FB3E7">
                    <a:lumMod val="50000"/>
                  </a:srgbClr>
                </a:solidFill>
                <a:latin typeface="Arial" charset="0"/>
              </a:rPr>
            </a:br>
            <a:r>
              <a:rPr lang="ru-RU" sz="1600" b="1" i="1" dirty="0">
                <a:solidFill>
                  <a:srgbClr val="7FB3E7">
                    <a:lumMod val="50000"/>
                  </a:srgbClr>
                </a:solidFill>
                <a:latin typeface="Arial" charset="0"/>
              </a:rPr>
              <a:t>«Повышение уровня благоустройства»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2050336"/>
            <a:ext cx="7534275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и содержание территорий поселения (поставка, монтаж и демонтаж праздничной атрибутики,</a:t>
            </a:r>
            <a:r>
              <a:rPr lang="ru-RU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latin typeface="Arial" charset="0"/>
              </a:rPr>
              <a:t>мероприятие по борьбе с борщевиком, 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подготовка к пуску фонтана в городском парке, </a:t>
            </a:r>
            <a:r>
              <a:rPr lang="ru-RU" sz="1400" i="1" dirty="0">
                <a:solidFill>
                  <a:srgbClr val="000000"/>
                </a:solidFill>
                <a:latin typeface="Arial" charset="0"/>
              </a:rPr>
              <a:t>разработка проектов, транспортировка и утилизация мусора в период проведения весенней санитарной уборки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(2023г. – </a:t>
            </a:r>
            <a:r>
              <a:rPr lang="ru-RU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11 720,7 тыс. рублей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2024-2025гг. – </a:t>
            </a:r>
            <a:r>
              <a:rPr lang="ru-RU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7 951,8 тыс. рублей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86200" y="4058219"/>
            <a:ext cx="760095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ремонт и содержание автомобильных дорог (нанесение дорожной разметки, обслуживание, установка и ремонт технических средств организации дорожного движения, организация ремонта асфальтобетонных покрытий улиц и проездов на территории МО «СГП», ремонт дворовых территорий)</a:t>
            </a:r>
            <a:r>
              <a:rPr lang="ru-RU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(2023г. – </a:t>
            </a:r>
            <a:r>
              <a:rPr lang="ru-RU" sz="1400" b="1" i="1" dirty="0">
                <a:solidFill>
                  <a:srgbClr val="000000"/>
                </a:solidFill>
                <a:latin typeface="Arial" charset="0"/>
              </a:rPr>
              <a:t>5 023,4 тыс. рублей</a:t>
            </a:r>
            <a:r>
              <a:rPr lang="ru-RU" altLang="ru-RU" sz="1400" b="1" i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2024г. – </a:t>
            </a:r>
            <a:r>
              <a:rPr lang="ru-RU" altLang="ru-RU" sz="1400" b="1" i="1" dirty="0">
                <a:solidFill>
                  <a:srgbClr val="000000"/>
                </a:solidFill>
                <a:latin typeface="Arial" charset="0"/>
              </a:rPr>
              <a:t>5 167,5 </a:t>
            </a:r>
            <a:r>
              <a:rPr lang="ru-RU" sz="1400" b="1" i="1" dirty="0">
                <a:solidFill>
                  <a:srgbClr val="000000"/>
                </a:solidFill>
                <a:latin typeface="Arial" charset="0"/>
              </a:rPr>
              <a:t>тыс. рублей, 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2025г. – </a:t>
            </a:r>
            <a:r>
              <a:rPr lang="ru-RU" altLang="ru-RU" sz="1400" b="1" i="1" dirty="0">
                <a:solidFill>
                  <a:srgbClr val="000000"/>
                </a:solidFill>
                <a:latin typeface="Arial" charset="0"/>
              </a:rPr>
              <a:t>5 201,1 </a:t>
            </a:r>
            <a:r>
              <a:rPr lang="ru-RU" sz="1400" b="1" i="1" dirty="0">
                <a:solidFill>
                  <a:srgbClr val="000000"/>
                </a:solidFill>
                <a:latin typeface="Arial" charset="0"/>
              </a:rPr>
              <a:t>тыс. рублей</a:t>
            </a:r>
            <a:r>
              <a:rPr lang="ru-RU" altLang="ru-RU" sz="1400" i="1" dirty="0">
                <a:solidFill>
                  <a:srgbClr val="000000"/>
                </a:solidFill>
                <a:latin typeface="Arial" charset="0"/>
              </a:rPr>
              <a:t>)</a:t>
            </a:r>
            <a:endParaRPr lang="ru-RU" sz="1400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84001" y="1576720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2023 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53 302,9 тыс.</a:t>
            </a:r>
            <a:br>
              <a:rPr lang="ru-RU" sz="1600" b="1" i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84001" y="3187667"/>
            <a:ext cx="2027145" cy="12952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2024 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55 927,6 тыс.</a:t>
            </a:r>
            <a:br>
              <a:rPr lang="ru-RU" sz="1600" b="1" i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84001" y="4883977"/>
            <a:ext cx="2086843" cy="13032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2025 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62 926,3 тыс.</a:t>
            </a:r>
            <a:br>
              <a:rPr lang="ru-RU" sz="1600" b="1" i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905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92001" y="1218838"/>
            <a:ext cx="6571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u="sng" dirty="0">
                <a:solidFill>
                  <a:srgbClr val="7FB3E7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 процессных мероприятий</a:t>
            </a:r>
            <a:r>
              <a:rPr lang="ru-RU" sz="1600" b="1" i="1" dirty="0">
                <a:solidFill>
                  <a:srgbClr val="7FB3E7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7FB3E7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«Обеспечение качественным жильём граждан»</a:t>
            </a:r>
            <a:endParaRPr lang="ru-RU" sz="1600" b="1" i="1" dirty="0">
              <a:solidFill>
                <a:srgbClr val="7FB3E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2001" y="1788595"/>
            <a:ext cx="765704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оформление, содержание, обслуживание и ремонт объектов муниципального имущества (получение свидетельств о праве на наследство на выморочное имущество, услуги по начислению платы за наем муниципального жилого фонда): (2023-2025гг. – </a:t>
            </a:r>
            <a:r>
              <a:rPr lang="ru-RU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90,0 тыс. рублей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92001" y="3460194"/>
            <a:ext cx="765704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взносы на капитальный ремонт за муниципальные жилые помещения общей площадью 62 089,51 (2023-2025гг. – </a:t>
            </a:r>
            <a:r>
              <a:rPr lang="ru-RU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6 880,0 тыс. рублей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92000" y="4603582"/>
            <a:ext cx="765704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 муниципального жилищного фонда (снос или реконструкция МКД признанных аварийными до 1 января 2012 года в связи с физическим износом, обследование технического состояния МКД, ремонт общего имущества МКД мун. жил. фонда) (2023-2025гг. – </a:t>
            </a:r>
            <a:r>
              <a:rPr lang="ru-RU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210,0 тыс. рублей</a:t>
            </a:r>
            <a:r>
              <a:rPr lang="ru-RU" sz="1400" i="1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ru-RU" sz="1400" b="1" i="1" dirty="0">
                <a:solidFill>
                  <a:srgbClr val="000000"/>
                </a:solidFill>
                <a:latin typeface="Arial" charset="0"/>
              </a:rPr>
              <a:t>.</a:t>
            </a:r>
            <a:endParaRPr lang="ru-RU" sz="1400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8"/>
          <p:cNvSpPr>
            <a:spLocks noGrp="1" noChangeArrowheads="1"/>
          </p:cNvSpPr>
          <p:nvPr>
            <p:ph type="title"/>
          </p:nvPr>
        </p:nvSpPr>
        <p:spPr>
          <a:xfrm>
            <a:off x="2762172" y="157549"/>
            <a:ext cx="7313613" cy="1129528"/>
          </a:xfrm>
        </p:spPr>
        <p:txBody>
          <a:bodyPr/>
          <a:lstStyle/>
          <a:p>
            <a:pPr algn="ctr"/>
            <a:r>
              <a:rPr lang="ru-RU" altLang="ru-RU" sz="1800" b="1" i="1" dirty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br>
              <a:rPr lang="ru-RU" sz="1800" b="1" i="1" dirty="0"/>
            </a:br>
            <a:r>
              <a:rPr lang="ru-RU" sz="1800" b="1" i="1" dirty="0"/>
              <a:t>на территории МО «Светогорское городское поселение»</a:t>
            </a:r>
            <a:endParaRPr lang="ru-RU" sz="1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6924" y="1675637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2023 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53 302,9 тыс.</a:t>
            </a:r>
            <a:br>
              <a:rPr lang="ru-RU" sz="1600" b="1" i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61350" y="3189569"/>
            <a:ext cx="2027145" cy="12952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2024 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55 927,6 тыс.</a:t>
            </a:r>
            <a:br>
              <a:rPr lang="ru-RU" sz="1600" b="1" i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61350" y="4788005"/>
            <a:ext cx="2086843" cy="12430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/>
              </a:rPr>
              <a:t>2025 г.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– 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62 926,3 тыс.</a:t>
            </a:r>
            <a:br>
              <a:rPr lang="ru-RU" sz="1600" b="1" i="1" dirty="0">
                <a:solidFill>
                  <a:srgbClr val="000000"/>
                </a:solidFill>
                <a:latin typeface="Arial"/>
              </a:rPr>
            </a:br>
            <a:r>
              <a:rPr lang="ru-RU" sz="1600" b="1" i="1" dirty="0">
                <a:solidFill>
                  <a:srgbClr val="000000"/>
                </a:solidFill>
                <a:latin typeface="Arial"/>
              </a:rPr>
              <a:t>рублей</a:t>
            </a:r>
            <a:endParaRPr lang="ru-RU" sz="1600" i="1" dirty="0">
              <a:solidFill>
                <a:srgbClr val="000000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240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1645</Words>
  <Application>Microsoft Office PowerPoint</Application>
  <PresentationFormat>Широкоэкранный</PresentationFormat>
  <Paragraphs>186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17</vt:i4>
      </vt:variant>
    </vt:vector>
  </HeadingPairs>
  <TitlesOfParts>
    <vt:vector size="40" baseType="lpstr">
      <vt:lpstr>Arial</vt:lpstr>
      <vt:lpstr>Arial Black</vt:lpstr>
      <vt:lpstr>Calibri</vt:lpstr>
      <vt:lpstr>Times New Roman</vt:lpstr>
      <vt:lpstr>Verdana</vt:lpstr>
      <vt:lpstr>Wingdings</vt:lpstr>
      <vt:lpstr>Проект 04.12.2012</vt:lpstr>
      <vt:lpstr>1_Проект 04.12.2012</vt:lpstr>
      <vt:lpstr>2_Проект 04.12.2012</vt:lpstr>
      <vt:lpstr>3_Проект 04.12.2012</vt:lpstr>
      <vt:lpstr>4_Проект 04.12.2012</vt:lpstr>
      <vt:lpstr>5_Проект 04.12.2012</vt:lpstr>
      <vt:lpstr>6_Проект 04.12.2012</vt:lpstr>
      <vt:lpstr>7_Проект 04.12.2012</vt:lpstr>
      <vt:lpstr>8_Проект 04.12.2012</vt:lpstr>
      <vt:lpstr>9_Проект 04.12.2012</vt:lpstr>
      <vt:lpstr>10_Проект 04.12.2012</vt:lpstr>
      <vt:lpstr>11_Проект 04.12.2012</vt:lpstr>
      <vt:lpstr>12_Проект 04.12.2012</vt:lpstr>
      <vt:lpstr>13_Проект 04.12.2012</vt:lpstr>
      <vt:lpstr>14_Проект 04.12.2012</vt:lpstr>
      <vt:lpstr>15_Проект 04.12.2012</vt:lpstr>
      <vt:lpstr>16_Проект 04.12.2012</vt:lpstr>
      <vt:lpstr>Презентация PowerPoint</vt:lpstr>
      <vt:lpstr>СТРУКТУРА РАСХОДОВ</vt:lpstr>
      <vt:lpstr>Муниципальная программа «Основные направления осуществления управленческой деятельности и развития муниципальной службы  в муниципальном образовании «Светогорское городское поселение» Выборгского района Ленинградской области»</vt:lpstr>
      <vt:lpstr>Муниципальная программа «Развитие форм местного самоуправления и социальной активности населения на территории  МО «Светогорское городское поселение»</vt:lpstr>
      <vt:lpstr>Муниципальная программа «Безопасность МО «Светогорское городское поселение»</vt:lpstr>
      <vt:lpstr>Муниципальная программа «Развитие малого, среднего предпринимательства и потребительского рынка»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А. Лаврова</dc:creator>
  <cp:lastModifiedBy>Ирина А. Лаврова</cp:lastModifiedBy>
  <cp:revision>15</cp:revision>
  <dcterms:created xsi:type="dcterms:W3CDTF">2022-12-05T06:31:14Z</dcterms:created>
  <dcterms:modified xsi:type="dcterms:W3CDTF">2022-12-05T09:13:12Z</dcterms:modified>
</cp:coreProperties>
</file>