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9"/>
  </p:notesMasterIdLst>
  <p:handoutMasterIdLst>
    <p:handoutMasterId r:id="rId20"/>
  </p:handoutMasterIdLst>
  <p:sldIdLst>
    <p:sldId id="286" r:id="rId2"/>
    <p:sldId id="324" r:id="rId3"/>
    <p:sldId id="334" r:id="rId4"/>
    <p:sldId id="336" r:id="rId5"/>
    <p:sldId id="326" r:id="rId6"/>
    <p:sldId id="279" r:id="rId7"/>
    <p:sldId id="277" r:id="rId8"/>
    <p:sldId id="283" r:id="rId9"/>
    <p:sldId id="320" r:id="rId10"/>
    <p:sldId id="302" r:id="rId11"/>
    <p:sldId id="304" r:id="rId12"/>
    <p:sldId id="305" r:id="rId13"/>
    <p:sldId id="349" r:id="rId14"/>
    <p:sldId id="347" r:id="rId15"/>
    <p:sldId id="348" r:id="rId16"/>
    <p:sldId id="344" r:id="rId17"/>
    <p:sldId id="332" r:id="rId18"/>
  </p:sldIdLst>
  <p:sldSz cx="9144000" cy="6858000" type="screen4x3"/>
  <p:notesSz cx="9926638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D53"/>
    <a:srgbClr val="99FF66"/>
    <a:srgbClr val="FF99FF"/>
    <a:srgbClr val="CCFFFF"/>
    <a:srgbClr val="00FFFF"/>
    <a:srgbClr val="CC00FF"/>
    <a:srgbClr val="FF5050"/>
    <a:srgbClr val="FF66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0" autoAdjust="0"/>
    <p:restoredTop sz="96408" autoAdjust="0"/>
  </p:normalViewPr>
  <p:slideViewPr>
    <p:cSldViewPr>
      <p:cViewPr varScale="1">
        <p:scale>
          <a:sx n="111" d="100"/>
          <a:sy n="111" d="100"/>
        </p:scale>
        <p:origin x="17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074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88 537 953,26 рублей (32,6%)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9495277018233926"/>
          <c:y val="2.012334277672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496551589680597E-2"/>
          <c:y val="0.15053632158155267"/>
          <c:w val="0.83905228758169936"/>
          <c:h val="0.673195530202879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31 миллион 405 тысяч 096 рублей</c:v>
                </c:pt>
              </c:strCache>
            </c:strRef>
          </c:tx>
          <c:spPr>
            <a:scene3d>
              <a:camera prst="orthographicFront"/>
              <a:lightRig rig="glow" dir="t">
                <a:rot lat="0" lon="0" rev="6360000"/>
              </a:lightRig>
            </a:scene3d>
            <a:sp3d>
              <a:bevelT w="95250" h="101600"/>
              <a:contourClr>
                <a:srgbClr val="000000"/>
              </a:contourClr>
            </a:sp3d>
          </c:spPr>
          <c:explosion val="14"/>
          <c:dPt>
            <c:idx val="0"/>
            <c:bubble3D val="0"/>
            <c:spPr>
              <a:solidFill>
                <a:srgbClr val="FF99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glow" dir="t">
                  <a:rot lat="0" lon="0" rev="6360000"/>
                </a:lightRig>
              </a:scene3d>
              <a:sp3d>
                <a:bevelT w="95250" h="1016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8FD-4367-AC54-70B2356563E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glow" dir="t">
                  <a:rot lat="0" lon="0" rev="6360000"/>
                </a:lightRig>
              </a:scene3d>
              <a:sp3d>
                <a:bevelT w="95250" h="1016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48FD-4367-AC54-70B2356563E7}"/>
              </c:ext>
            </c:extLst>
          </c:dPt>
          <c:dPt>
            <c:idx val="2"/>
            <c:bubble3D val="0"/>
            <c:spPr>
              <a:solidFill>
                <a:srgbClr val="8DCD53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glow" dir="t">
                  <a:rot lat="0" lon="0" rev="6360000"/>
                </a:lightRig>
              </a:scene3d>
              <a:sp3d>
                <a:bevelT w="95250" h="1016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D08E-4F11-86DA-4D99395BA008}"/>
              </c:ext>
            </c:extLst>
          </c:dPt>
          <c:dLbls>
            <c:dLbl>
              <c:idx val="0"/>
              <c:layout>
                <c:manualLayout>
                  <c:x val="-0.15075487285967054"/>
                  <c:y val="-0.233479073312841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FD-4367-AC54-70B2356563E7}"/>
                </c:ext>
              </c:extLst>
            </c:dLbl>
            <c:dLbl>
              <c:idx val="1"/>
              <c:layout>
                <c:manualLayout>
                  <c:x val="0.10654868960407857"/>
                  <c:y val="-0.23644402165191522"/>
                </c:manualLayout>
              </c:layout>
              <c:tx>
                <c:rich>
                  <a:bodyPr/>
                  <a:lstStyle/>
                  <a:p>
                    <a:fld id="{C10243C3-91E8-4756-BD18-F0B1EE542ADB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8FD-4367-AC54-70B2356563E7}"/>
                </c:ext>
              </c:extLst>
            </c:dLbl>
            <c:dLbl>
              <c:idx val="2"/>
              <c:layout>
                <c:manualLayout>
                  <c:x val="0.10144711381459975"/>
                  <c:y val="0.1307208149711760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E2C9D643-BAA2-4D4B-B21B-87436D813A47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08E-4F11-86DA-4D99395BA0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Муниципальные программы</c:v>
                </c:pt>
                <c:pt idx="1">
                  <c:v>Непрограммные расходы</c:v>
                </c:pt>
                <c:pt idx="2">
                  <c:v>План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0.253</c:v>
                </c:pt>
                <c:pt idx="1">
                  <c:v>7.2999999999999995E-2</c:v>
                </c:pt>
                <c:pt idx="2">
                  <c:v>0.67400000000000004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FD-4367-AC54-70B235656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196387216303843E-2"/>
          <c:y val="0.92085775205498943"/>
          <c:w val="0.87814317327981062"/>
          <c:h val="7.0879785288739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7757C5-E793-4DEB-BFF3-4E96B04C40DA}" type="doc">
      <dgm:prSet loTypeId="urn:microsoft.com/office/officeart/2005/8/layout/hierarchy3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4D2DBAE7-69AF-4669-A30D-887FB8BDE854}">
      <dgm:prSet phldrT="[Текст]" custT="1"/>
      <dgm:spPr/>
      <dgm:t>
        <a:bodyPr/>
        <a:lstStyle/>
        <a:p>
          <a:r>
            <a:rPr lang="ru-RU" sz="2000" b="1" dirty="0" smtClean="0"/>
            <a:t>Налоговые доходы</a:t>
          </a:r>
          <a:endParaRPr lang="ru-RU" sz="2000" b="1" dirty="0"/>
        </a:p>
      </dgm:t>
    </dgm:pt>
    <dgm:pt modelId="{317CBB61-A78B-47EF-B040-8B7CFB75E4D6}" type="parTrans" cxnId="{77DEA1CC-EBA7-4D75-905E-7D0236F263A1}">
      <dgm:prSet/>
      <dgm:spPr/>
      <dgm:t>
        <a:bodyPr/>
        <a:lstStyle/>
        <a:p>
          <a:endParaRPr lang="ru-RU"/>
        </a:p>
      </dgm:t>
    </dgm:pt>
    <dgm:pt modelId="{366CF6FE-FC43-4D5E-B7A9-774C1AA5E18B}" type="sibTrans" cxnId="{77DEA1CC-EBA7-4D75-905E-7D0236F263A1}">
      <dgm:prSet/>
      <dgm:spPr/>
      <dgm:t>
        <a:bodyPr/>
        <a:lstStyle/>
        <a:p>
          <a:endParaRPr lang="ru-RU"/>
        </a:p>
      </dgm:t>
    </dgm:pt>
    <dgm:pt modelId="{24D69744-16F8-4447-9CFA-6BA39D1ACD29}">
      <dgm:prSet phldrT="[Текст]" custT="1"/>
      <dgm:spPr/>
      <dgm:t>
        <a:bodyPr/>
        <a:lstStyle/>
        <a:p>
          <a:r>
            <a:rPr lang="ru-RU" sz="4000" dirty="0" smtClean="0"/>
            <a:t>50,0%</a:t>
          </a:r>
          <a:endParaRPr lang="ru-RU" sz="4000" dirty="0"/>
        </a:p>
      </dgm:t>
    </dgm:pt>
    <dgm:pt modelId="{16553960-66A4-467D-9873-BCC32494CBB3}" type="parTrans" cxnId="{FF66F81D-72AC-43E1-9963-1DF1F2E62696}">
      <dgm:prSet/>
      <dgm:spPr/>
      <dgm:t>
        <a:bodyPr/>
        <a:lstStyle/>
        <a:p>
          <a:endParaRPr lang="ru-RU"/>
        </a:p>
      </dgm:t>
    </dgm:pt>
    <dgm:pt modelId="{D87CD600-B8F9-4D9D-9A34-46DCFD2AD982}" type="sibTrans" cxnId="{FF66F81D-72AC-43E1-9963-1DF1F2E62696}">
      <dgm:prSet/>
      <dgm:spPr/>
      <dgm:t>
        <a:bodyPr/>
        <a:lstStyle/>
        <a:p>
          <a:endParaRPr lang="ru-RU"/>
        </a:p>
      </dgm:t>
    </dgm:pt>
    <dgm:pt modelId="{4BBC1F2A-D6E1-4CDB-BFD1-E5607263DEF8}">
      <dgm:prSet phldrT="[Текст]" custT="1"/>
      <dgm:spPr/>
      <dgm:t>
        <a:bodyPr/>
        <a:lstStyle/>
        <a:p>
          <a:r>
            <a:rPr lang="ru-RU" sz="2400" b="1" dirty="0" smtClean="0"/>
            <a:t>52 123 122,87 руб</a:t>
          </a:r>
          <a:r>
            <a:rPr lang="ru-RU" sz="2400" dirty="0" smtClean="0"/>
            <a:t>.</a:t>
          </a:r>
          <a:endParaRPr lang="ru-RU" sz="2400" dirty="0"/>
        </a:p>
      </dgm:t>
    </dgm:pt>
    <dgm:pt modelId="{ED7D5B3F-A7E2-4DA3-A6A8-D11D30E5BA5C}" type="parTrans" cxnId="{5D752678-28CF-44BE-AE13-5387CC41BE9C}">
      <dgm:prSet/>
      <dgm:spPr/>
      <dgm:t>
        <a:bodyPr/>
        <a:lstStyle/>
        <a:p>
          <a:endParaRPr lang="ru-RU"/>
        </a:p>
      </dgm:t>
    </dgm:pt>
    <dgm:pt modelId="{8D17A90F-0F76-4608-ACCF-8C9FAEE89C28}" type="sibTrans" cxnId="{5D752678-28CF-44BE-AE13-5387CC41BE9C}">
      <dgm:prSet/>
      <dgm:spPr/>
      <dgm:t>
        <a:bodyPr/>
        <a:lstStyle/>
        <a:p>
          <a:endParaRPr lang="ru-RU"/>
        </a:p>
      </dgm:t>
    </dgm:pt>
    <dgm:pt modelId="{43D2EB29-1F3B-4DD4-B0F5-80DA3CBDA732}">
      <dgm:prSet phldrT="[Текст]" custT="1"/>
      <dgm:spPr/>
      <dgm:t>
        <a:bodyPr/>
        <a:lstStyle/>
        <a:p>
          <a:r>
            <a:rPr lang="ru-RU" sz="2000" b="1" dirty="0" smtClean="0"/>
            <a:t>Неналоговые доходы </a:t>
          </a:r>
          <a:endParaRPr lang="ru-RU" sz="2000" b="1" dirty="0"/>
        </a:p>
      </dgm:t>
    </dgm:pt>
    <dgm:pt modelId="{4C73E7B1-198C-45E0-8A68-2AB2E92464D3}" type="parTrans" cxnId="{AD399148-04C7-4FFF-A1B1-0B527659F2C2}">
      <dgm:prSet/>
      <dgm:spPr/>
      <dgm:t>
        <a:bodyPr/>
        <a:lstStyle/>
        <a:p>
          <a:endParaRPr lang="ru-RU"/>
        </a:p>
      </dgm:t>
    </dgm:pt>
    <dgm:pt modelId="{4CFF2554-EAC0-4E4C-AD4B-04BF4B9B1FFC}" type="sibTrans" cxnId="{AD399148-04C7-4FFF-A1B1-0B527659F2C2}">
      <dgm:prSet/>
      <dgm:spPr/>
      <dgm:t>
        <a:bodyPr/>
        <a:lstStyle/>
        <a:p>
          <a:endParaRPr lang="ru-RU"/>
        </a:p>
      </dgm:t>
    </dgm:pt>
    <dgm:pt modelId="{92DD2166-127A-40D1-8A3E-D54A8F7B2699}">
      <dgm:prSet phldrT="[Текст]" custT="1"/>
      <dgm:spPr/>
      <dgm:t>
        <a:bodyPr/>
        <a:lstStyle/>
        <a:p>
          <a:r>
            <a:rPr lang="ru-RU" sz="4000" dirty="0" smtClean="0"/>
            <a:t>16,5%</a:t>
          </a:r>
          <a:endParaRPr lang="ru-RU" sz="4000" dirty="0"/>
        </a:p>
      </dgm:t>
    </dgm:pt>
    <dgm:pt modelId="{9AACAE55-7F8F-425B-8CCD-F2798CB90642}" type="parTrans" cxnId="{81754014-4E7F-437D-B4CB-92EFF8715D45}">
      <dgm:prSet/>
      <dgm:spPr/>
      <dgm:t>
        <a:bodyPr/>
        <a:lstStyle/>
        <a:p>
          <a:endParaRPr lang="ru-RU"/>
        </a:p>
      </dgm:t>
    </dgm:pt>
    <dgm:pt modelId="{72F25334-A2E9-43E9-A2BF-5A35A304F66A}" type="sibTrans" cxnId="{81754014-4E7F-437D-B4CB-92EFF8715D45}">
      <dgm:prSet/>
      <dgm:spPr/>
      <dgm:t>
        <a:bodyPr/>
        <a:lstStyle/>
        <a:p>
          <a:endParaRPr lang="ru-RU"/>
        </a:p>
      </dgm:t>
    </dgm:pt>
    <dgm:pt modelId="{E85233C1-F7FE-430F-965E-E6FCC15EB98B}">
      <dgm:prSet phldrT="[Текст]" custT="1"/>
      <dgm:spPr/>
      <dgm:t>
        <a:bodyPr/>
        <a:lstStyle/>
        <a:p>
          <a:r>
            <a:rPr lang="ru-RU" sz="2400" b="1" dirty="0" smtClean="0"/>
            <a:t>17 256 909,52 руб</a:t>
          </a:r>
          <a:r>
            <a:rPr lang="ru-RU" sz="2400" dirty="0" smtClean="0"/>
            <a:t>.</a:t>
          </a:r>
          <a:endParaRPr lang="ru-RU" sz="2400" dirty="0"/>
        </a:p>
      </dgm:t>
    </dgm:pt>
    <dgm:pt modelId="{59D9D17A-2E9E-4604-BB2E-BD1E79FA258C}" type="parTrans" cxnId="{B9CB10DC-293E-44AE-8DB1-A79F5DB5506C}">
      <dgm:prSet/>
      <dgm:spPr/>
      <dgm:t>
        <a:bodyPr/>
        <a:lstStyle/>
        <a:p>
          <a:endParaRPr lang="ru-RU"/>
        </a:p>
      </dgm:t>
    </dgm:pt>
    <dgm:pt modelId="{E21FBEC1-7627-4952-8FE5-657255C3EB98}" type="sibTrans" cxnId="{B9CB10DC-293E-44AE-8DB1-A79F5DB5506C}">
      <dgm:prSet/>
      <dgm:spPr/>
      <dgm:t>
        <a:bodyPr/>
        <a:lstStyle/>
        <a:p>
          <a:endParaRPr lang="ru-RU"/>
        </a:p>
      </dgm:t>
    </dgm:pt>
    <dgm:pt modelId="{D180C69D-13C9-4486-B57E-B05273E7BB4A}">
      <dgm:prSet phldrT="[Текст]" custT="1"/>
      <dgm:spPr/>
      <dgm:t>
        <a:bodyPr/>
        <a:lstStyle/>
        <a:p>
          <a:r>
            <a:rPr lang="ru-RU" sz="2000" b="1" dirty="0" smtClean="0"/>
            <a:t>Безвозмездные поступления</a:t>
          </a:r>
          <a:endParaRPr lang="ru-RU" sz="2000" b="1" dirty="0"/>
        </a:p>
      </dgm:t>
    </dgm:pt>
    <dgm:pt modelId="{F61604E7-FA20-4982-9736-D692A53372E0}" type="parTrans" cxnId="{A9E83450-4324-4BDD-9A18-715ACC67D0A6}">
      <dgm:prSet/>
      <dgm:spPr/>
      <dgm:t>
        <a:bodyPr/>
        <a:lstStyle/>
        <a:p>
          <a:endParaRPr lang="ru-RU"/>
        </a:p>
      </dgm:t>
    </dgm:pt>
    <dgm:pt modelId="{FA89D752-DCAD-467E-88E9-6B40F2C73C25}" type="sibTrans" cxnId="{A9E83450-4324-4BDD-9A18-715ACC67D0A6}">
      <dgm:prSet/>
      <dgm:spPr/>
      <dgm:t>
        <a:bodyPr/>
        <a:lstStyle/>
        <a:p>
          <a:endParaRPr lang="ru-RU"/>
        </a:p>
      </dgm:t>
    </dgm:pt>
    <dgm:pt modelId="{E3B7F3A3-39A0-4604-A641-3C9B1B60B361}">
      <dgm:prSet phldrT="[Текст]" custT="1"/>
      <dgm:spPr/>
      <dgm:t>
        <a:bodyPr/>
        <a:lstStyle/>
        <a:p>
          <a:r>
            <a:rPr lang="ru-RU" sz="4000" dirty="0" smtClean="0"/>
            <a:t>33,5%</a:t>
          </a:r>
          <a:endParaRPr lang="ru-RU" sz="4000" dirty="0"/>
        </a:p>
      </dgm:t>
    </dgm:pt>
    <dgm:pt modelId="{287B83E5-E67C-4AE4-B987-C0C90B4EBEA8}" type="parTrans" cxnId="{3E984C39-1BAE-44F1-816E-B73355EFFA26}">
      <dgm:prSet/>
      <dgm:spPr/>
      <dgm:t>
        <a:bodyPr/>
        <a:lstStyle/>
        <a:p>
          <a:endParaRPr lang="ru-RU"/>
        </a:p>
      </dgm:t>
    </dgm:pt>
    <dgm:pt modelId="{6D28E6A1-4FA4-4DCB-8D0D-A84C60BD0EB5}" type="sibTrans" cxnId="{3E984C39-1BAE-44F1-816E-B73355EFFA26}">
      <dgm:prSet/>
      <dgm:spPr/>
      <dgm:t>
        <a:bodyPr/>
        <a:lstStyle/>
        <a:p>
          <a:endParaRPr lang="ru-RU"/>
        </a:p>
      </dgm:t>
    </dgm:pt>
    <dgm:pt modelId="{E76D2AEE-772E-4A73-838C-BC8342C22D2C}">
      <dgm:prSet phldrT="[Текст]" custT="1"/>
      <dgm:spPr/>
      <dgm:t>
        <a:bodyPr/>
        <a:lstStyle/>
        <a:p>
          <a:r>
            <a:rPr lang="ru-RU" sz="2400" b="1" dirty="0" smtClean="0"/>
            <a:t>34 950 900,12 руб.</a:t>
          </a:r>
        </a:p>
      </dgm:t>
    </dgm:pt>
    <dgm:pt modelId="{3640EF2B-5B11-4121-A7D4-A784956C7A27}" type="parTrans" cxnId="{900C4D26-28F9-4AA2-91B3-E3B562C819E4}">
      <dgm:prSet/>
      <dgm:spPr/>
      <dgm:t>
        <a:bodyPr/>
        <a:lstStyle/>
        <a:p>
          <a:endParaRPr lang="ru-RU"/>
        </a:p>
      </dgm:t>
    </dgm:pt>
    <dgm:pt modelId="{65F54C3B-A665-41E9-B7F8-51106E40E18F}" type="sibTrans" cxnId="{900C4D26-28F9-4AA2-91B3-E3B562C819E4}">
      <dgm:prSet/>
      <dgm:spPr/>
      <dgm:t>
        <a:bodyPr/>
        <a:lstStyle/>
        <a:p>
          <a:endParaRPr lang="ru-RU"/>
        </a:p>
      </dgm:t>
    </dgm:pt>
    <dgm:pt modelId="{609FBF8D-2FE5-46A6-B9FF-B79EDA349D51}" type="pres">
      <dgm:prSet presAssocID="{AF7757C5-E793-4DEB-BFF3-4E96B04C40D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A30A76A-00E6-409E-93A9-72D15FA5F197}" type="pres">
      <dgm:prSet presAssocID="{4D2DBAE7-69AF-4669-A30D-887FB8BDE854}" presName="root" presStyleCnt="0"/>
      <dgm:spPr/>
    </dgm:pt>
    <dgm:pt modelId="{9B6A6591-00B7-47AF-A740-F285BB625366}" type="pres">
      <dgm:prSet presAssocID="{4D2DBAE7-69AF-4669-A30D-887FB8BDE854}" presName="rootComposite" presStyleCnt="0"/>
      <dgm:spPr/>
    </dgm:pt>
    <dgm:pt modelId="{826757B4-B697-4218-BC79-6B05877410BD}" type="pres">
      <dgm:prSet presAssocID="{4D2DBAE7-69AF-4669-A30D-887FB8BDE854}" presName="rootText" presStyleLbl="node1" presStyleIdx="0" presStyleCnt="3" custScaleX="136221" custLinFactNeighborX="8251" custLinFactNeighborY="-1368"/>
      <dgm:spPr/>
      <dgm:t>
        <a:bodyPr/>
        <a:lstStyle/>
        <a:p>
          <a:endParaRPr lang="ru-RU"/>
        </a:p>
      </dgm:t>
    </dgm:pt>
    <dgm:pt modelId="{4B412215-D1DE-487F-9BBA-468C02E3A2BA}" type="pres">
      <dgm:prSet presAssocID="{4D2DBAE7-69AF-4669-A30D-887FB8BDE854}" presName="rootConnector" presStyleLbl="node1" presStyleIdx="0" presStyleCnt="3"/>
      <dgm:spPr/>
      <dgm:t>
        <a:bodyPr/>
        <a:lstStyle/>
        <a:p>
          <a:endParaRPr lang="ru-RU"/>
        </a:p>
      </dgm:t>
    </dgm:pt>
    <dgm:pt modelId="{A2945D30-016F-4219-8269-ED38EC7CF956}" type="pres">
      <dgm:prSet presAssocID="{4D2DBAE7-69AF-4669-A30D-887FB8BDE854}" presName="childShape" presStyleCnt="0"/>
      <dgm:spPr/>
    </dgm:pt>
    <dgm:pt modelId="{04DAC4E6-6846-45A7-BC09-2A0B857104CA}" type="pres">
      <dgm:prSet presAssocID="{16553960-66A4-467D-9873-BCC32494CBB3}" presName="Name13" presStyleLbl="parChTrans1D2" presStyleIdx="0" presStyleCnt="6"/>
      <dgm:spPr/>
      <dgm:t>
        <a:bodyPr/>
        <a:lstStyle/>
        <a:p>
          <a:endParaRPr lang="ru-RU"/>
        </a:p>
      </dgm:t>
    </dgm:pt>
    <dgm:pt modelId="{6DBF184F-5B7C-49F8-ACA3-F160D16C2489}" type="pres">
      <dgm:prSet presAssocID="{24D69744-16F8-4447-9CFA-6BA39D1ACD29}" presName="childText" presStyleLbl="bgAcc1" presStyleIdx="0" presStyleCnt="6" custScaleX="125191" custLinFactNeighborX="13827" custLinFactNeighborY="-3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ABAD6-1EE6-45FF-B7F3-9E89B919DF03}" type="pres">
      <dgm:prSet presAssocID="{ED7D5B3F-A7E2-4DA3-A6A8-D11D30E5BA5C}" presName="Name13" presStyleLbl="parChTrans1D2" presStyleIdx="1" presStyleCnt="6"/>
      <dgm:spPr/>
      <dgm:t>
        <a:bodyPr/>
        <a:lstStyle/>
        <a:p>
          <a:endParaRPr lang="ru-RU"/>
        </a:p>
      </dgm:t>
    </dgm:pt>
    <dgm:pt modelId="{579C225E-5EA6-4DBE-ADCA-58FCA885CA29}" type="pres">
      <dgm:prSet presAssocID="{4BBC1F2A-D6E1-4CDB-BFD1-E5607263DEF8}" presName="childText" presStyleLbl="bgAcc1" presStyleIdx="1" presStyleCnt="6" custScaleX="224447" custLinFactNeighborX="8330" custLinFactNeighborY="-3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8B448-716B-454B-A302-D8F850DDD0E8}" type="pres">
      <dgm:prSet presAssocID="{43D2EB29-1F3B-4DD4-B0F5-80DA3CBDA732}" presName="root" presStyleCnt="0"/>
      <dgm:spPr/>
    </dgm:pt>
    <dgm:pt modelId="{67B5C76A-7C1D-4055-8720-96FC678D94A9}" type="pres">
      <dgm:prSet presAssocID="{43D2EB29-1F3B-4DD4-B0F5-80DA3CBDA732}" presName="rootComposite" presStyleCnt="0"/>
      <dgm:spPr/>
    </dgm:pt>
    <dgm:pt modelId="{E9725B3F-6185-4DDC-9491-7CCEFBDDD16F}" type="pres">
      <dgm:prSet presAssocID="{43D2EB29-1F3B-4DD4-B0F5-80DA3CBDA732}" presName="rootText" presStyleLbl="node1" presStyleIdx="1" presStyleCnt="3" custScaleX="122591"/>
      <dgm:spPr/>
      <dgm:t>
        <a:bodyPr/>
        <a:lstStyle/>
        <a:p>
          <a:endParaRPr lang="ru-RU"/>
        </a:p>
      </dgm:t>
    </dgm:pt>
    <dgm:pt modelId="{898A0F80-E477-428E-954C-DB7E10A36446}" type="pres">
      <dgm:prSet presAssocID="{43D2EB29-1F3B-4DD4-B0F5-80DA3CBDA732}" presName="rootConnector" presStyleLbl="node1" presStyleIdx="1" presStyleCnt="3"/>
      <dgm:spPr/>
      <dgm:t>
        <a:bodyPr/>
        <a:lstStyle/>
        <a:p>
          <a:endParaRPr lang="ru-RU"/>
        </a:p>
      </dgm:t>
    </dgm:pt>
    <dgm:pt modelId="{A5171832-5916-407E-900E-A28A0ECB4A5E}" type="pres">
      <dgm:prSet presAssocID="{43D2EB29-1F3B-4DD4-B0F5-80DA3CBDA732}" presName="childShape" presStyleCnt="0"/>
      <dgm:spPr/>
    </dgm:pt>
    <dgm:pt modelId="{F9E250EC-B441-472C-8997-A8D4CD1AF569}" type="pres">
      <dgm:prSet presAssocID="{9AACAE55-7F8F-425B-8CCD-F2798CB90642}" presName="Name13" presStyleLbl="parChTrans1D2" presStyleIdx="2" presStyleCnt="6"/>
      <dgm:spPr/>
      <dgm:t>
        <a:bodyPr/>
        <a:lstStyle/>
        <a:p>
          <a:endParaRPr lang="ru-RU"/>
        </a:p>
      </dgm:t>
    </dgm:pt>
    <dgm:pt modelId="{9A3BA4C1-F4E0-4945-96FA-8DDA88712B16}" type="pres">
      <dgm:prSet presAssocID="{92DD2166-127A-40D1-8A3E-D54A8F7B2699}" presName="childText" presStyleLbl="bgAcc1" presStyleIdx="2" presStyleCnt="6" custScaleX="133309" custLinFactNeighborX="18927" custLinFactNeighborY="-3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7DE33-B076-4158-825D-8F1779A6024A}" type="pres">
      <dgm:prSet presAssocID="{59D9D17A-2E9E-4604-BB2E-BD1E79FA258C}" presName="Name13" presStyleLbl="parChTrans1D2" presStyleIdx="3" presStyleCnt="6"/>
      <dgm:spPr/>
      <dgm:t>
        <a:bodyPr/>
        <a:lstStyle/>
        <a:p>
          <a:endParaRPr lang="ru-RU"/>
        </a:p>
      </dgm:t>
    </dgm:pt>
    <dgm:pt modelId="{3B700A11-5CA6-420A-A646-20E8725F484E}" type="pres">
      <dgm:prSet presAssocID="{E85233C1-F7FE-430F-965E-E6FCC15EB98B}" presName="childText" presStyleLbl="bgAcc1" presStyleIdx="3" presStyleCnt="6" custScaleX="221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CBDBE-E5CC-4EA9-8268-43A8C2A3914A}" type="pres">
      <dgm:prSet presAssocID="{D180C69D-13C9-4486-B57E-B05273E7BB4A}" presName="root" presStyleCnt="0"/>
      <dgm:spPr/>
    </dgm:pt>
    <dgm:pt modelId="{57A658AA-FEE3-41C9-B806-225FE645A5DB}" type="pres">
      <dgm:prSet presAssocID="{D180C69D-13C9-4486-B57E-B05273E7BB4A}" presName="rootComposite" presStyleCnt="0"/>
      <dgm:spPr/>
    </dgm:pt>
    <dgm:pt modelId="{7DCFCB83-52F8-443E-92D8-D44ED154109F}" type="pres">
      <dgm:prSet presAssocID="{D180C69D-13C9-4486-B57E-B05273E7BB4A}" presName="rootText" presStyleLbl="node1" presStyleIdx="2" presStyleCnt="3" custScaleX="130840"/>
      <dgm:spPr/>
      <dgm:t>
        <a:bodyPr/>
        <a:lstStyle/>
        <a:p>
          <a:endParaRPr lang="ru-RU"/>
        </a:p>
      </dgm:t>
    </dgm:pt>
    <dgm:pt modelId="{E2B38022-BC7D-444C-A5D8-637E36532505}" type="pres">
      <dgm:prSet presAssocID="{D180C69D-13C9-4486-B57E-B05273E7BB4A}" presName="rootConnector" presStyleLbl="node1" presStyleIdx="2" presStyleCnt="3"/>
      <dgm:spPr/>
      <dgm:t>
        <a:bodyPr/>
        <a:lstStyle/>
        <a:p>
          <a:endParaRPr lang="ru-RU"/>
        </a:p>
      </dgm:t>
    </dgm:pt>
    <dgm:pt modelId="{CCB859EC-0FDA-4FE3-8664-E72FC5C8E51B}" type="pres">
      <dgm:prSet presAssocID="{D180C69D-13C9-4486-B57E-B05273E7BB4A}" presName="childShape" presStyleCnt="0"/>
      <dgm:spPr/>
    </dgm:pt>
    <dgm:pt modelId="{E77E901F-422C-401C-A509-30FE1D3C36AC}" type="pres">
      <dgm:prSet presAssocID="{287B83E5-E67C-4AE4-B987-C0C90B4EBEA8}" presName="Name13" presStyleLbl="parChTrans1D2" presStyleIdx="4" presStyleCnt="6"/>
      <dgm:spPr/>
      <dgm:t>
        <a:bodyPr/>
        <a:lstStyle/>
        <a:p>
          <a:endParaRPr lang="ru-RU"/>
        </a:p>
      </dgm:t>
    </dgm:pt>
    <dgm:pt modelId="{2C76B5F5-E4DC-4E60-B739-EC33987B1D4A}" type="pres">
      <dgm:prSet presAssocID="{E3B7F3A3-39A0-4604-A641-3C9B1B60B361}" presName="childText" presStyleLbl="bgAcc1" presStyleIdx="4" presStyleCnt="6" custScaleX="143225" custLinFactNeighborX="12851" custLinFactNeighborY="-3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286E8-F611-4730-BCB8-9724EE3A0C3B}" type="pres">
      <dgm:prSet presAssocID="{3640EF2B-5B11-4121-A7D4-A784956C7A27}" presName="Name13" presStyleLbl="parChTrans1D2" presStyleIdx="5" presStyleCnt="6"/>
      <dgm:spPr/>
      <dgm:t>
        <a:bodyPr/>
        <a:lstStyle/>
        <a:p>
          <a:endParaRPr lang="ru-RU"/>
        </a:p>
      </dgm:t>
    </dgm:pt>
    <dgm:pt modelId="{4E4FABA6-9067-4835-8B0F-9A999AFD5AAA}" type="pres">
      <dgm:prSet presAssocID="{E76D2AEE-772E-4A73-838C-BC8342C22D2C}" presName="childText" presStyleLbl="bgAcc1" presStyleIdx="5" presStyleCnt="6" custScaleX="212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D8C5F2-58DE-4BEF-B3A6-9A3EDBDDBCC0}" type="presOf" srcId="{E76D2AEE-772E-4A73-838C-BC8342C22D2C}" destId="{4E4FABA6-9067-4835-8B0F-9A999AFD5AAA}" srcOrd="0" destOrd="0" presId="urn:microsoft.com/office/officeart/2005/8/layout/hierarchy3"/>
    <dgm:cxn modelId="{5BA04036-5F33-4088-AF68-F014AE7AC888}" type="presOf" srcId="{43D2EB29-1F3B-4DD4-B0F5-80DA3CBDA732}" destId="{898A0F80-E477-428E-954C-DB7E10A36446}" srcOrd="1" destOrd="0" presId="urn:microsoft.com/office/officeart/2005/8/layout/hierarchy3"/>
    <dgm:cxn modelId="{EE22758F-F146-4F06-BC18-51FE4EFE3EAC}" type="presOf" srcId="{E3B7F3A3-39A0-4604-A641-3C9B1B60B361}" destId="{2C76B5F5-E4DC-4E60-B739-EC33987B1D4A}" srcOrd="0" destOrd="0" presId="urn:microsoft.com/office/officeart/2005/8/layout/hierarchy3"/>
    <dgm:cxn modelId="{D409F402-A8A0-472C-846D-325EEF0418A0}" type="presOf" srcId="{4D2DBAE7-69AF-4669-A30D-887FB8BDE854}" destId="{4B412215-D1DE-487F-9BBA-468C02E3A2BA}" srcOrd="1" destOrd="0" presId="urn:microsoft.com/office/officeart/2005/8/layout/hierarchy3"/>
    <dgm:cxn modelId="{4C4BF90B-3AB2-4EBE-8AB8-073E54C5E13D}" type="presOf" srcId="{4BBC1F2A-D6E1-4CDB-BFD1-E5607263DEF8}" destId="{579C225E-5EA6-4DBE-ADCA-58FCA885CA29}" srcOrd="0" destOrd="0" presId="urn:microsoft.com/office/officeart/2005/8/layout/hierarchy3"/>
    <dgm:cxn modelId="{96C4D14B-2392-4270-997D-085AA4D43965}" type="presOf" srcId="{E85233C1-F7FE-430F-965E-E6FCC15EB98B}" destId="{3B700A11-5CA6-420A-A646-20E8725F484E}" srcOrd="0" destOrd="0" presId="urn:microsoft.com/office/officeart/2005/8/layout/hierarchy3"/>
    <dgm:cxn modelId="{900C4D26-28F9-4AA2-91B3-E3B562C819E4}" srcId="{D180C69D-13C9-4486-B57E-B05273E7BB4A}" destId="{E76D2AEE-772E-4A73-838C-BC8342C22D2C}" srcOrd="1" destOrd="0" parTransId="{3640EF2B-5B11-4121-A7D4-A784956C7A27}" sibTransId="{65F54C3B-A665-41E9-B7F8-51106E40E18F}"/>
    <dgm:cxn modelId="{7C6A12D1-8871-47B2-A39B-FA4AB7F19FE1}" type="presOf" srcId="{59D9D17A-2E9E-4604-BB2E-BD1E79FA258C}" destId="{CE87DE33-B076-4158-825D-8F1779A6024A}" srcOrd="0" destOrd="0" presId="urn:microsoft.com/office/officeart/2005/8/layout/hierarchy3"/>
    <dgm:cxn modelId="{62213E55-8FDA-42E6-8CBD-E9B054FBE10D}" type="presOf" srcId="{ED7D5B3F-A7E2-4DA3-A6A8-D11D30E5BA5C}" destId="{40DABAD6-1EE6-45FF-B7F3-9E89B919DF03}" srcOrd="0" destOrd="0" presId="urn:microsoft.com/office/officeart/2005/8/layout/hierarchy3"/>
    <dgm:cxn modelId="{81754014-4E7F-437D-B4CB-92EFF8715D45}" srcId="{43D2EB29-1F3B-4DD4-B0F5-80DA3CBDA732}" destId="{92DD2166-127A-40D1-8A3E-D54A8F7B2699}" srcOrd="0" destOrd="0" parTransId="{9AACAE55-7F8F-425B-8CCD-F2798CB90642}" sibTransId="{72F25334-A2E9-43E9-A2BF-5A35A304F66A}"/>
    <dgm:cxn modelId="{4B3C8F5D-2A03-4575-8589-163BFFE1A059}" type="presOf" srcId="{4D2DBAE7-69AF-4669-A30D-887FB8BDE854}" destId="{826757B4-B697-4218-BC79-6B05877410BD}" srcOrd="0" destOrd="0" presId="urn:microsoft.com/office/officeart/2005/8/layout/hierarchy3"/>
    <dgm:cxn modelId="{B9CB10DC-293E-44AE-8DB1-A79F5DB5506C}" srcId="{43D2EB29-1F3B-4DD4-B0F5-80DA3CBDA732}" destId="{E85233C1-F7FE-430F-965E-E6FCC15EB98B}" srcOrd="1" destOrd="0" parTransId="{59D9D17A-2E9E-4604-BB2E-BD1E79FA258C}" sibTransId="{E21FBEC1-7627-4952-8FE5-657255C3EB98}"/>
    <dgm:cxn modelId="{CFCAD635-1727-4D03-980B-B6F4DBCB4F67}" type="presOf" srcId="{3640EF2B-5B11-4121-A7D4-A784956C7A27}" destId="{246286E8-F611-4730-BCB8-9724EE3A0C3B}" srcOrd="0" destOrd="0" presId="urn:microsoft.com/office/officeart/2005/8/layout/hierarchy3"/>
    <dgm:cxn modelId="{BDBCC619-271D-49C3-A350-10A8C0784DE3}" type="presOf" srcId="{43D2EB29-1F3B-4DD4-B0F5-80DA3CBDA732}" destId="{E9725B3F-6185-4DDC-9491-7CCEFBDDD16F}" srcOrd="0" destOrd="0" presId="urn:microsoft.com/office/officeart/2005/8/layout/hierarchy3"/>
    <dgm:cxn modelId="{AD399148-04C7-4FFF-A1B1-0B527659F2C2}" srcId="{AF7757C5-E793-4DEB-BFF3-4E96B04C40DA}" destId="{43D2EB29-1F3B-4DD4-B0F5-80DA3CBDA732}" srcOrd="1" destOrd="0" parTransId="{4C73E7B1-198C-45E0-8A68-2AB2E92464D3}" sibTransId="{4CFF2554-EAC0-4E4C-AD4B-04BF4B9B1FFC}"/>
    <dgm:cxn modelId="{3E984C39-1BAE-44F1-816E-B73355EFFA26}" srcId="{D180C69D-13C9-4486-B57E-B05273E7BB4A}" destId="{E3B7F3A3-39A0-4604-A641-3C9B1B60B361}" srcOrd="0" destOrd="0" parTransId="{287B83E5-E67C-4AE4-B987-C0C90B4EBEA8}" sibTransId="{6D28E6A1-4FA4-4DCB-8D0D-A84C60BD0EB5}"/>
    <dgm:cxn modelId="{0A04C048-625B-4489-BE00-5F0C529BBE0D}" type="presOf" srcId="{287B83E5-E67C-4AE4-B987-C0C90B4EBEA8}" destId="{E77E901F-422C-401C-A509-30FE1D3C36AC}" srcOrd="0" destOrd="0" presId="urn:microsoft.com/office/officeart/2005/8/layout/hierarchy3"/>
    <dgm:cxn modelId="{BD239831-AAE8-423F-A5A4-B6A9CBF2D441}" type="presOf" srcId="{D180C69D-13C9-4486-B57E-B05273E7BB4A}" destId="{7DCFCB83-52F8-443E-92D8-D44ED154109F}" srcOrd="0" destOrd="0" presId="urn:microsoft.com/office/officeart/2005/8/layout/hierarchy3"/>
    <dgm:cxn modelId="{0B013E0B-87AC-447E-AD3F-A2B8C4A98A03}" type="presOf" srcId="{AF7757C5-E793-4DEB-BFF3-4E96B04C40DA}" destId="{609FBF8D-2FE5-46A6-B9FF-B79EDA349D51}" srcOrd="0" destOrd="0" presId="urn:microsoft.com/office/officeart/2005/8/layout/hierarchy3"/>
    <dgm:cxn modelId="{77DEA1CC-EBA7-4D75-905E-7D0236F263A1}" srcId="{AF7757C5-E793-4DEB-BFF3-4E96B04C40DA}" destId="{4D2DBAE7-69AF-4669-A30D-887FB8BDE854}" srcOrd="0" destOrd="0" parTransId="{317CBB61-A78B-47EF-B040-8B7CFB75E4D6}" sibTransId="{366CF6FE-FC43-4D5E-B7A9-774C1AA5E18B}"/>
    <dgm:cxn modelId="{A3241F7F-35E4-4CB9-AF67-D696BCE15F51}" type="presOf" srcId="{24D69744-16F8-4447-9CFA-6BA39D1ACD29}" destId="{6DBF184F-5B7C-49F8-ACA3-F160D16C2489}" srcOrd="0" destOrd="0" presId="urn:microsoft.com/office/officeart/2005/8/layout/hierarchy3"/>
    <dgm:cxn modelId="{A9E83450-4324-4BDD-9A18-715ACC67D0A6}" srcId="{AF7757C5-E793-4DEB-BFF3-4E96B04C40DA}" destId="{D180C69D-13C9-4486-B57E-B05273E7BB4A}" srcOrd="2" destOrd="0" parTransId="{F61604E7-FA20-4982-9736-D692A53372E0}" sibTransId="{FA89D752-DCAD-467E-88E9-6B40F2C73C25}"/>
    <dgm:cxn modelId="{B397BFCA-D7E5-4AAE-AB62-996ABBFF2058}" type="presOf" srcId="{16553960-66A4-467D-9873-BCC32494CBB3}" destId="{04DAC4E6-6846-45A7-BC09-2A0B857104CA}" srcOrd="0" destOrd="0" presId="urn:microsoft.com/office/officeart/2005/8/layout/hierarchy3"/>
    <dgm:cxn modelId="{5D752678-28CF-44BE-AE13-5387CC41BE9C}" srcId="{4D2DBAE7-69AF-4669-A30D-887FB8BDE854}" destId="{4BBC1F2A-D6E1-4CDB-BFD1-E5607263DEF8}" srcOrd="1" destOrd="0" parTransId="{ED7D5B3F-A7E2-4DA3-A6A8-D11D30E5BA5C}" sibTransId="{8D17A90F-0F76-4608-ACCF-8C9FAEE89C28}"/>
    <dgm:cxn modelId="{F4E547CC-8E05-4FE6-9ABF-063108466AC3}" type="presOf" srcId="{92DD2166-127A-40D1-8A3E-D54A8F7B2699}" destId="{9A3BA4C1-F4E0-4945-96FA-8DDA88712B16}" srcOrd="0" destOrd="0" presId="urn:microsoft.com/office/officeart/2005/8/layout/hierarchy3"/>
    <dgm:cxn modelId="{FF66F81D-72AC-43E1-9963-1DF1F2E62696}" srcId="{4D2DBAE7-69AF-4669-A30D-887FB8BDE854}" destId="{24D69744-16F8-4447-9CFA-6BA39D1ACD29}" srcOrd="0" destOrd="0" parTransId="{16553960-66A4-467D-9873-BCC32494CBB3}" sibTransId="{D87CD600-B8F9-4D9D-9A34-46DCFD2AD982}"/>
    <dgm:cxn modelId="{B178A654-610F-447E-B2ED-93F3C74D3D17}" type="presOf" srcId="{9AACAE55-7F8F-425B-8CCD-F2798CB90642}" destId="{F9E250EC-B441-472C-8997-A8D4CD1AF569}" srcOrd="0" destOrd="0" presId="urn:microsoft.com/office/officeart/2005/8/layout/hierarchy3"/>
    <dgm:cxn modelId="{B751960F-0F22-4BB2-813B-7107F35BDE9D}" type="presOf" srcId="{D180C69D-13C9-4486-B57E-B05273E7BB4A}" destId="{E2B38022-BC7D-444C-A5D8-637E36532505}" srcOrd="1" destOrd="0" presId="urn:microsoft.com/office/officeart/2005/8/layout/hierarchy3"/>
    <dgm:cxn modelId="{20ADF1CA-6FB0-4180-A7CD-DE4C226AB675}" type="presParOf" srcId="{609FBF8D-2FE5-46A6-B9FF-B79EDA349D51}" destId="{AA30A76A-00E6-409E-93A9-72D15FA5F197}" srcOrd="0" destOrd="0" presId="urn:microsoft.com/office/officeart/2005/8/layout/hierarchy3"/>
    <dgm:cxn modelId="{E9B121F1-CE1C-411E-A22A-744107E4865E}" type="presParOf" srcId="{AA30A76A-00E6-409E-93A9-72D15FA5F197}" destId="{9B6A6591-00B7-47AF-A740-F285BB625366}" srcOrd="0" destOrd="0" presId="urn:microsoft.com/office/officeart/2005/8/layout/hierarchy3"/>
    <dgm:cxn modelId="{42EA030C-3A73-437A-A9C0-DE2D6F1C368A}" type="presParOf" srcId="{9B6A6591-00B7-47AF-A740-F285BB625366}" destId="{826757B4-B697-4218-BC79-6B05877410BD}" srcOrd="0" destOrd="0" presId="urn:microsoft.com/office/officeart/2005/8/layout/hierarchy3"/>
    <dgm:cxn modelId="{6952BB0D-DAD5-48D0-BF49-4A268B76628B}" type="presParOf" srcId="{9B6A6591-00B7-47AF-A740-F285BB625366}" destId="{4B412215-D1DE-487F-9BBA-468C02E3A2BA}" srcOrd="1" destOrd="0" presId="urn:microsoft.com/office/officeart/2005/8/layout/hierarchy3"/>
    <dgm:cxn modelId="{1CD019C0-C453-4F60-AF55-0D7E6C8216E5}" type="presParOf" srcId="{AA30A76A-00E6-409E-93A9-72D15FA5F197}" destId="{A2945D30-016F-4219-8269-ED38EC7CF956}" srcOrd="1" destOrd="0" presId="urn:microsoft.com/office/officeart/2005/8/layout/hierarchy3"/>
    <dgm:cxn modelId="{CC475F86-ED19-4E9E-A9BB-7D8AF1E8EA00}" type="presParOf" srcId="{A2945D30-016F-4219-8269-ED38EC7CF956}" destId="{04DAC4E6-6846-45A7-BC09-2A0B857104CA}" srcOrd="0" destOrd="0" presId="urn:microsoft.com/office/officeart/2005/8/layout/hierarchy3"/>
    <dgm:cxn modelId="{044EFEEF-646D-4BC1-8E8F-EA84EDFD0286}" type="presParOf" srcId="{A2945D30-016F-4219-8269-ED38EC7CF956}" destId="{6DBF184F-5B7C-49F8-ACA3-F160D16C2489}" srcOrd="1" destOrd="0" presId="urn:microsoft.com/office/officeart/2005/8/layout/hierarchy3"/>
    <dgm:cxn modelId="{1B2D0DE3-4832-4F48-ABB3-8CF6C2F2C085}" type="presParOf" srcId="{A2945D30-016F-4219-8269-ED38EC7CF956}" destId="{40DABAD6-1EE6-45FF-B7F3-9E89B919DF03}" srcOrd="2" destOrd="0" presId="urn:microsoft.com/office/officeart/2005/8/layout/hierarchy3"/>
    <dgm:cxn modelId="{5411FAC3-DFB7-4B77-8846-D81950D504CB}" type="presParOf" srcId="{A2945D30-016F-4219-8269-ED38EC7CF956}" destId="{579C225E-5EA6-4DBE-ADCA-58FCA885CA29}" srcOrd="3" destOrd="0" presId="urn:microsoft.com/office/officeart/2005/8/layout/hierarchy3"/>
    <dgm:cxn modelId="{D390E579-3A1E-45BA-B3F1-CED29E02ABE9}" type="presParOf" srcId="{609FBF8D-2FE5-46A6-B9FF-B79EDA349D51}" destId="{6ED8B448-716B-454B-A302-D8F850DDD0E8}" srcOrd="1" destOrd="0" presId="urn:microsoft.com/office/officeart/2005/8/layout/hierarchy3"/>
    <dgm:cxn modelId="{91ED9AB3-19C1-417F-8E61-F7B6E1B919B8}" type="presParOf" srcId="{6ED8B448-716B-454B-A302-D8F850DDD0E8}" destId="{67B5C76A-7C1D-4055-8720-96FC678D94A9}" srcOrd="0" destOrd="0" presId="urn:microsoft.com/office/officeart/2005/8/layout/hierarchy3"/>
    <dgm:cxn modelId="{85CA3263-061A-4433-AB87-487B1C669314}" type="presParOf" srcId="{67B5C76A-7C1D-4055-8720-96FC678D94A9}" destId="{E9725B3F-6185-4DDC-9491-7CCEFBDDD16F}" srcOrd="0" destOrd="0" presId="urn:microsoft.com/office/officeart/2005/8/layout/hierarchy3"/>
    <dgm:cxn modelId="{CC96DA73-D14E-4C44-9372-B32D9F0D7294}" type="presParOf" srcId="{67B5C76A-7C1D-4055-8720-96FC678D94A9}" destId="{898A0F80-E477-428E-954C-DB7E10A36446}" srcOrd="1" destOrd="0" presId="urn:microsoft.com/office/officeart/2005/8/layout/hierarchy3"/>
    <dgm:cxn modelId="{5414D5DC-B116-4307-9AD1-6D435FD5DBBB}" type="presParOf" srcId="{6ED8B448-716B-454B-A302-D8F850DDD0E8}" destId="{A5171832-5916-407E-900E-A28A0ECB4A5E}" srcOrd="1" destOrd="0" presId="urn:microsoft.com/office/officeart/2005/8/layout/hierarchy3"/>
    <dgm:cxn modelId="{58FF62E8-1C4F-466A-8EB6-00CD8677254A}" type="presParOf" srcId="{A5171832-5916-407E-900E-A28A0ECB4A5E}" destId="{F9E250EC-B441-472C-8997-A8D4CD1AF569}" srcOrd="0" destOrd="0" presId="urn:microsoft.com/office/officeart/2005/8/layout/hierarchy3"/>
    <dgm:cxn modelId="{3A632794-D616-4A91-8FE0-A40D22283065}" type="presParOf" srcId="{A5171832-5916-407E-900E-A28A0ECB4A5E}" destId="{9A3BA4C1-F4E0-4945-96FA-8DDA88712B16}" srcOrd="1" destOrd="0" presId="urn:microsoft.com/office/officeart/2005/8/layout/hierarchy3"/>
    <dgm:cxn modelId="{FD0923EA-CA49-484C-865B-B9E5144E9E77}" type="presParOf" srcId="{A5171832-5916-407E-900E-A28A0ECB4A5E}" destId="{CE87DE33-B076-4158-825D-8F1779A6024A}" srcOrd="2" destOrd="0" presId="urn:microsoft.com/office/officeart/2005/8/layout/hierarchy3"/>
    <dgm:cxn modelId="{E489F205-6413-454A-80FF-6C2B61D65FA7}" type="presParOf" srcId="{A5171832-5916-407E-900E-A28A0ECB4A5E}" destId="{3B700A11-5CA6-420A-A646-20E8725F484E}" srcOrd="3" destOrd="0" presId="urn:microsoft.com/office/officeart/2005/8/layout/hierarchy3"/>
    <dgm:cxn modelId="{DB4E920B-DCB5-4929-B08B-825683D08E84}" type="presParOf" srcId="{609FBF8D-2FE5-46A6-B9FF-B79EDA349D51}" destId="{65BCBDBE-E5CC-4EA9-8268-43A8C2A3914A}" srcOrd="2" destOrd="0" presId="urn:microsoft.com/office/officeart/2005/8/layout/hierarchy3"/>
    <dgm:cxn modelId="{71041931-4757-4990-ABC3-520E81587C13}" type="presParOf" srcId="{65BCBDBE-E5CC-4EA9-8268-43A8C2A3914A}" destId="{57A658AA-FEE3-41C9-B806-225FE645A5DB}" srcOrd="0" destOrd="0" presId="urn:microsoft.com/office/officeart/2005/8/layout/hierarchy3"/>
    <dgm:cxn modelId="{FE4222DB-A764-4D93-8783-EC125755C9B1}" type="presParOf" srcId="{57A658AA-FEE3-41C9-B806-225FE645A5DB}" destId="{7DCFCB83-52F8-443E-92D8-D44ED154109F}" srcOrd="0" destOrd="0" presId="urn:microsoft.com/office/officeart/2005/8/layout/hierarchy3"/>
    <dgm:cxn modelId="{20B9658E-BF29-4263-AA5C-0B3870D91AC5}" type="presParOf" srcId="{57A658AA-FEE3-41C9-B806-225FE645A5DB}" destId="{E2B38022-BC7D-444C-A5D8-637E36532505}" srcOrd="1" destOrd="0" presId="urn:microsoft.com/office/officeart/2005/8/layout/hierarchy3"/>
    <dgm:cxn modelId="{1617B229-81E3-4E09-873B-54DF9491538B}" type="presParOf" srcId="{65BCBDBE-E5CC-4EA9-8268-43A8C2A3914A}" destId="{CCB859EC-0FDA-4FE3-8664-E72FC5C8E51B}" srcOrd="1" destOrd="0" presId="urn:microsoft.com/office/officeart/2005/8/layout/hierarchy3"/>
    <dgm:cxn modelId="{38CC6625-7BD8-4755-B987-AE65ECF9D0E2}" type="presParOf" srcId="{CCB859EC-0FDA-4FE3-8664-E72FC5C8E51B}" destId="{E77E901F-422C-401C-A509-30FE1D3C36AC}" srcOrd="0" destOrd="0" presId="urn:microsoft.com/office/officeart/2005/8/layout/hierarchy3"/>
    <dgm:cxn modelId="{661141FC-15DF-4D81-87BA-271896C8B2B8}" type="presParOf" srcId="{CCB859EC-0FDA-4FE3-8664-E72FC5C8E51B}" destId="{2C76B5F5-E4DC-4E60-B739-EC33987B1D4A}" srcOrd="1" destOrd="0" presId="urn:microsoft.com/office/officeart/2005/8/layout/hierarchy3"/>
    <dgm:cxn modelId="{CE7BBA49-CB5C-4DA4-A130-14385C9CE550}" type="presParOf" srcId="{CCB859EC-0FDA-4FE3-8664-E72FC5C8E51B}" destId="{246286E8-F611-4730-BCB8-9724EE3A0C3B}" srcOrd="2" destOrd="0" presId="urn:microsoft.com/office/officeart/2005/8/layout/hierarchy3"/>
    <dgm:cxn modelId="{8F1B8C26-F053-4344-8A9C-D7CAD3FF9BA0}" type="presParOf" srcId="{CCB859EC-0FDA-4FE3-8664-E72FC5C8E51B}" destId="{4E4FABA6-9067-4835-8B0F-9A999AFD5AA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757B4-B697-4218-BC79-6B05877410BD}">
      <dsp:nvSpPr>
        <dsp:cNvPr id="0" name=""/>
        <dsp:cNvSpPr/>
      </dsp:nvSpPr>
      <dsp:spPr>
        <a:xfrm>
          <a:off x="123650" y="301030"/>
          <a:ext cx="2037576" cy="7478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Налоговые доходы</a:t>
          </a:r>
          <a:endParaRPr lang="ru-RU" sz="2000" b="1" kern="1200" dirty="0"/>
        </a:p>
      </dsp:txBody>
      <dsp:txXfrm>
        <a:off x="145555" y="322935"/>
        <a:ext cx="1993766" cy="704083"/>
      </dsp:txXfrm>
    </dsp:sp>
    <dsp:sp modelId="{04DAC4E6-6846-45A7-BC09-2A0B857104CA}">
      <dsp:nvSpPr>
        <dsp:cNvPr id="0" name=""/>
        <dsp:cNvSpPr/>
      </dsp:nvSpPr>
      <dsp:spPr>
        <a:xfrm>
          <a:off x="327408" y="1048923"/>
          <a:ext cx="245798" cy="546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6508"/>
              </a:lnTo>
              <a:lnTo>
                <a:pt x="245798" y="546508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BF184F-5B7C-49F8-ACA3-F160D16C2489}">
      <dsp:nvSpPr>
        <dsp:cNvPr id="0" name=""/>
        <dsp:cNvSpPr/>
      </dsp:nvSpPr>
      <dsp:spPr>
        <a:xfrm>
          <a:off x="573206" y="1221485"/>
          <a:ext cx="1498072" cy="747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50,0%</a:t>
          </a:r>
          <a:endParaRPr lang="ru-RU" sz="4000" kern="1200" dirty="0"/>
        </a:p>
      </dsp:txBody>
      <dsp:txXfrm>
        <a:off x="595111" y="1243390"/>
        <a:ext cx="1454262" cy="704083"/>
      </dsp:txXfrm>
    </dsp:sp>
    <dsp:sp modelId="{40DABAD6-1EE6-45FF-B7F3-9E89B919DF03}">
      <dsp:nvSpPr>
        <dsp:cNvPr id="0" name=""/>
        <dsp:cNvSpPr/>
      </dsp:nvSpPr>
      <dsp:spPr>
        <a:xfrm>
          <a:off x="327408" y="1048923"/>
          <a:ext cx="180019" cy="1477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7568"/>
              </a:lnTo>
              <a:lnTo>
                <a:pt x="180019" y="1477568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C225E-5EA6-4DBE-ADCA-58FCA885CA29}">
      <dsp:nvSpPr>
        <dsp:cNvPr id="0" name=""/>
        <dsp:cNvSpPr/>
      </dsp:nvSpPr>
      <dsp:spPr>
        <a:xfrm>
          <a:off x="507427" y="2152545"/>
          <a:ext cx="2685799" cy="747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52 123 122,87 руб</a:t>
          </a:r>
          <a:r>
            <a:rPr lang="ru-RU" sz="2400" kern="1200" dirty="0" smtClean="0"/>
            <a:t>.</a:t>
          </a:r>
          <a:endParaRPr lang="ru-RU" sz="2400" kern="1200" dirty="0"/>
        </a:p>
      </dsp:txBody>
      <dsp:txXfrm>
        <a:off x="529332" y="2174450"/>
        <a:ext cx="2641989" cy="704083"/>
      </dsp:txXfrm>
    </dsp:sp>
    <dsp:sp modelId="{E9725B3F-6185-4DDC-9491-7CCEFBDDD16F}">
      <dsp:nvSpPr>
        <dsp:cNvPr id="0" name=""/>
        <dsp:cNvSpPr/>
      </dsp:nvSpPr>
      <dsp:spPr>
        <a:xfrm>
          <a:off x="3100754" y="311261"/>
          <a:ext cx="1833700" cy="7478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Неналоговые доходы </a:t>
          </a:r>
          <a:endParaRPr lang="ru-RU" sz="2000" b="1" kern="1200" dirty="0"/>
        </a:p>
      </dsp:txBody>
      <dsp:txXfrm>
        <a:off x="3122659" y="333166"/>
        <a:ext cx="1789890" cy="704083"/>
      </dsp:txXfrm>
    </dsp:sp>
    <dsp:sp modelId="{F9E250EC-B441-472C-8997-A8D4CD1AF569}">
      <dsp:nvSpPr>
        <dsp:cNvPr id="0" name=""/>
        <dsp:cNvSpPr/>
      </dsp:nvSpPr>
      <dsp:spPr>
        <a:xfrm>
          <a:off x="3284124" y="1059154"/>
          <a:ext cx="409856" cy="536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277"/>
              </a:lnTo>
              <a:lnTo>
                <a:pt x="409856" y="53627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BA4C1-F4E0-4945-96FA-8DDA88712B16}">
      <dsp:nvSpPr>
        <dsp:cNvPr id="0" name=""/>
        <dsp:cNvSpPr/>
      </dsp:nvSpPr>
      <dsp:spPr>
        <a:xfrm>
          <a:off x="3693981" y="1221485"/>
          <a:ext cx="1595215" cy="747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16,5%</a:t>
          </a:r>
          <a:endParaRPr lang="ru-RU" sz="4000" kern="1200" dirty="0"/>
        </a:p>
      </dsp:txBody>
      <dsp:txXfrm>
        <a:off x="3715886" y="1243390"/>
        <a:ext cx="1551405" cy="704083"/>
      </dsp:txXfrm>
    </dsp:sp>
    <dsp:sp modelId="{CE87DE33-B076-4158-825D-8F1779A6024A}">
      <dsp:nvSpPr>
        <dsp:cNvPr id="0" name=""/>
        <dsp:cNvSpPr/>
      </dsp:nvSpPr>
      <dsp:spPr>
        <a:xfrm>
          <a:off x="3284124" y="1059154"/>
          <a:ext cx="183370" cy="1495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5787"/>
              </a:lnTo>
              <a:lnTo>
                <a:pt x="183370" y="149578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00A11-5CA6-420A-A646-20E8725F484E}">
      <dsp:nvSpPr>
        <dsp:cNvPr id="0" name=""/>
        <dsp:cNvSpPr/>
      </dsp:nvSpPr>
      <dsp:spPr>
        <a:xfrm>
          <a:off x="3467494" y="2180995"/>
          <a:ext cx="2648620" cy="747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17 256 909,52 руб</a:t>
          </a:r>
          <a:r>
            <a:rPr lang="ru-RU" sz="2400" kern="1200" dirty="0" smtClean="0"/>
            <a:t>.</a:t>
          </a:r>
          <a:endParaRPr lang="ru-RU" sz="2400" kern="1200" dirty="0"/>
        </a:p>
      </dsp:txBody>
      <dsp:txXfrm>
        <a:off x="3489399" y="2202900"/>
        <a:ext cx="2604810" cy="704083"/>
      </dsp:txXfrm>
    </dsp:sp>
    <dsp:sp modelId="{7DCFCB83-52F8-443E-92D8-D44ED154109F}">
      <dsp:nvSpPr>
        <dsp:cNvPr id="0" name=""/>
        <dsp:cNvSpPr/>
      </dsp:nvSpPr>
      <dsp:spPr>
        <a:xfrm>
          <a:off x="6098644" y="311261"/>
          <a:ext cx="1957087" cy="7478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Безвозмездные поступления</a:t>
          </a:r>
          <a:endParaRPr lang="ru-RU" sz="2000" b="1" kern="1200" dirty="0"/>
        </a:p>
      </dsp:txBody>
      <dsp:txXfrm>
        <a:off x="6120549" y="333166"/>
        <a:ext cx="1913277" cy="704083"/>
      </dsp:txXfrm>
    </dsp:sp>
    <dsp:sp modelId="{E77E901F-422C-401C-A509-30FE1D3C36AC}">
      <dsp:nvSpPr>
        <dsp:cNvPr id="0" name=""/>
        <dsp:cNvSpPr/>
      </dsp:nvSpPr>
      <dsp:spPr>
        <a:xfrm>
          <a:off x="6294353" y="1059154"/>
          <a:ext cx="349487" cy="534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4078"/>
              </a:lnTo>
              <a:lnTo>
                <a:pt x="349487" y="534078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76B5F5-E4DC-4E60-B739-EC33987B1D4A}">
      <dsp:nvSpPr>
        <dsp:cNvPr id="0" name=""/>
        <dsp:cNvSpPr/>
      </dsp:nvSpPr>
      <dsp:spPr>
        <a:xfrm>
          <a:off x="6643840" y="1219286"/>
          <a:ext cx="1713872" cy="747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33,5%</a:t>
          </a:r>
          <a:endParaRPr lang="ru-RU" sz="4000" kern="1200" dirty="0"/>
        </a:p>
      </dsp:txBody>
      <dsp:txXfrm>
        <a:off x="6665745" y="1241191"/>
        <a:ext cx="1670062" cy="704083"/>
      </dsp:txXfrm>
    </dsp:sp>
    <dsp:sp modelId="{246286E8-F611-4730-BCB8-9724EE3A0C3B}">
      <dsp:nvSpPr>
        <dsp:cNvPr id="0" name=""/>
        <dsp:cNvSpPr/>
      </dsp:nvSpPr>
      <dsp:spPr>
        <a:xfrm>
          <a:off x="6294353" y="1059154"/>
          <a:ext cx="195708" cy="1495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5787"/>
              </a:lnTo>
              <a:lnTo>
                <a:pt x="195708" y="149578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FABA6-9067-4835-8B0F-9A999AFD5AAA}">
      <dsp:nvSpPr>
        <dsp:cNvPr id="0" name=""/>
        <dsp:cNvSpPr/>
      </dsp:nvSpPr>
      <dsp:spPr>
        <a:xfrm>
          <a:off x="6490061" y="2180995"/>
          <a:ext cx="2546200" cy="747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34 950 900,12 руб.</a:t>
          </a:r>
        </a:p>
      </dsp:txBody>
      <dsp:txXfrm>
        <a:off x="6511966" y="2202900"/>
        <a:ext cx="2502390" cy="704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0.06142</cdr:x>
      <cdr:y>0.77778</cdr:y>
    </cdr:from>
    <cdr:to>
      <cdr:x>0.47804</cdr:x>
      <cdr:y>0.86602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04056" y="4032448"/>
          <a:ext cx="3419067" cy="4574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tx1"/>
              </a:solidFill>
              <a:cs typeface="Times New Roman" panose="02020603050405020304" pitchFamily="18" charset="0"/>
            </a:rPr>
            <a:t>19 777 175,16 рублей</a:t>
          </a:r>
          <a:endParaRPr lang="ru-RU" sz="2000" b="1" dirty="0">
            <a:solidFill>
              <a:schemeClr val="tx1"/>
            </a:solidFill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0.69456</cdr:x>
      <cdr:y>0.39706</cdr:y>
    </cdr:from>
    <cdr:to>
      <cdr:x>0.8122</cdr:x>
      <cdr:y>0.5838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398368" y="194421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0.58338</cdr:x>
      <cdr:y>0.13235</cdr:y>
    </cdr:from>
    <cdr:to>
      <cdr:x>0.99074</cdr:x>
      <cdr:y>0.3191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534272" y="648072"/>
          <a:ext cx="31661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0.86132</cdr:x>
      <cdr:y>0.19118</cdr:y>
    </cdr:from>
    <cdr:to>
      <cdr:x>0.97897</cdr:x>
      <cdr:y>0.37792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694512" y="9361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30260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436" y="2"/>
            <a:ext cx="430260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5"/>
            <a:ext cx="430260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436" y="6456365"/>
            <a:ext cx="430260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FF93848-11DC-447E-B293-CEEE57E940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7105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30260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436" y="2"/>
            <a:ext cx="430260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725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977"/>
            <a:ext cx="7941310" cy="305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5"/>
            <a:ext cx="430260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436" y="6456365"/>
            <a:ext cx="430260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678" tIns="45839" rIns="91678" bIns="458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243268B-4ABA-4A35-8278-855EB0F940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22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1146364-D3D9-4FFA-A232-DB40AF071D63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95538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43268B-4ABA-4A35-8278-855EB0F940B3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0002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7B98A46-58F1-48B9-BD68-1CEF13F4D6C9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8849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E33EBA7-9743-4002-8893-DE17B5341D8A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73573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86B65BB-97BE-4068-8489-7B874C39A9E1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9666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BC07C58-6F98-4CEB-A8BC-38FE78F638EA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31147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0347DB-BB48-4439-A14B-CAFF6D6CCB6C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44878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0347DB-BB48-4439-A14B-CAFF6D6CCB6C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ru-RU" alt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61186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12828-EC75-4303-BE95-472CA374E47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467350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24D4FD-2374-4789-BA6B-DB469E31C76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005499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CAB99-392C-4FAE-9C03-CEE0F91C7DB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01338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1361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447800" y="1600200"/>
            <a:ext cx="7313613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A5922-9ED2-4A66-83F2-48F6C8FAB3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369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CA187-E9AA-4EBC-A226-F3C6FEFC76D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281988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C276-C98C-42B4-94F3-617EA3AFE5F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80429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0592B-E9BF-4003-951D-893FD88D154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929490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DD7FA-1F1E-46B2-A3FA-9F22FF84D44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248088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5EF17-410D-4D64-8CF2-83E077DB599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167513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92B7F-310E-4245-91FF-59152843DA8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364584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C8AF6-23AB-4284-B2A7-CEC33EBA772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528918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B8014-E27D-450A-A232-98E0A633016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355124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B40A5F-BBC1-4859-A557-3250535959A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565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96326" y="2132856"/>
            <a:ext cx="8640960" cy="255454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</a:rPr>
              <a:t>Исполнение </a:t>
            </a:r>
            <a:r>
              <a:rPr lang="ru-RU" sz="4000" b="1" dirty="0">
                <a:ln w="10160">
                  <a:solidFill>
                    <a:schemeClr val="accent5"/>
                  </a:solidFill>
                  <a:prstDash val="solid"/>
                </a:ln>
              </a:rPr>
              <a:t>бюджета </a:t>
            </a: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</a:rPr>
              <a:t/>
            </a:r>
            <a:b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</a:rPr>
            </a:b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</a:rPr>
              <a:t>муниципального </a:t>
            </a:r>
            <a:r>
              <a:rPr lang="ru-RU" sz="4000" b="1" dirty="0">
                <a:ln w="10160">
                  <a:solidFill>
                    <a:schemeClr val="accent5"/>
                  </a:solidFill>
                  <a:prstDash val="solid"/>
                </a:ln>
              </a:rPr>
              <a:t>образования «Светогорское городское поселение» </a:t>
            </a: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</a:rPr>
              <a:t>за 1 полугодие 2024 года</a:t>
            </a:r>
            <a:endParaRPr lang="ru-RU" sz="4000" b="1" dirty="0">
              <a:ln w="10160">
                <a:solidFill>
                  <a:schemeClr val="accent5"/>
                </a:solidFill>
                <a:prstDash val="solid"/>
              </a:ln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559419"/>
            <a:ext cx="1018120" cy="12436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83768" y="1011701"/>
            <a:ext cx="3999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БЮДЖЕТ ДЛЯ ГРАЖДАН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48"/>
          <p:cNvSpPr>
            <a:spLocks noGrp="1" noChangeArrowheads="1"/>
          </p:cNvSpPr>
          <p:nvPr>
            <p:ph type="title"/>
          </p:nvPr>
        </p:nvSpPr>
        <p:spPr>
          <a:xfrm>
            <a:off x="1514988" y="221832"/>
            <a:ext cx="7596335" cy="64145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altLang="ru-RU" sz="2000" b="1" dirty="0" smtClean="0"/>
              <a:t/>
            </a:r>
            <a:br>
              <a:rPr lang="ru-RU" altLang="ru-RU" sz="2000" b="1" dirty="0" smtClean="0"/>
            </a:br>
            <a:r>
              <a:rPr lang="ru-RU" altLang="ru-RU" sz="24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МП «Безопасность </a:t>
            </a:r>
            <a:br>
              <a:rPr lang="ru-RU" altLang="ru-RU" sz="24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altLang="ru-RU" sz="24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 «Светогорское городское поселение» </a:t>
            </a: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altLang="ru-RU" sz="2000" b="1" spc="3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72895" y="1028224"/>
            <a:ext cx="4680520" cy="3506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3 214 481,42 рублей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44548" y="1588198"/>
            <a:ext cx="66479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altLang="ru-RU" sz="1600" dirty="0"/>
              <a:t>построение муниципальной системы оповещения МО "СГП" и подключение ее к РАСЦО ЛО, 1 этап – </a:t>
            </a:r>
            <a:r>
              <a:rPr lang="ru-RU" altLang="ru-RU" sz="1600" b="1" dirty="0"/>
              <a:t>1 814 766,97 </a:t>
            </a:r>
            <a:r>
              <a:rPr lang="ru-RU" altLang="ru-RU" sz="1600" b="1" dirty="0" smtClean="0"/>
              <a:t>рублей</a:t>
            </a:r>
            <a:r>
              <a:rPr lang="ru-RU" sz="1600" b="1" i="1" dirty="0" smtClean="0"/>
              <a:t>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dirty="0"/>
              <a:t>на обеспечение готовности к оперативному реагированию на чрезвычайные ситуации и проведению работ по их ликвидации – </a:t>
            </a:r>
            <a:r>
              <a:rPr lang="ru-RU" sz="1600" b="1" dirty="0"/>
              <a:t>88 000,00 рублей</a:t>
            </a:r>
            <a:r>
              <a:rPr lang="ru-RU" sz="1600" dirty="0"/>
              <a:t>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dirty="0"/>
              <a:t>– на обслуживание аппаратно-программного комплекса автоматизированной информационной системы «Безопасный город» </a:t>
            </a:r>
            <a:r>
              <a:rPr lang="ru-RU" sz="1600" dirty="0" smtClean="0"/>
              <a:t>-</a:t>
            </a:r>
            <a:br>
              <a:rPr lang="ru-RU" sz="1600" dirty="0" smtClean="0"/>
            </a:br>
            <a:r>
              <a:rPr lang="ru-RU" sz="1600" b="1" dirty="0" smtClean="0"/>
              <a:t>65 </a:t>
            </a:r>
            <a:r>
              <a:rPr lang="ru-RU" sz="1600" b="1" dirty="0"/>
              <a:t>666,30 </a:t>
            </a:r>
            <a:r>
              <a:rPr lang="ru-RU" sz="1600" b="1" dirty="0" smtClean="0"/>
              <a:t>рублей</a:t>
            </a:r>
            <a:r>
              <a:rPr lang="ru-RU" sz="1600" dirty="0" smtClean="0"/>
              <a:t>;</a:t>
            </a:r>
            <a:endParaRPr lang="ru-RU" sz="16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dirty="0">
                <a:ea typeface="Times New Roman" panose="02020603050405020304" pitchFamily="18" charset="0"/>
              </a:rPr>
              <a:t>на обеспечение выполнения органами местного самоуправления муниципальных образований отдельных государственных полномочий Ленинградской области в сфере профилактики безнадзорности и правонарушений </a:t>
            </a:r>
            <a:r>
              <a:rPr lang="ru-RU" sz="1600" dirty="0" smtClean="0">
                <a:ea typeface="Times New Roman" panose="02020603050405020304" pitchFamily="18" charset="0"/>
              </a:rPr>
              <a:t>несовершеннолетних </a:t>
            </a:r>
            <a:r>
              <a:rPr lang="ru-RU" sz="1600" dirty="0">
                <a:ea typeface="Times New Roman" panose="02020603050405020304" pitchFamily="18" charset="0"/>
              </a:rPr>
              <a:t>и в сфере административных правоотношений   </a:t>
            </a:r>
            <a:r>
              <a:rPr lang="ru-RU" sz="1600" dirty="0" smtClean="0">
                <a:ea typeface="Times New Roman" panose="02020603050405020304" pitchFamily="18" charset="0"/>
              </a:rPr>
              <a:t>– </a:t>
            </a:r>
            <a:r>
              <a:rPr lang="ru-RU" sz="1600" b="1" dirty="0" smtClean="0">
                <a:ea typeface="Times New Roman" panose="02020603050405020304" pitchFamily="18" charset="0"/>
              </a:rPr>
              <a:t>1 246 048,15 рублей</a:t>
            </a:r>
            <a:r>
              <a:rPr lang="ru-RU" sz="1600" b="1" i="1" dirty="0" smtClean="0">
                <a:ea typeface="Times New Roman" panose="02020603050405020304" pitchFamily="18" charset="0"/>
              </a:rPr>
              <a:t>.</a:t>
            </a:r>
            <a:endParaRPr lang="ru-RU" sz="1600" b="1" i="1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23" y="1079467"/>
            <a:ext cx="2127349" cy="161736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26" name="Picture 2" descr="Фото Башня колонок безопасности для предупреждения или объявить с ясным фоном голубого неб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16" y="2842367"/>
            <a:ext cx="2378972" cy="1584176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eader-id.storage.yandexcloud.net/upload/346991/8bc44467-dec3-4b66-b46b-936b6d66a61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" y="5015946"/>
            <a:ext cx="2276008" cy="124582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48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8352927" cy="87788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altLang="ru-RU" sz="2400" b="1" spc="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МП </a:t>
            </a:r>
            <a:r>
              <a:rPr lang="ru-RU" altLang="ru-RU" sz="2400" b="1" spc="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«Развитие малого, среднего предпринимательства и потребительского рынка</a:t>
            </a:r>
            <a:r>
              <a:rPr lang="ru-RU" altLang="ru-RU" sz="2400" b="1" spc="3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 </a:t>
            </a:r>
            <a:endParaRPr lang="ru-RU" altLang="ru-RU" sz="2400" b="1" spc="3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1844824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800" dirty="0" smtClean="0"/>
              <a:t>        За 1 полугодие 2024 года расходы были реализованы мероприятия на </a:t>
            </a:r>
            <a:r>
              <a:rPr lang="ru-RU" altLang="ru-RU" sz="1800" dirty="0"/>
              <a:t>поставку товара (Благодарственное письмо) на сумму </a:t>
            </a:r>
            <a:r>
              <a:rPr lang="ru-RU" altLang="ru-RU" sz="1800" b="1" i="1" dirty="0"/>
              <a:t>2 640,00 </a:t>
            </a:r>
            <a:r>
              <a:rPr lang="ru-RU" altLang="ru-RU" sz="1800" b="1" i="1" dirty="0" smtClean="0"/>
              <a:t>рублей.</a:t>
            </a:r>
            <a:endParaRPr lang="ru-RU" sz="1800" b="1" i="1" dirty="0" smtClean="0"/>
          </a:p>
        </p:txBody>
      </p:sp>
      <p:pic>
        <p:nvPicPr>
          <p:cNvPr id="1028" name="Picture 4" descr="https://ourreg.ru/wp-content/uploads/2020/04/podderzhka-bizne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141" y="2899399"/>
            <a:ext cx="5616624" cy="322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48"/>
          <p:cNvSpPr>
            <a:spLocks noGrp="1" noChangeArrowheads="1"/>
          </p:cNvSpPr>
          <p:nvPr>
            <p:ph type="title"/>
          </p:nvPr>
        </p:nvSpPr>
        <p:spPr>
          <a:xfrm>
            <a:off x="827584" y="1"/>
            <a:ext cx="8316416" cy="908720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МП «Формирование городской среды и обеспечение качественным жильем граждан на территории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 «Светогорское городское поселение»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68314" y="978870"/>
            <a:ext cx="3822659" cy="366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32 981 757,91 рублей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91098" y="1415067"/>
            <a:ext cx="708293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благоустройство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общественной территории по адресу: г. Светогорск, ул. Красноармейская д.14, 22, 24 – </a:t>
            </a:r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3 737 010,00 рублей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мероприятия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по благоустройству дворовых территорий по адресу: гп. Лесогорский ул. Труда д. 7 – </a:t>
            </a:r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3 109 475,63 рублей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оказание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услуг по осуществлению регулярных перевозок пассажиров и багажа автотранспортом общего пользования – </a:t>
            </a:r>
            <a:r>
              <a:rPr lang="ru-RU" sz="14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2 469 816,54 </a:t>
            </a:r>
            <a:r>
              <a:rPr lang="ru-RU" sz="1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рублей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>
                <a:ea typeface="Calibri" panose="020F0502020204030204" pitchFamily="34" charset="0"/>
              </a:rPr>
              <a:t>– оказание услуг по ямочному ремонту дорог территорий МО – </a:t>
            </a:r>
            <a:r>
              <a:rPr lang="ru-RU" sz="1400" b="1" i="1" dirty="0">
                <a:ea typeface="Calibri" panose="020F0502020204030204" pitchFamily="34" charset="0"/>
              </a:rPr>
              <a:t>2 075 170,36 </a:t>
            </a:r>
            <a:r>
              <a:rPr lang="ru-RU" sz="1400" b="1" i="1" dirty="0" smtClean="0">
                <a:ea typeface="Calibri" panose="020F0502020204030204" pitchFamily="34" charset="0"/>
              </a:rPr>
              <a:t>рублей;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уличное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освещение, эксплуатационно-техническое обслуживание объектов наружного освещения – </a:t>
            </a:r>
            <a:r>
              <a:rPr lang="ru-RU" sz="14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5 222 557,64 </a:t>
            </a:r>
            <a:r>
              <a:rPr lang="ru-RU" sz="1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рублей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механизированную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уборку дорог, общественных территорий (содержание парка, детских площадок, мемориалов и т.д.) – </a:t>
            </a:r>
            <a:r>
              <a:rPr lang="ru-RU" sz="14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10 814 676,45 рублей;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>
                <a:ea typeface="Calibri" panose="020F0502020204030204" pitchFamily="34" charset="0"/>
              </a:rPr>
              <a:t>оказание услуг по благоустройству и ландшафтной архитектуре </a:t>
            </a:r>
            <a:r>
              <a:rPr lang="ru-RU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400" b="1" i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1 809 200,00 рублей;</a:t>
            </a:r>
            <a:endParaRPr lang="ru-RU" sz="1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оказание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услуг по содержанию кладбищ на территории МО «Светогорское городское поселение» – </a:t>
            </a:r>
            <a:r>
              <a:rPr lang="ru-RU" sz="1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191 666,69  рублей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услуги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по осуществлению строительного контроля по объектам – </a:t>
            </a:r>
            <a:r>
              <a:rPr lang="ru-RU" sz="14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69 075,32 рублей</a:t>
            </a:r>
            <a:r>
              <a:rPr lang="ru-RU" sz="1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3" y="790128"/>
            <a:ext cx="1839549" cy="137966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" y="5373216"/>
            <a:ext cx="1829509" cy="1276348"/>
          </a:xfrm>
          <a:prstGeom prst="rect">
            <a:avLst/>
          </a:prstGeom>
          <a:effectLst>
            <a:glow rad="12700">
              <a:schemeClr val="bg1">
                <a:alpha val="40000"/>
              </a:schemeClr>
            </a:glow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3" y="2204864"/>
            <a:ext cx="1719252" cy="30564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48"/>
          <p:cNvSpPr>
            <a:spLocks noGrp="1" noChangeArrowheads="1"/>
          </p:cNvSpPr>
          <p:nvPr>
            <p:ph type="title"/>
          </p:nvPr>
        </p:nvSpPr>
        <p:spPr>
          <a:xfrm>
            <a:off x="827584" y="135467"/>
            <a:ext cx="8316416" cy="908720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</a:t>
            </a: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«Формирование городской среды и обеспечение качественным жильем граждан на территории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МО «Светогорское городское поселение» </a:t>
            </a:r>
            <a:endParaRPr lang="ru-RU" altLang="ru-RU" sz="2000" b="1" spc="30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7864" y="1196752"/>
            <a:ext cx="3822659" cy="366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32 981 757,91 рублей</a:t>
            </a:r>
            <a:endParaRPr lang="ru-RU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25147" y="1797700"/>
            <a:ext cx="68272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услуги 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по расчету и учету платы за наем жилого помещения – </a:t>
            </a:r>
            <a:r>
              <a:rPr lang="ru-RU" sz="15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56 835,67 рублей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взносы 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на капитальный ремонт за муниципальные жилые помещения </a:t>
            </a: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5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2 766 273,61 рублей</a:t>
            </a: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услуги 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по промывке сетей ливневой канализации и ливнеприёмных колодцев – </a:t>
            </a:r>
            <a:r>
              <a:rPr lang="ru-RU" sz="15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45 000,00 рублей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разработка 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рабочей документации изготовление блок-модульной электрической котельной гп. Лесогорский - </a:t>
            </a:r>
            <a:r>
              <a:rPr lang="ru-RU" sz="15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615 </a:t>
            </a:r>
            <a:r>
              <a:rPr lang="ru-RU" sz="15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000,00 рублей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4660022"/>
            <a:ext cx="3094495" cy="17781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32" y="1179654"/>
            <a:ext cx="1753758" cy="20129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3" y="3687032"/>
            <a:ext cx="1811835" cy="24157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355" y="4676821"/>
            <a:ext cx="2479746" cy="186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7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8742569" cy="1054447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«Развитие культуры, физической культуры и массового спорта, молодёжной политики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«Светогорское городское поселение»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23728" y="1358536"/>
            <a:ext cx="5490473" cy="4382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27 690 531,00 рублей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9989" y="4116866"/>
            <a:ext cx="7672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600" dirty="0" smtClean="0"/>
              <a:t>Предоставление субсидии на </a:t>
            </a:r>
            <a:r>
              <a:rPr lang="ru-RU" sz="1600" dirty="0"/>
              <a:t>выполнение муниципального </a:t>
            </a:r>
            <a:r>
              <a:rPr lang="ru-RU" sz="1600" dirty="0" smtClean="0"/>
              <a:t>задания </a:t>
            </a:r>
            <a:r>
              <a:rPr lang="ru-RU" sz="1600" dirty="0"/>
              <a:t>МБУ «</a:t>
            </a:r>
            <a:r>
              <a:rPr lang="ru-RU" sz="1600" dirty="0" smtClean="0"/>
              <a:t>КСК г</a:t>
            </a:r>
            <a:r>
              <a:rPr lang="ru-RU" sz="1600" dirty="0"/>
              <a:t>. </a:t>
            </a:r>
            <a:r>
              <a:rPr lang="ru-RU" sz="1600" dirty="0" smtClean="0"/>
              <a:t>Светогорска» на </a:t>
            </a:r>
            <a:r>
              <a:rPr lang="ru-RU" sz="1600" dirty="0"/>
              <a:t>организацию деятельности клубных </a:t>
            </a:r>
            <a:r>
              <a:rPr lang="ru-RU" sz="1600" dirty="0" smtClean="0"/>
              <a:t>формирований и </a:t>
            </a:r>
            <a:r>
              <a:rPr lang="ru-RU" sz="1600" dirty="0"/>
              <a:t>формирований самодеятельного народного </a:t>
            </a:r>
            <a:r>
              <a:rPr lang="ru-RU" sz="1600" dirty="0" smtClean="0"/>
              <a:t>творчества</a:t>
            </a:r>
            <a:r>
              <a:rPr lang="ru-RU" sz="1600" dirty="0"/>
              <a:t> </a:t>
            </a:r>
            <a:r>
              <a:rPr lang="ru-RU" sz="1600" dirty="0" smtClean="0"/>
              <a:t>– </a:t>
            </a:r>
            <a:r>
              <a:rPr lang="ru-RU" sz="1600" b="1" i="1" dirty="0" smtClean="0"/>
              <a:t>6 106 330,00 </a:t>
            </a:r>
            <a:r>
              <a:rPr lang="ru-RU" sz="1600" b="1" i="1" dirty="0"/>
              <a:t>рублей;</a:t>
            </a:r>
            <a:endParaRPr lang="ru-RU" sz="1600" b="1" i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279486" y="1823953"/>
            <a:ext cx="7643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cs typeface="Times New Roman" panose="02020603050405020304" pitchFamily="18" charset="0"/>
              </a:rPr>
              <a:t>Предоставление </a:t>
            </a:r>
            <a:r>
              <a:rPr lang="ru-RU" sz="1600" dirty="0">
                <a:cs typeface="Times New Roman" panose="02020603050405020304" pitchFamily="18" charset="0"/>
              </a:rPr>
              <a:t>субсидии на выполнение муниципального </a:t>
            </a:r>
            <a:r>
              <a:rPr lang="ru-RU" sz="1600" dirty="0" smtClean="0">
                <a:cs typeface="Times New Roman" panose="02020603050405020304" pitchFamily="18" charset="0"/>
              </a:rPr>
              <a:t>задания МБУ </a:t>
            </a:r>
            <a:r>
              <a:rPr lang="ru-RU" sz="1600" dirty="0">
                <a:cs typeface="Times New Roman" panose="02020603050405020304" pitchFamily="18" charset="0"/>
              </a:rPr>
              <a:t>«КСК </a:t>
            </a:r>
            <a:r>
              <a:rPr lang="ru-RU" sz="1600" dirty="0" smtClean="0">
                <a:cs typeface="Times New Roman" panose="02020603050405020304" pitchFamily="18" charset="0"/>
              </a:rPr>
              <a:t>г</a:t>
            </a:r>
            <a:r>
              <a:rPr lang="ru-RU" sz="1600" dirty="0"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cs typeface="Times New Roman" panose="02020603050405020304" pitchFamily="18" charset="0"/>
              </a:rPr>
              <a:t>Светогорска» по </a:t>
            </a:r>
            <a:r>
              <a:rPr lang="ru-RU" sz="1600" dirty="0">
                <a:cs typeface="Times New Roman" panose="02020603050405020304" pitchFamily="18" charset="0"/>
              </a:rPr>
              <a:t>организации мероприятий в сфере молодежной политики, направленных на вовлечение молодежи в инновационную, предпринимательскую, добровольческую деятельность, а также на развитие гражданской активности молодежи и формирование здорового образа </a:t>
            </a:r>
            <a:r>
              <a:rPr lang="ru-RU" sz="1600" dirty="0" smtClean="0">
                <a:cs typeface="Times New Roman" panose="02020603050405020304" pitchFamily="18" charset="0"/>
              </a:rPr>
              <a:t>жизни – </a:t>
            </a:r>
            <a:r>
              <a:rPr lang="ru-RU" sz="1600" b="1" i="1" dirty="0" smtClean="0">
                <a:cs typeface="Times New Roman" panose="02020603050405020304" pitchFamily="18" charset="0"/>
              </a:rPr>
              <a:t>399 000,00 рублей;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84" y="2194032"/>
            <a:ext cx="1829544" cy="17254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05331"/>
            <a:ext cx="1904465" cy="16544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4465" y="4886950"/>
            <a:ext cx="70702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субсидии на выполнение муниципального задания на сохранение целевых показателей повышения оплаты труда работников муниципальных учреждений культуры в соответствии с Указом Президента РФ от 07.05.2012 года № 567 «О мероприятиях по реализации государственной социальной политики» для выплат стимулирующего характера работникам МБУ КСК г. Светогорска муниципальных учреждений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культуры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4 789 644,00 рублей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9989" y="3351081"/>
            <a:ext cx="7864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1600" dirty="0" smtClean="0"/>
              <a:t>Предоставление </a:t>
            </a:r>
            <a:r>
              <a:rPr lang="ru-RU" sz="1600" dirty="0"/>
              <a:t>субсидии на иные цели мероприятия по организации летней занятости несовершеннолетних (было трудоустроено 27 подростков в возрасте от 14 до 17 лет) – 300 000,00 рублей</a:t>
            </a:r>
            <a:endParaRPr lang="ru-RU" sz="16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417736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>
            <a:spLocks noGrp="1" noChangeArrowheads="1"/>
          </p:cNvSpPr>
          <p:nvPr>
            <p:ph type="title"/>
          </p:nvPr>
        </p:nvSpPr>
        <p:spPr>
          <a:xfrm>
            <a:off x="251520" y="137553"/>
            <a:ext cx="8784976" cy="1054447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«Развитие культуры, физической культуры и массового спорта, молодёжной политики </a:t>
            </a:r>
            <a:b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spc="3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«Светогорское городское поселение»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3984" y="3078002"/>
            <a:ext cx="73248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prstClr val="black"/>
                </a:solidFill>
              </a:rPr>
              <a:t>Предоставление </a:t>
            </a:r>
            <a:r>
              <a:rPr lang="ru-RU" sz="1600" dirty="0">
                <a:solidFill>
                  <a:prstClr val="black"/>
                </a:solidFill>
              </a:rPr>
              <a:t>субсидии на выполнение муниципального задания на софинансирование дополнительных расходов местных бюджетов на сохранение целевых показателей повышения оплаты труда работников муниципальных учреждений культуры в соответствии с Указом Президента РФ от 07.05.2012 года № 567 «О мероприятиях по реализации государственной социальной политики» для выплат стимулирующего характера работникам МБУ КСК г. Светогорска муниципальных </a:t>
            </a:r>
            <a:r>
              <a:rPr lang="ru-RU" sz="1600" dirty="0" smtClean="0">
                <a:solidFill>
                  <a:prstClr val="black"/>
                </a:solidFill>
              </a:rPr>
              <a:t>учреждений </a:t>
            </a:r>
            <a:r>
              <a:rPr lang="ru-RU" sz="1600" dirty="0">
                <a:solidFill>
                  <a:prstClr val="black"/>
                </a:solidFill>
              </a:rPr>
              <a:t>библиотек </a:t>
            </a:r>
            <a:r>
              <a:rPr lang="ru-RU" sz="1600" b="1" i="1" dirty="0">
                <a:solidFill>
                  <a:prstClr val="black"/>
                </a:solidFill>
              </a:rPr>
              <a:t>– </a:t>
            </a:r>
            <a:r>
              <a:rPr lang="ru-RU" sz="1600" b="1" i="1" dirty="0" smtClean="0">
                <a:solidFill>
                  <a:prstClr val="black"/>
                </a:solidFill>
              </a:rPr>
              <a:t>1 596 552,00 рублей;</a:t>
            </a:r>
            <a:endParaRPr lang="ru-RU" sz="16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3" y="4486684"/>
            <a:ext cx="1395002" cy="139500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9" y="2362989"/>
            <a:ext cx="1430026" cy="143002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585950" y="2294194"/>
            <a:ext cx="73608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субсидии на выполнение муниципального задания МБУ «КСК г. Светогорска» на библиотечное, библиографическое и информационное обслуживание пользователей библиотек – </a:t>
            </a:r>
            <a:r>
              <a:rPr lang="ru-RU" sz="16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2 076 750,00 рублей</a:t>
            </a:r>
            <a:r>
              <a:rPr lang="ru-RU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8246" y="5058383"/>
            <a:ext cx="7356676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ru-RU" sz="1600" dirty="0"/>
              <a:t>предоставление субсидии на выполнение муниципального задания МБУ «КСК г. Светогорска» на содержание (эксплуатацию) имущества, находящегося в государственной (муниципальной) собственности </a:t>
            </a:r>
            <a:r>
              <a:rPr lang="ru-RU" sz="1600" b="1" i="1" dirty="0"/>
              <a:t>– </a:t>
            </a:r>
            <a:r>
              <a:rPr lang="ru-RU" sz="1600" b="1" i="1" dirty="0" smtClean="0"/>
              <a:t>6 600 000,00 рублей</a:t>
            </a:r>
            <a:r>
              <a:rPr lang="ru-RU" sz="1600" dirty="0" smtClean="0"/>
              <a:t>; </a:t>
            </a:r>
            <a:endParaRPr lang="ru-RU" sz="1600" dirty="0"/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ru-RU" sz="1600" dirty="0" smtClean="0"/>
              <a:t>предоставление </a:t>
            </a:r>
            <a:r>
              <a:rPr lang="ru-RU" sz="1600" dirty="0"/>
              <a:t>субсидии на муниципальное задание МБУ «КСК г. Светогорска» на проведение занятий физкультурно-спортивной направленности по месту проживания граждан – </a:t>
            </a:r>
            <a:r>
              <a:rPr lang="ru-RU" sz="1600" b="1" i="1" dirty="0" smtClean="0"/>
              <a:t>5 460 000,00 рублей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11760" y="1214446"/>
            <a:ext cx="4914409" cy="4382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27 690 531,00 рублей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8924" y="1722495"/>
            <a:ext cx="74559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проведение праздничных мероприятий, посвященных Дням воинской славы, памятным и юбилейным датам, Дню города и Дню России – </a:t>
            </a:r>
            <a:r>
              <a:rPr lang="ru-RU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362 255,00 рублей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02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graphicFrame>
        <p:nvGraphicFramePr>
          <p:cNvPr id="6" name="Group 1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988081"/>
              </p:ext>
            </p:extLst>
          </p:nvPr>
        </p:nvGraphicFramePr>
        <p:xfrm>
          <a:off x="107504" y="260648"/>
          <a:ext cx="8928992" cy="6455581"/>
        </p:xfrm>
        <a:graphic>
          <a:graphicData uri="http://schemas.openxmlformats.org/drawingml/2006/table">
            <a:tbl>
              <a:tblPr/>
              <a:tblGrid>
                <a:gridCol w="7347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 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Исполнено, руб.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1 164 028,37 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3 000,00 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230947"/>
                  </a:ext>
                </a:extLst>
              </a:tr>
              <a:tr h="702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субъектов Российской Федерации, местных администраций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12 397 655,44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61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424 050,00 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07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3 175 481,20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37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351 918,41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8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261 964,74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5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256 000,00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5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1 743 077,00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84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19 777 175,16</a:t>
                      </a:r>
                    </a:p>
                  </a:txBody>
                  <a:tcPr marL="91439" marR="91439" marT="45706" marB="457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991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77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56" y="764704"/>
            <a:ext cx="9168056" cy="5976664"/>
          </a:xfrm>
          <a:prstGeom prst="rect">
            <a:avLst/>
          </a:prstGeom>
          <a:noFill/>
          <a:ln>
            <a:noFill/>
          </a:ln>
          <a:effectLst>
            <a:reflection endPos="3000" dir="5400000" sy="-100000" algn="bl" rotWithShape="0"/>
            <a:softEdge rad="495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1187624" y="2060848"/>
            <a:ext cx="7416824" cy="280831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alt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00392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i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Исполнение бюджета осуществлялось в соответствии с</a:t>
            </a:r>
          </a:p>
        </p:txBody>
      </p:sp>
      <p:sp>
        <p:nvSpPr>
          <p:cNvPr id="6147" name="Объект 9"/>
          <p:cNvSpPr>
            <a:spLocks noGrp="1"/>
          </p:cNvSpPr>
          <p:nvPr>
            <p:ph idx="1"/>
          </p:nvPr>
        </p:nvSpPr>
        <p:spPr>
          <a:xfrm>
            <a:off x="539552" y="1844824"/>
            <a:ext cx="8425630" cy="408426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2400" b="1" dirty="0" smtClean="0"/>
              <a:t>положением о бюджетном процессе в муниципальном образовании «Светогорское городское поселение»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2400" b="1" dirty="0" smtClean="0"/>
              <a:t>решением Совета депутатов МО «Светогорское городское поселение» № 34 от 07 декабря 2023 года «О бюджете муниципального образования «Светогорское городское поселение» Выборгского района Ленинградской области на 2024 год и на плановый период 2025 и 2026 годов» с последующими изменениями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2400" b="1" dirty="0" smtClean="0"/>
              <a:t>сводной бюджетной росписью и утвержденными лимитами бюджетных обязательств</a:t>
            </a:r>
          </a:p>
          <a:p>
            <a:endParaRPr lang="ru-RU" alt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9390" y="3934276"/>
            <a:ext cx="5377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104 330 932,51 рублей</a:t>
            </a:r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34875803"/>
              </p:ext>
            </p:extLst>
          </p:nvPr>
        </p:nvGraphicFramePr>
        <p:xfrm>
          <a:off x="0" y="786518"/>
          <a:ext cx="9036496" cy="32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365104"/>
            <a:ext cx="4029858" cy="247931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669551"/>
            <a:ext cx="3271693" cy="207237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988306" y="201743"/>
            <a:ext cx="71830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Доходы бюджета</a:t>
            </a:r>
            <a:endParaRPr lang="ru-RU" sz="32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01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071725"/>
              </p:ext>
            </p:extLst>
          </p:nvPr>
        </p:nvGraphicFramePr>
        <p:xfrm>
          <a:off x="179512" y="834971"/>
          <a:ext cx="8747456" cy="53326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06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7805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Исполнение доходной части бюджета</a:t>
                      </a:r>
                      <a:endParaRPr lang="ru-RU" sz="18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805"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Налоговые доходы бюджета</a:t>
                      </a:r>
                      <a:endParaRPr kumimoji="0" lang="ru-RU" sz="20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82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Наименование доходных источников</a:t>
                      </a:r>
                      <a:endParaRPr lang="ru-RU" b="1" dirty="0">
                        <a:effectLst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План на 202</a:t>
                      </a:r>
                      <a:r>
                        <a:rPr kumimoji="0" lang="en-US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</a:t>
                      </a: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год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(руб.)</a:t>
                      </a:r>
                      <a:endParaRPr lang="ru-RU" b="1" dirty="0">
                        <a:effectLst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Исполнено за </a:t>
                      </a:r>
                      <a:b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полугодие 2024 года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effectLst/>
                        </a:rPr>
                        <a:t>(руб.)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исполнение</a:t>
                      </a:r>
                      <a:b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за 202</a:t>
                      </a:r>
                      <a:r>
                        <a:rPr kumimoji="0" lang="en-US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 </a:t>
                      </a: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год (%)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33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104 100,00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42 738 579,39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55,4%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3 595 400,00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1 858 651,19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2 614 600,00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423 051,56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 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15 306 000,00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7 102 840,73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46,4 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9592" y="188640"/>
            <a:ext cx="77768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Доходы</a:t>
            </a:r>
            <a:r>
              <a:rPr lang="ru-RU" sz="3200" b="1" i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бюджета</a:t>
            </a:r>
            <a:endParaRPr lang="ru-RU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417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616520"/>
              </p:ext>
            </p:extLst>
          </p:nvPr>
        </p:nvGraphicFramePr>
        <p:xfrm>
          <a:off x="251520" y="735733"/>
          <a:ext cx="8712968" cy="58827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87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2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4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011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Исполнение доходной части бюджета</a:t>
                      </a:r>
                      <a:endParaRPr lang="ru-RU" sz="18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564"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Неналоговые доходы бюджета</a:t>
                      </a:r>
                      <a:endParaRPr kumimoji="0" lang="ru-RU" sz="1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54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Наименование доходных источников</a:t>
                      </a:r>
                      <a:endParaRPr lang="ru-RU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План на 202</a:t>
                      </a:r>
                      <a:r>
                        <a:rPr kumimoji="0" lang="en-US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</a:t>
                      </a: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год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(руб.)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Исполнено за</a:t>
                      </a:r>
                      <a:r>
                        <a:rPr kumimoji="0" lang="en-US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/>
                      </a:r>
                      <a:br>
                        <a:rPr kumimoji="0" lang="en-US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полугодие 2024 года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(руб.)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Исполнение</a:t>
                      </a:r>
                      <a:b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за 202</a:t>
                      </a:r>
                      <a:r>
                        <a:rPr kumimoji="0" lang="en-US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</a:t>
                      </a:r>
                      <a:r>
                        <a:rPr kumimoji="0" lang="ru-RU" sz="135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год (%)</a:t>
                      </a:r>
                      <a:endParaRPr lang="ru-RU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93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Арендная плата за земельные участки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en-US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en-US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3 689 709,19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40,5 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3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от сдачи в аренду     имущества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4 000 000,00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1 604 242,72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40,1 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использования имущества, находящегося в собственности городских поселений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</a:t>
                      </a:r>
                      <a:r>
                        <a:rPr lang="en-US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3 876 023,47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88,1 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989338"/>
                  </a:ext>
                </a:extLst>
              </a:tr>
              <a:tr h="6906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поступившая в рамках договора за предоставление права на размещение и эксплуатацию нестационарного торгового объекта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650 000,00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713 104,57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109,7 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Доходы от пользования природными ресурсами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5 595 500,00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4 873 938,33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87,1 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588892"/>
                  </a:ext>
                </a:extLst>
              </a:tr>
              <a:tr h="502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оказания платных услуг компенсации затрат государства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91018"/>
                  </a:ext>
                </a:extLst>
              </a:tr>
              <a:tr h="451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имущества</a:t>
                      </a:r>
                      <a:r>
                        <a:rPr lang="ru-RU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земли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369 000,00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2 396 053,64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Свыше 200 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неустойки, пени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80 000,00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43 837,60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54,8%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915816" y="115190"/>
            <a:ext cx="4250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Доходы </a:t>
            </a:r>
            <a:r>
              <a:rPr lang="ru-RU" sz="32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бюджета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390573"/>
              </p:ext>
            </p:extLst>
          </p:nvPr>
        </p:nvGraphicFramePr>
        <p:xfrm>
          <a:off x="251520" y="1052736"/>
          <a:ext cx="8712966" cy="55161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60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7423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Исполнение доходной части бюджета</a:t>
                      </a:r>
                      <a:endParaRPr lang="ru-RU" sz="18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638">
                <a:tc gridSpan="4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Безвозмездные поступления бюджета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91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Наименование доходных источников</a:t>
                      </a:r>
                      <a:endParaRPr lang="ru-RU" sz="12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План на 202</a:t>
                      </a:r>
                      <a:r>
                        <a:rPr kumimoji="0" lang="en-US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</a:t>
                      </a: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год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(руб.)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Исполнено за </a:t>
                      </a:r>
                      <a:b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полугодие 2024 года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(руб.)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Исполнение</a:t>
                      </a:r>
                      <a:b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за 202</a:t>
                      </a:r>
                      <a:r>
                        <a:rPr kumimoji="0" lang="en-US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4</a:t>
                      </a: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год (%)</a:t>
                      </a:r>
                      <a:endParaRPr lang="ru-RU" sz="12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61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городских поселений на выравнивание бюджетной обеспеченности из бюджета субъекта Российской Федерации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43 162 500,00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24 064 420,00 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55,8 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поселений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51 837 770,76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9 448 517,99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18,2%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РФ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3 673 640,00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1 797 200,00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48,9%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трансферты, передаваемые бюджетам городских поселений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335 887,00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983227"/>
                  </a:ext>
                </a:extLst>
              </a:tr>
              <a:tr h="910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городских поселений от возврата остатков субсидий, субвенций и иных межбюджетных трансфертов, имеющих целевое назначение, прошлых лет из бюджетов муниципальных районов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76 286,64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76 286,64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10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прочих остатков субсидий, субвенций и иных межбюджетных трансфертов, имеющих целевое назначение, прошлых лет из бюджетов городских поселений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-435 524,51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-435 524,51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266863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03848" y="404664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Доходы бюджета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049774" y="188640"/>
            <a:ext cx="7956376" cy="1152128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</a:t>
            </a:r>
            <a:br>
              <a:rPr lang="ru-RU" altLang="ru-RU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 «Светогорское городское поселение»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360843"/>
              </p:ext>
            </p:extLst>
          </p:nvPr>
        </p:nvGraphicFramePr>
        <p:xfrm>
          <a:off x="467544" y="1196752"/>
          <a:ext cx="820668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364088" y="5229200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+mn-lt"/>
              </a:rPr>
              <a:t>68 760 778,10 рублей</a:t>
            </a:r>
            <a:endParaRPr lang="ru-RU" b="1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48"/>
          <p:cNvSpPr>
            <a:spLocks noGrp="1" noChangeArrowheads="1"/>
          </p:cNvSpPr>
          <p:nvPr>
            <p:ph type="title"/>
          </p:nvPr>
        </p:nvSpPr>
        <p:spPr>
          <a:xfrm>
            <a:off x="583694" y="271794"/>
            <a:ext cx="8452802" cy="121424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alt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МП «Основные направления осуществления управленческой деятельности и развитие муниципальной службы </a:t>
            </a:r>
            <a:br>
              <a:rPr lang="ru-RU" alt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alt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муниципальном образовании «Светогорское городское поселение» Выборгского района Ленинградской области»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27784" y="1676003"/>
            <a:ext cx="4680520" cy="3968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264 451,17 рублей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5722" y="2335329"/>
            <a:ext cx="794874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prstClr val="black"/>
                </a:solidFill>
              </a:rPr>
              <a:t>услуги по сервисному обслуживанию компьютерной техники, оборудования, офисной техники, АТС – </a:t>
            </a:r>
            <a:r>
              <a:rPr lang="ru-RU" sz="1800" b="1" dirty="0" smtClean="0">
                <a:solidFill>
                  <a:prstClr val="black"/>
                </a:solidFill>
              </a:rPr>
              <a:t>98 000,00 рублей</a:t>
            </a:r>
            <a:r>
              <a:rPr lang="ru-RU" sz="1800" dirty="0">
                <a:solidFill>
                  <a:prstClr val="black"/>
                </a:solidFill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800" dirty="0"/>
              <a:t>оказание услуг по комплексному обслуживанию </a:t>
            </a:r>
            <a:r>
              <a:rPr lang="ru-RU" sz="1800" dirty="0" smtClean="0"/>
              <a:t>информационной системы </a:t>
            </a:r>
            <a:r>
              <a:rPr lang="ru-RU" sz="1800" dirty="0"/>
              <a:t>1С Бухгалтерия-8, СПС «Консультант Плюс», «Система Кадры», справочная система «Госфинансы», программный продукт «Касперский», оказание образовательных услуг, обслуживание и сопровождение сайтов и блогов  – </a:t>
            </a:r>
            <a:r>
              <a:rPr lang="ru-RU" sz="1800" b="1" dirty="0" smtClean="0"/>
              <a:t>166 451,17 рублей</a:t>
            </a:r>
            <a:r>
              <a:rPr lang="ru-RU" sz="1800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168971"/>
            <a:ext cx="2036657" cy="153260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914" y="5056687"/>
            <a:ext cx="1552362" cy="155236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1933" y="5345574"/>
            <a:ext cx="2203368" cy="974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8"/>
          <p:cNvSpPr>
            <a:spLocks noGrp="1" noChangeArrowheads="1"/>
          </p:cNvSpPr>
          <p:nvPr>
            <p:ph type="title"/>
          </p:nvPr>
        </p:nvSpPr>
        <p:spPr>
          <a:xfrm>
            <a:off x="899593" y="188641"/>
            <a:ext cx="8064896" cy="141804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altLang="ru-RU" sz="2400" b="1" spc="3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МП «Развитие форм местного самоуправления </a:t>
            </a:r>
            <a:br>
              <a:rPr lang="ru-RU" altLang="ru-RU" sz="2400" b="1" spc="3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altLang="ru-RU" sz="2400" b="1" spc="3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и социальной активности населения на территории </a:t>
            </a:r>
            <a:br>
              <a:rPr lang="ru-RU" altLang="ru-RU" sz="2400" b="1" spc="3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altLang="ru-RU" sz="2400" b="1" spc="3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МО «Светогорское городское поселение» </a:t>
            </a:r>
          </a:p>
        </p:txBody>
      </p:sp>
      <p:sp>
        <p:nvSpPr>
          <p:cNvPr id="9237" name="Прямоугольник 3"/>
          <p:cNvSpPr>
            <a:spLocks noChangeArrowheads="1"/>
          </p:cNvSpPr>
          <p:nvPr/>
        </p:nvSpPr>
        <p:spPr bwMode="auto">
          <a:xfrm>
            <a:off x="2071688" y="2857500"/>
            <a:ext cx="7540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43808" y="1833768"/>
            <a:ext cx="4680520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2 360 117,00 рублей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23728" y="2708920"/>
            <a:ext cx="65392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dirty="0" smtClean="0"/>
              <a:t>Нормативное</a:t>
            </a:r>
            <a:r>
              <a:rPr lang="ru-RU" sz="1600" dirty="0"/>
              <a:t>, информационное обеспечения деятельности органов местного самоуправления и участия населения в осуществлении местного самоуправления (газета «Вуокса</a:t>
            </a:r>
            <a:r>
              <a:rPr lang="ru-RU" sz="1600" dirty="0" smtClean="0"/>
              <a:t>») </a:t>
            </a:r>
            <a:r>
              <a:rPr lang="ru-RU" sz="1600" dirty="0"/>
              <a:t>– </a:t>
            </a:r>
            <a:r>
              <a:rPr lang="ru-RU" sz="1600" b="1" i="1" dirty="0" smtClean="0"/>
              <a:t>957 040,00 рублей;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dirty="0">
                <a:cs typeface="Times New Roman" panose="02020603050405020304" pitchFamily="18" charset="0"/>
              </a:rPr>
              <a:t>поставка канцелярских товаров, монтаж/демонтаж информационных материалов (баннеров), услуги по перевозке пассажиров транспортом (выборы) – </a:t>
            </a:r>
            <a:r>
              <a:rPr lang="ru-RU" sz="1600" b="1" i="1" dirty="0" smtClean="0">
                <a:cs typeface="Times New Roman" panose="02020603050405020304" pitchFamily="18" charset="0"/>
              </a:rPr>
              <a:t>88 870,00 рублей;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dirty="0" smtClean="0">
                <a:ea typeface="Calibri" panose="020F0502020204030204" pitchFamily="34" charset="0"/>
              </a:rPr>
              <a:t>на </a:t>
            </a:r>
            <a:r>
              <a:rPr lang="ru-RU" sz="1600" dirty="0">
                <a:ea typeface="Calibri" panose="020F0502020204030204" pitchFamily="34" charset="0"/>
              </a:rPr>
              <a:t>проведение выборов депутатов совета депутатов МО "Светогорское городское поселение" согласно Распоряжения № 46 от 25.06.2024 года </a:t>
            </a:r>
            <a:r>
              <a:rPr lang="ru-RU" sz="1600" dirty="0">
                <a:cs typeface="Times New Roman" panose="02020603050405020304" pitchFamily="18" charset="0"/>
              </a:rPr>
              <a:t>–</a:t>
            </a:r>
            <a:r>
              <a:rPr lang="ru-RU" sz="1600" dirty="0" smtClean="0">
                <a:ea typeface="Calibri" panose="020F0502020204030204" pitchFamily="34" charset="0"/>
              </a:rPr>
              <a:t> </a:t>
            </a:r>
            <a:r>
              <a:rPr lang="ru-RU" sz="1600" b="1" i="1" dirty="0" smtClean="0">
                <a:ea typeface="Calibri" panose="020F0502020204030204" pitchFamily="34" charset="0"/>
              </a:rPr>
              <a:t>1 </a:t>
            </a:r>
            <a:r>
              <a:rPr lang="ru-RU" sz="1600" b="1" i="1" dirty="0">
                <a:ea typeface="Calibri" panose="020F0502020204030204" pitchFamily="34" charset="0"/>
              </a:rPr>
              <a:t>314 207,00 рублей</a:t>
            </a:r>
            <a:r>
              <a:rPr lang="ru-RU" sz="1600" dirty="0">
                <a:ea typeface="Calibri" panose="020F0502020204030204" pitchFamily="34" charset="0"/>
              </a:rPr>
              <a:t>.</a:t>
            </a:r>
            <a:endParaRPr lang="ru-RU" sz="1600" b="1" i="1" dirty="0" smtClean="0"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1" y="3364035"/>
            <a:ext cx="1937847" cy="17596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23773</TotalTime>
  <Words>1503</Words>
  <Application>Microsoft Office PowerPoint</Application>
  <PresentationFormat>Экран (4:3)</PresentationFormat>
  <Paragraphs>204</Paragraphs>
  <Slides>17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Исполнение бюджета осуществлялось в соответствии с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бюджета  МО «Светогорское городское поселение» </vt:lpstr>
      <vt:lpstr>МП «Основные направления осуществления управленческой деятельности и развитие муниципальной службы  в муниципальном образовании «Светогорское городское поселение» Выборгского района Ленинградской области» </vt:lpstr>
      <vt:lpstr>МП «Развитие форм местного самоуправления  и социальной активности населения на территории  МО «Светогорское городское поселение» </vt:lpstr>
      <vt:lpstr> МП «Безопасность  МО «Светогорское городское поселение»  </vt:lpstr>
      <vt:lpstr>МП «Развитие малого, среднего предпринимательства и потребительского рынка» </vt:lpstr>
      <vt:lpstr>МП «Формирование городской среды и обеспечение качественным жильем граждан на территории  МО «Светогорское городское поселение» </vt:lpstr>
      <vt:lpstr>МП «Формирование городской среды и обеспечение качественным жильем граждан на территории  МО «Светогорское городское поселение» </vt:lpstr>
      <vt:lpstr>Муниципальная программа «Развитие культуры, физической культуры и массового спорта, молодёжной политики  МО «Светогорское городское поселение»</vt:lpstr>
      <vt:lpstr>Муниципальная программа «Развитие культуры, физической культуры и массового спорта, молодёжной политики  МО «Светогорское городское поселение»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Ирина Иванова</cp:lastModifiedBy>
  <cp:revision>1437</cp:revision>
  <cp:lastPrinted>2021-04-15T13:58:33Z</cp:lastPrinted>
  <dcterms:created xsi:type="dcterms:W3CDTF">1601-01-01T00:00:00Z</dcterms:created>
  <dcterms:modified xsi:type="dcterms:W3CDTF">2024-11-28T07:20:01Z</dcterms:modified>
</cp:coreProperties>
</file>