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11" r:id="rId4"/>
    <p:sldId id="258" r:id="rId5"/>
    <p:sldId id="324" r:id="rId6"/>
    <p:sldId id="312" r:id="rId7"/>
    <p:sldId id="322" r:id="rId8"/>
    <p:sldId id="313" r:id="rId9"/>
    <p:sldId id="321" r:id="rId10"/>
    <p:sldId id="325" r:id="rId11"/>
    <p:sldId id="315" r:id="rId12"/>
    <p:sldId id="317" r:id="rId13"/>
    <p:sldId id="268" r:id="rId14"/>
    <p:sldId id="288" r:id="rId15"/>
    <p:sldId id="291" r:id="rId16"/>
    <p:sldId id="292" r:id="rId17"/>
    <p:sldId id="293" r:id="rId18"/>
    <p:sldId id="295" r:id="rId19"/>
    <p:sldId id="296" r:id="rId20"/>
    <p:sldId id="294" r:id="rId21"/>
    <p:sldId id="297" r:id="rId22"/>
    <p:sldId id="298" r:id="rId23"/>
    <p:sldId id="299" r:id="rId24"/>
    <p:sldId id="300" r:id="rId25"/>
    <p:sldId id="323" r:id="rId26"/>
    <p:sldId id="279" r:id="rId27"/>
    <p:sldId id="282" r:id="rId28"/>
    <p:sldId id="326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8F2"/>
    <a:srgbClr val="FFE7F7"/>
    <a:srgbClr val="FEC4EB"/>
    <a:srgbClr val="FDB08D"/>
    <a:srgbClr val="D5FC8E"/>
    <a:srgbClr val="FFCC99"/>
    <a:srgbClr val="EEDC9C"/>
    <a:srgbClr val="FFD757"/>
    <a:srgbClr val="FFDB69"/>
    <a:srgbClr val="E6C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00"/>
  </p:normalViewPr>
  <p:slideViewPr>
    <p:cSldViewPr>
      <p:cViewPr varScale="1">
        <p:scale>
          <a:sx n="89" d="100"/>
          <a:sy n="89" d="100"/>
        </p:scale>
        <p:origin x="108" y="33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1061258891533E-2"/>
          <c:y val="5.1832958748946327E-2"/>
          <c:w val="0.89019149451718349"/>
          <c:h val="0.9207176208270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53975" cap="sq" cmpd="sng">
              <a:solidFill>
                <a:schemeClr val="accent3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133113.4</c:v>
                </c:pt>
                <c:pt idx="1">
                  <c:v>173012.9</c:v>
                </c:pt>
                <c:pt idx="2">
                  <c:v>145432.1</c:v>
                </c:pt>
                <c:pt idx="3">
                  <c:v>135384.5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D-4FA0-9F32-F6D4265E8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138113.4</c:v>
                </c:pt>
                <c:pt idx="1">
                  <c:v>176512.9</c:v>
                </c:pt>
                <c:pt idx="2">
                  <c:v>145432.1</c:v>
                </c:pt>
                <c:pt idx="3">
                  <c:v>135384.5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8D-4FA0-9F32-F6D4265E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04728"/>
        <c:axId val="205605120"/>
      </c:lineChart>
      <c:catAx>
        <c:axId val="205604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605120"/>
        <c:crosses val="autoZero"/>
        <c:auto val="1"/>
        <c:lblAlgn val="ctr"/>
        <c:lblOffset val="100"/>
        <c:noMultiLvlLbl val="0"/>
      </c:catAx>
      <c:valAx>
        <c:axId val="2056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0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309670781881"/>
          <c:y val="0.90149097222222219"/>
          <c:w val="0.30474845679012347"/>
          <c:h val="6.7783064516129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21 миллион 196 тысяч 400 </a:t>
            </a:r>
            <a:r>
              <a:rPr lang="ru-RU" sz="1400" dirty="0">
                <a:solidFill>
                  <a:srgbClr val="7030A0"/>
                </a:solidFill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0.19450477221627807"/>
          <c:y val="1.3358361774744027E-2"/>
        </c:manualLayout>
      </c:layout>
      <c:overlay val="0"/>
    </c:title>
    <c:autoTitleDeleted val="0"/>
    <c:view3D>
      <c:rotX val="4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54566854990584"/>
          <c:y val="5.2826774691358026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explosion val="3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EA-4B06-8A03-1FD63C139C98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EA-4B06-8A03-1FD63C139C9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EEA-4B06-8A03-1FD63C139C9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EEA-4B06-8A03-1FD63C139C9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EEA-4B06-8A03-1FD63C139C98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EEA-4B06-8A03-1FD63C139C98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EEA-4B06-8A03-1FD63C139C98}"/>
              </c:ext>
            </c:extLst>
          </c:dPt>
          <c:dLbls>
            <c:dLbl>
              <c:idx val="0"/>
              <c:layout>
                <c:manualLayout>
                  <c:x val="0.21229566256910515"/>
                  <c:y val="-7.7430792567311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A-4B06-8A03-1FD63C139C98}"/>
                </c:ext>
              </c:extLst>
            </c:dLbl>
            <c:dLbl>
              <c:idx val="1"/>
              <c:layout>
                <c:manualLayout>
                  <c:x val="-0.11962426374710976"/>
                  <c:y val="0.13470117557830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EA-4B06-8A03-1FD63C139C98}"/>
                </c:ext>
              </c:extLst>
            </c:dLbl>
            <c:dLbl>
              <c:idx val="2"/>
              <c:layout>
                <c:manualLayout>
                  <c:x val="-0.15523710055156492"/>
                  <c:y val="-0.12883200606750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EA-4B06-8A03-1FD63C139C98}"/>
                </c:ext>
              </c:extLst>
            </c:dLbl>
            <c:dLbl>
              <c:idx val="3"/>
              <c:layout>
                <c:manualLayout>
                  <c:x val="0.17992799145299146"/>
                  <c:y val="-2.5286651234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EA-4B06-8A03-1FD63C139C98}"/>
                </c:ext>
              </c:extLst>
            </c:dLbl>
            <c:dLbl>
              <c:idx val="4"/>
              <c:layout>
                <c:manualLayout>
                  <c:x val="8.2623504273504275E-2"/>
                  <c:y val="2.7724537037037037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EA-4B06-8A03-1FD63C139C98}"/>
                </c:ext>
              </c:extLst>
            </c:dLbl>
            <c:dLbl>
              <c:idx val="5"/>
              <c:layout>
                <c:manualLayout>
                  <c:x val="-6.7608701663628415E-3"/>
                  <c:y val="3.2175464156015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EA-4B06-8A03-1FD63C139C98}"/>
                </c:ext>
              </c:extLst>
            </c:dLbl>
            <c:dLbl>
              <c:idx val="6"/>
              <c:layout>
                <c:manualLayout>
                  <c:x val="-0.12034110657559714"/>
                  <c:y val="5.3574340397841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EA-4B06-8A03-1FD63C139C98}"/>
                </c:ext>
              </c:extLst>
            </c:dLbl>
            <c:dLbl>
              <c:idx val="7"/>
              <c:layout>
                <c:manualLayout>
                  <c:x val="-8.6292135787474133E-2"/>
                  <c:y val="-0.13301005347528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C1-41D4-A4E6-59A338253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</c:v>
                </c:pt>
                <c:pt idx="1">
                  <c:v>0.18</c:v>
                </c:pt>
                <c:pt idx="2">
                  <c:v>0.22</c:v>
                </c:pt>
                <c:pt idx="3">
                  <c:v>0.01</c:v>
                </c:pt>
                <c:pt idx="4">
                  <c:v>0.06</c:v>
                </c:pt>
                <c:pt idx="5">
                  <c:v>0.01</c:v>
                </c:pt>
                <c:pt idx="6" formatCode="0.00%">
                  <c:v>1E-4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A-4B06-8A03-1FD63C13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67646.100000000006</c:v>
                </c:pt>
                <c:pt idx="1">
                  <c:v>81280.7</c:v>
                </c:pt>
                <c:pt idx="2">
                  <c:v>84998.6</c:v>
                </c:pt>
                <c:pt idx="3">
                  <c:v>88536.6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B8-4320-9B62-54139CEFA7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26794</c:v>
                </c:pt>
                <c:pt idx="1">
                  <c:v>20508.7</c:v>
                </c:pt>
                <c:pt idx="2">
                  <c:v>20871.599999999999</c:v>
                </c:pt>
                <c:pt idx="3">
                  <c:v>21196.400000000001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B8-4320-9B62-54139CEFA7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78</a:t>
                    </a:r>
                    <a:r>
                      <a:rPr lang="en-US" baseline="0" smtClean="0"/>
                      <a:t> 572,8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30-4160-8F26-E62DC38CD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78572.7</c:v>
                </c:pt>
                <c:pt idx="1">
                  <c:v>40493.699999999997</c:v>
                </c:pt>
                <c:pt idx="2">
                  <c:v>42025.3</c:v>
                </c:pt>
                <c:pt idx="3">
                  <c:v>43525.9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B8-4320-9B62-54139CEF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box"/>
        <c:axId val="209592216"/>
        <c:axId val="209506344"/>
        <c:axId val="0"/>
      </c:bar3DChart>
      <c:catAx>
        <c:axId val="209592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06344"/>
        <c:crosses val="autoZero"/>
        <c:auto val="1"/>
        <c:lblAlgn val="ctr"/>
        <c:lblOffset val="100"/>
        <c:noMultiLvlLbl val="0"/>
      </c:catAx>
      <c:valAx>
        <c:axId val="209506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9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9"/>
          <c:h val="6.7861666666666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Дотации</a:t>
            </a:r>
            <a:r>
              <a:rPr lang="ru-RU" sz="1200" b="1" baseline="0" dirty="0" smtClean="0"/>
              <a:t> на выравнивание бюджетной обеспеченности</a:t>
            </a:r>
            <a:r>
              <a:rPr lang="ru-RU" sz="1200" b="1" dirty="0" smtClean="0"/>
              <a:t>  </a:t>
            </a:r>
            <a:endParaRPr lang="ru-RU" sz="1200" b="1" dirty="0"/>
          </a:p>
        </c:rich>
      </c:tx>
      <c:layout>
        <c:manualLayout>
          <c:xMode val="edge"/>
          <c:yMode val="edge"/>
          <c:x val="0.29819219125812674"/>
          <c:y val="6.2533516033746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958632310280588"/>
          <c:y val="8.7158589420845645E-2"/>
          <c:w val="0.51892287576362739"/>
          <c:h val="0.82966965439669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7030A0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510671059394515"/>
                  <c:y val="4.618798503138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3C-41B8-BA89-571840E7B597}"/>
                </c:ext>
              </c:extLst>
            </c:dLbl>
            <c:dLbl>
              <c:idx val="1"/>
              <c:layout>
                <c:manualLayout>
                  <c:x val="-0.10515571530486319"/>
                  <c:y val="-3.5965247908215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D3C-41B8-BA89-571840E7B597}"/>
                </c:ext>
              </c:extLst>
            </c:dLbl>
            <c:dLbl>
              <c:idx val="2"/>
              <c:layout>
                <c:manualLayout>
                  <c:x val="3.45652299642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3C-41B8-BA89-571840E7B597}"/>
                </c:ext>
              </c:extLst>
            </c:dLbl>
            <c:dLbl>
              <c:idx val="3"/>
              <c:layout>
                <c:manualLayout>
                  <c:x val="3.8165774752186118E-2"/>
                  <c:y val="-1.7981883323346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080121477278E-2"/>
                      <c:h val="6.3871649564526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D3C-41B8-BA89-571840E7B597}"/>
                </c:ext>
              </c:extLst>
            </c:dLbl>
            <c:dLbl>
              <c:idx val="4"/>
              <c:layout>
                <c:manualLayout>
                  <c:x val="1.5842397066945183E-2"/>
                  <c:y val="-3.5963766646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3C-41B8-BA89-571840E7B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25345.7</c:v>
                </c:pt>
                <c:pt idx="1">
                  <c:v>12093.5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C-41B8-BA89-571840E7B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0453068971067823"/>
                  <c:y val="-7.1927513623403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3C-41B8-BA89-571840E7B597}"/>
                </c:ext>
              </c:extLst>
            </c:dLbl>
            <c:dLbl>
              <c:idx val="1"/>
              <c:layout>
                <c:manualLayout>
                  <c:x val="-7.77755808844874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3C-41B8-BA89-571840E7B597}"/>
                </c:ext>
              </c:extLst>
            </c:dLbl>
            <c:dLbl>
              <c:idx val="2"/>
              <c:layout>
                <c:manualLayout>
                  <c:x val="1.8722832897298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3C-41B8-BA89-571840E7B597}"/>
                </c:ext>
              </c:extLst>
            </c:dLbl>
            <c:dLbl>
              <c:idx val="3"/>
              <c:layout>
                <c:manualLayout>
                  <c:x val="1.72826149821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3C-41B8-BA89-571840E7B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Лист1!$C$2:$C$3</c:f>
              <c:numCache>
                <c:formatCode>#,##0.0_р_.</c:formatCode>
                <c:ptCount val="2"/>
                <c:pt idx="0">
                  <c:v>25833.8</c:v>
                </c:pt>
                <c:pt idx="1">
                  <c:v>14659.9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C-41B8-BA89-571840E7B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107444303366839"/>
                  <c:y val="-3.596524790821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3C-41B8-BA89-571840E7B597}"/>
                </c:ext>
              </c:extLst>
            </c:dLbl>
            <c:dLbl>
              <c:idx val="1"/>
              <c:layout>
                <c:manualLayout>
                  <c:x val="-9.7938296943365186E-2"/>
                  <c:y val="-1.1171291557678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3C-41B8-BA89-571840E7B597}"/>
                </c:ext>
              </c:extLst>
            </c:dLbl>
            <c:dLbl>
              <c:idx val="2"/>
              <c:layout>
                <c:manualLayout>
                  <c:x val="-2.8812955030577993E-3"/>
                  <c:y val="-3.787385144563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5-4051-A619-73688E8712BA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Лист1!$D$2:$D$3</c:f>
              <c:numCache>
                <c:formatCode>#,##0.0_р_.</c:formatCode>
                <c:ptCount val="2"/>
                <c:pt idx="0">
                  <c:v>27207.3</c:v>
                </c:pt>
                <c:pt idx="1">
                  <c:v>14818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C-41B8-BA89-571840E7B5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EE-4FD3-A1EE-926F13E1C7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EE-4FD3-A1EE-926F13E1C709}"/>
              </c:ext>
            </c:extLst>
          </c:dPt>
          <c:dLbls>
            <c:dLbl>
              <c:idx val="0"/>
              <c:layout>
                <c:manualLayout>
                  <c:x val="-0.10516728586160785"/>
                  <c:y val="-3.4344216123013949E-3"/>
                </c:manualLayout>
              </c:layout>
              <c:tx>
                <c:rich>
                  <a:bodyPr/>
                  <a:lstStyle/>
                  <a:p>
                    <a:fld id="{1731AD12-2241-48DA-9323-D218BD149B7A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EE-4FD3-A1EE-926F13E1C709}"/>
                </c:ext>
              </c:extLst>
            </c:dLbl>
            <c:dLbl>
              <c:idx val="1"/>
              <c:layout>
                <c:manualLayout>
                  <c:x val="-0.13253959314065633"/>
                  <c:y val="0"/>
                </c:manualLayout>
              </c:layout>
              <c:tx>
                <c:rich>
                  <a:bodyPr/>
                  <a:lstStyle/>
                  <a:p>
                    <a:fld id="{A4BDA63E-C3A9-4545-9884-05CE91D8A8B5}" type="VALUE">
                      <a:rPr lang="en-US" sz="11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EE-4FD3-A1EE-926F13E1C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Лист1!$E$2:$E$3</c:f>
              <c:numCache>
                <c:formatCode>#,##0.0_р_.</c:formatCode>
                <c:ptCount val="2"/>
                <c:pt idx="0">
                  <c:v>28583.3</c:v>
                </c:pt>
                <c:pt idx="1">
                  <c:v>14942.6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E-4FD3-A1EE-926F13E1C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09507128"/>
        <c:axId val="209507520"/>
      </c:barChart>
      <c:catAx>
        <c:axId val="209507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07520"/>
        <c:crosses val="autoZero"/>
        <c:auto val="1"/>
        <c:lblAlgn val="ctr"/>
        <c:lblOffset val="100"/>
        <c:noMultiLvlLbl val="0"/>
      </c:catAx>
      <c:valAx>
        <c:axId val="20950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0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367926121768331E-3"/>
          <c:y val="0.73489807745404978"/>
          <c:w val="9.5058362682277395E-2"/>
          <c:h val="0.26510192254595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9.637748951781959E-2"/>
                  <c:y val="-0.277357232594451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-7.7735849056603773E-2"/>
                  <c:y val="0.163879962087517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288978424168489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1.9628630060319514E-2"/>
                  <c:y val="4.42012272316442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69,0%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7.1743797027547976E-2"/>
                  <c:y val="-3.732922244089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9.0103655707908403E-2"/>
                  <c:y val="-0.41473988439306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69,0%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8.6696630238871524E-4"/>
                  <c:y val="-1.7155986765086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1BBC2F-4197-46EF-8D73-A526D0846096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815405412285504"/>
          <c:y val="0.33253133074935398"/>
          <c:w val="0.69860675324878785"/>
          <c:h val="0.64212366641492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2"/>
          <c:dPt>
            <c:idx val="0"/>
            <c:bubble3D val="0"/>
            <c:spPr>
              <a:solidFill>
                <a:srgbClr val="00B0F0">
                  <a:alpha val="95000"/>
                </a:srgb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857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85725">
                <a:bevelT prst="relaxedInse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5.5583398007745262E-2"/>
                  <c:y val="-0.426823643410852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4EED2F-D1F9-474B-918D-977506B8F4A5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00B0F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5251916897353"/>
                      <c:h val="0.124702842377260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-8.7941969918402547E-3"/>
                  <c:y val="1.58333333333333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33,0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9869519781885"/>
                      <c:h val="0.11239664082687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10181069786918E-2"/>
          <c:y val="0.1137679156599904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4A-4352-B6AB-1F590CB00B0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4A-4352-B6AB-1F590CB00B0D}"/>
              </c:ext>
            </c:extLst>
          </c:dPt>
          <c:dLbls>
            <c:dLbl>
              <c:idx val="0"/>
              <c:layout>
                <c:manualLayout>
                  <c:x val="-4.9633926479238297E-2"/>
                  <c:y val="4.42012272316443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A5CC47-F020-4416-B763-095485E58662}" type="VALUE">
                      <a:rPr lang="en-US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A-4352-B6AB-1F590CB00B0D}"/>
                </c:ext>
              </c:extLst>
            </c:dLbl>
            <c:dLbl>
              <c:idx val="1"/>
              <c:layout>
                <c:manualLayout>
                  <c:x val="0.13302881949626844"/>
                  <c:y val="-0.17854187217157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A-4352-B6AB-1F590CB00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4A-4352-B6AB-1F590CB00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757823056827E-2"/>
          <c:y val="0.13898446025475461"/>
          <c:w val="0.71009912707238432"/>
          <c:h val="0.651967208167142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D3-49DC-AC09-D9F0FBBAC8CE}"/>
              </c:ext>
            </c:extLst>
          </c:dPt>
          <c:dPt>
            <c:idx val="1"/>
            <c:bubble3D val="0"/>
            <c:explosion val="17"/>
            <c:spPr>
              <a:solidFill>
                <a:srgbClr val="92D05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D3-49DC-AC09-D9F0FBBAC8CE}"/>
              </c:ext>
            </c:extLst>
          </c:dPt>
          <c:dLbls>
            <c:dLbl>
              <c:idx val="0"/>
              <c:layout>
                <c:manualLayout>
                  <c:x val="-8.7314302210356493E-2"/>
                  <c:y val="-1.18855303893119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2B8842-7766-424F-9DC1-F1C201E2C0B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D3-49DC-AC09-D9F0FBBAC8CE}"/>
                </c:ext>
              </c:extLst>
            </c:dLbl>
            <c:dLbl>
              <c:idx val="1"/>
              <c:layout>
                <c:manualLayout>
                  <c:x val="6.2096153373680463E-2"/>
                  <c:y val="-0.118022165144143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31,0 %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D3-49DC-AC09-D9F0FBBAC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D3-49DC-AC09-D9F0FBBAC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600" b="1" strike="noStrike" dirty="0" smtClean="0">
                <a:effectLst/>
              </a:rPr>
              <a:t>Собственные доходы</a:t>
            </a:r>
            <a:endParaRPr lang="ru-RU" sz="1600" b="1" strike="noStrike" dirty="0">
              <a:effectLst/>
            </a:endParaRPr>
          </a:p>
        </c:rich>
      </c:tx>
      <c:layout>
        <c:manualLayout>
          <c:xMode val="edge"/>
          <c:yMode val="edge"/>
          <c:x val="0.23079750975443561"/>
          <c:y val="4.9737450396162631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8.5429622009518285E-5"/>
                  <c:y val="3.70836292848785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67 646,1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23851001247033"/>
                      <c:h val="0.1113123869155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F22-4BBF-88FB-1F74207FD10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81 280,7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F22-4BBF-88FB-1F74207FD106}"/>
                </c:ext>
              </c:extLst>
            </c:dLbl>
            <c:dLbl>
              <c:idx val="2"/>
              <c:layout>
                <c:manualLayout>
                  <c:x val="2.2603254156685047E-2"/>
                  <c:y val="-3.86667734274126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84 998,6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511927517711815"/>
                      <c:h val="8.1970332487670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84-46CE-BBD8-CA2E3002A8EC}"/>
                </c:ext>
              </c:extLst>
            </c:dLbl>
            <c:dLbl>
              <c:idx val="3"/>
              <c:layout>
                <c:manualLayout>
                  <c:x val="-1.1301627078342558E-2"/>
                  <c:y val="-1.772136873572465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88 536,6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05043907266145"/>
                      <c:h val="0.13610168413047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F22-4BBF-88FB-1F74207FD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67646.100000000006</c:v>
                </c:pt>
                <c:pt idx="1">
                  <c:v>81280.7</c:v>
                </c:pt>
                <c:pt idx="2">
                  <c:v>84998.6</c:v>
                </c:pt>
                <c:pt idx="3">
                  <c:v>88536.6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2-4BBF-88FB-1F74207FD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26794</c:v>
                </c:pt>
                <c:pt idx="1">
                  <c:v>20580.7</c:v>
                </c:pt>
                <c:pt idx="2">
                  <c:v>20871.599999999999</c:v>
                </c:pt>
                <c:pt idx="3">
                  <c:v>21196.400000000001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2-4BBF-88FB-1F74207F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box"/>
        <c:axId val="205605904"/>
        <c:axId val="205606296"/>
        <c:axId val="0"/>
      </c:bar3DChart>
      <c:catAx>
        <c:axId val="20560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06296"/>
        <c:crosses val="autoZero"/>
        <c:auto val="0"/>
        <c:lblAlgn val="ctr"/>
        <c:lblOffset val="100"/>
        <c:noMultiLvlLbl val="0"/>
      </c:catAx>
      <c:valAx>
        <c:axId val="205606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0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7650187055276525"/>
          <c:h val="0.134846774818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ru-RU" sz="1800" dirty="0" smtClean="0">
                <a:latin typeface="+mj-lt"/>
              </a:rPr>
              <a:t>81 миллион 280 </a:t>
            </a:r>
            <a:r>
              <a:rPr lang="ru-RU" sz="1800" dirty="0">
                <a:latin typeface="+mj-lt"/>
              </a:rPr>
              <a:t>тысяч </a:t>
            </a:r>
            <a:r>
              <a:rPr lang="ru-RU" sz="1800" dirty="0" smtClean="0">
                <a:latin typeface="+mj-lt"/>
              </a:rPr>
              <a:t>700 </a:t>
            </a:r>
            <a:r>
              <a:rPr lang="ru-RU" sz="1800" dirty="0"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6.5331616143192175E-2"/>
          <c:y val="0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7803342224812E-4"/>
          <c:y val="7.3240676510198055E-2"/>
          <c:w val="0.57479973316272537"/>
          <c:h val="0.74731587346477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7.6397732666985574E-2"/>
                  <c:y val="0.115089346441181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2.2490499219095031E-2"/>
                  <c:y val="-1.359113892494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2.4836175999118734E-2"/>
                  <c:y val="4.670720868412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7.7268811240867402E-2"/>
                  <c:y val="-0.26968376292824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5.4842374351771521E-2"/>
                  <c:y val="3.6740449534227844E-2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latin typeface="Arial Black" pitchFamily="34" charset="0"/>
                      </a:defRPr>
                    </a:pPr>
                    <a:r>
                      <a:rPr lang="en-US" dirty="0" smtClean="0"/>
                      <a:t>3 %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- 66 013,4 тыс. руб.</c:v>
                </c:pt>
                <c:pt idx="1">
                  <c:v>Акцизы на нефтепродукты - 3 145,3 тыс. руб. </c:v>
                </c:pt>
                <c:pt idx="2">
                  <c:v>Земельный налог - 10 060,0 тыс. руб.  </c:v>
                </c:pt>
                <c:pt idx="3">
                  <c:v>Налог на имущество физических лиц - 2 062,0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0.82</c:v>
                </c:pt>
                <c:pt idx="1">
                  <c:v>0.04</c:v>
                </c:pt>
                <c:pt idx="2">
                  <c:v>0.13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5657271963846422"/>
          <c:y val="8.4584436417633829E-2"/>
          <c:w val="0.44194530113632685"/>
          <c:h val="0.799777262627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84 миллиона 998 тысяч 600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121398891966759"/>
          <c:y val="9.998955012575636E-2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82343285113377E-4"/>
          <c:y val="6.4469640252342988E-2"/>
          <c:w val="0.77611470195957732"/>
          <c:h val="0.926440400645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47-4EAC-9DA1-4E43CDA53F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47-4EAC-9DA1-4E43CDA53FE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47-4EAC-9DA1-4E43CDA53F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47-4EAC-9DA1-4E43CDA53FE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D47-4EAC-9DA1-4E43CDA53FE1}"/>
              </c:ext>
            </c:extLst>
          </c:dPt>
          <c:dLbls>
            <c:dLbl>
              <c:idx val="0"/>
              <c:layout>
                <c:manualLayout>
                  <c:x val="-0.17953613932492049"/>
                  <c:y val="0.19802386436349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8246574165321"/>
                      <c:h val="0.14582965299684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47-4EAC-9DA1-4E43CDA53FE1}"/>
                </c:ext>
              </c:extLst>
            </c:dLbl>
            <c:dLbl>
              <c:idx val="1"/>
              <c:layout>
                <c:manualLayout>
                  <c:x val="0.17233148661126502"/>
                  <c:y val="-2.722621687354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47-4EAC-9DA1-4E43CDA53FE1}"/>
                </c:ext>
              </c:extLst>
            </c:dLbl>
            <c:dLbl>
              <c:idx val="2"/>
              <c:layout>
                <c:manualLayout>
                  <c:x val="-4.6009156663588825E-2"/>
                  <c:y val="1.789362028019977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8298963783724"/>
                      <c:h val="0.14434855054518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D47-4EAC-9DA1-4E43CDA53FE1}"/>
                </c:ext>
              </c:extLst>
            </c:dLbl>
            <c:dLbl>
              <c:idx val="3"/>
              <c:layout>
                <c:manualLayout>
                  <c:x val="0.14241715399610139"/>
                  <c:y val="-0.27877365715537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47-4EAC-9DA1-4E43CDA53FE1}"/>
                </c:ext>
              </c:extLst>
            </c:dLbl>
            <c:dLbl>
              <c:idx val="4"/>
              <c:layout>
                <c:manualLayout>
                  <c:x val="1.2539755822304289E-3"/>
                  <c:y val="3.2195275225352087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47-4EAC-9DA1-4E43CDA53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сельскохозяйственный налог</c:v>
                </c:pt>
                <c:pt idx="3">
                  <c:v>Земельный налог - 6 миллионов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0.82</c:v>
                </c:pt>
                <c:pt idx="1">
                  <c:v>0.05</c:v>
                </c:pt>
                <c:pt idx="2" formatCode="0.00%">
                  <c:v>1E-4</c:v>
                </c:pt>
                <c:pt idx="3">
                  <c:v>0.12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47-4EAC-9DA1-4E43CDA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aseline="0" dirty="0" smtClean="0">
                <a:solidFill>
                  <a:srgbClr val="7030A0"/>
                </a:solidFill>
              </a:rPr>
              <a:t>88 миллиона 536 тысяч 600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3310108054626896"/>
          <c:y val="0.10211988304093567"/>
        </c:manualLayout>
      </c:layout>
      <c:overlay val="0"/>
    </c:title>
    <c:autoTitleDeleted val="0"/>
    <c:view3D>
      <c:rotX val="30"/>
      <c:rotY val="22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448652240817E-2"/>
          <c:y val="0.12274524853801169"/>
          <c:w val="0.71702556482256652"/>
          <c:h val="0.85149342105263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1-4CA6-A633-0DB47ACF3AD6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21-4CA6-A633-0DB47ACF3A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21-4CA6-A633-0DB47ACF3A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21-4CA6-A633-0DB47ACF3AD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21-4CA6-A633-0DB47ACF3AD6}"/>
              </c:ext>
            </c:extLst>
          </c:dPt>
          <c:dLbls>
            <c:dLbl>
              <c:idx val="0"/>
              <c:layout>
                <c:manualLayout>
                  <c:x val="-0.22511755117604887"/>
                  <c:y val="0.1685280406589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63443531127223"/>
                      <c:h val="0.23931019978969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21-4CA6-A633-0DB47ACF3AD6}"/>
                </c:ext>
              </c:extLst>
            </c:dLbl>
            <c:dLbl>
              <c:idx val="1"/>
              <c:layout>
                <c:manualLayout>
                  <c:x val="0.10940134111370582"/>
                  <c:y val="-1.83584834834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1-4CA6-A633-0DB47ACF3AD6}"/>
                </c:ext>
              </c:extLst>
            </c:dLbl>
            <c:dLbl>
              <c:idx val="2"/>
              <c:layout>
                <c:manualLayout>
                  <c:x val="-0.10459468599033814"/>
                  <c:y val="2.16045321637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1-4CA6-A633-0DB47ACF3AD6}"/>
                </c:ext>
              </c:extLst>
            </c:dLbl>
            <c:dLbl>
              <c:idx val="3"/>
              <c:layout>
                <c:manualLayout>
                  <c:x val="0.13552573904179405"/>
                  <c:y val="-0.30791041440448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1-4CA6-A633-0DB47ACF3AD6}"/>
                </c:ext>
              </c:extLst>
            </c:dLbl>
            <c:dLbl>
              <c:idx val="4"/>
              <c:layout>
                <c:manualLayout>
                  <c:x val="1.5886850152905193E-3"/>
                  <c:y val="3.2921494839038348E-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21-4CA6-A633-0DB47ACF3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0.82</c:v>
                </c:pt>
                <c:pt idx="1">
                  <c:v>0.05</c:v>
                </c:pt>
                <c:pt idx="2" formatCode="0.00%">
                  <c:v>1E-4</c:v>
                </c:pt>
                <c:pt idx="3">
                  <c:v>0.12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21-4CA6-A633-0DB47ACF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Собственные доходы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962157287157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"/>
      <c:rotY val="5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8273362068965518"/>
          <c:y val="9.541457857868943E-2"/>
          <c:w val="0.79536982758620689"/>
          <c:h val="0.678438621263739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67646.100000000006</c:v>
                </c:pt>
                <c:pt idx="1">
                  <c:v>81280.7</c:v>
                </c:pt>
                <c:pt idx="2">
                  <c:v>84998.6</c:v>
                </c:pt>
                <c:pt idx="3">
                  <c:v>88536.6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5-4ADD-A6BE-289DDA3B9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26794</c:v>
                </c:pt>
                <c:pt idx="1">
                  <c:v>20508.7</c:v>
                </c:pt>
                <c:pt idx="2">
                  <c:v>20871.599999999999</c:v>
                </c:pt>
                <c:pt idx="3">
                  <c:v>21196.400000000001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5-4ADD-A6BE-289DDA3B9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8"/>
        <c:shape val="box"/>
        <c:axId val="205716352"/>
        <c:axId val="205716744"/>
        <c:axId val="0"/>
      </c:bar3DChart>
      <c:catAx>
        <c:axId val="2057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16744"/>
        <c:crosses val="autoZero"/>
        <c:auto val="1"/>
        <c:lblAlgn val="ctr"/>
        <c:lblOffset val="100"/>
        <c:noMultiLvlLbl val="0"/>
      </c:catAx>
      <c:valAx>
        <c:axId val="20571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1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/>
              <a:t>Доходы бюджета 2021-2024 годов</a:t>
            </a:r>
            <a:endParaRPr lang="ru-RU" sz="1500" dirty="0"/>
          </a:p>
        </c:rich>
      </c:tx>
      <c:layout>
        <c:manualLayout>
          <c:xMode val="edge"/>
          <c:yMode val="edge"/>
          <c:x val="0.10460271317829457"/>
          <c:y val="6.296635802469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9C1-4BBF-80C5-40D18154D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39.1</c:v>
                </c:pt>
                <c:pt idx="1">
                  <c:v>28.4</c:v>
                </c:pt>
                <c:pt idx="2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C-4BCB-931D-3060F6E76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9C1-4BBF-80C5-40D18154D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</c:v>
                </c:pt>
                <c:pt idx="1">
                  <c:v>14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C-4BCB-931D-3060F6E76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9C1-4BBF-80C5-40D18154D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</c:v>
                </c:pt>
                <c:pt idx="1">
                  <c:v>14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C-4BCB-931D-3060F6E761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9C1-4BBF-80C5-40D18154D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58</c:v>
                </c:pt>
                <c:pt idx="1">
                  <c:v>14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9C1-4BBF-80C5-40D18154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1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20 миллионов 508 тысяч 700 рублей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56512915006640096"/>
          <c:y val="8.9888636363636365E-2"/>
        </c:manualLayout>
      </c:layout>
      <c:overlay val="0"/>
    </c:title>
    <c:autoTitleDeleted val="0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344267374944665"/>
          <c:y val="0.18266237373737373"/>
          <c:w val="0.46655732625055335"/>
          <c:h val="0.60221486928104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3855577689243029"/>
                  <c:y val="-9.0580357142857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-4.6930666223992917E-2"/>
                  <c:y val="7.1634595959595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92806551571484E-2"/>
                      <c:h val="7.1052777777777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7.0320495794599383E-2"/>
                  <c:y val="-7.438358585858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8955468816879E-2"/>
                      <c:h val="7.2732078853046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0"/>
                  <c:y val="4.315120967741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-4.5338645418326794E-2"/>
                  <c:y val="-0.1678803030303030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5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dLbl>
              <c:idx val="5"/>
              <c:layout>
                <c:manualLayout>
                  <c:x val="2.2674493789968039E-2"/>
                  <c:y val="-2.250044802867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F-410A-9817-FB05AB71678D}"/>
                </c:ext>
              </c:extLst>
            </c:dLbl>
            <c:dLbl>
              <c:idx val="6"/>
              <c:layout>
                <c:manualLayout>
                  <c:x val="-4.5675188136343615E-2"/>
                  <c:y val="2.917187499999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F-410A-9817-FB05AB71678D}"/>
                </c:ext>
              </c:extLst>
            </c:dLbl>
            <c:dLbl>
              <c:idx val="7"/>
              <c:layout>
                <c:manualLayout>
                  <c:x val="-0.10665781319167773"/>
                  <c:y val="-3.0585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9-4329-BAB7-5340E38D0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Арендная плата за земельные участки - 10 300,0 тыс. руб.</c:v>
                </c:pt>
                <c:pt idx="1">
                  <c:v>Арендная плата за муниципальное имущество -            3 596,0 тыс. руб.</c:v>
                </c:pt>
                <c:pt idx="2">
                  <c:v>Плата за пользование жилыми помещениями -            4 400,0 тыс. руб.</c:v>
                </c:pt>
                <c:pt idx="3">
                  <c:v>Доходы от оказания платных услуг и компенсации затрат госудаства - 50,0 тыс. руб.</c:v>
                </c:pt>
                <c:pt idx="4">
                  <c:v>Доходы от реализации муниципального имуществ -1 404,9 тыс.руб.</c:v>
                </c:pt>
                <c:pt idx="5">
                  <c:v>Доходы от продажи земли - 199,8 тыс.руб.</c:v>
                </c:pt>
                <c:pt idx="6">
                  <c:v>Штрафы, санкции, возмещение ущерба - 8,0 тыс. руб.</c:v>
                </c:pt>
                <c:pt idx="7">
                  <c:v>Прочие неналоговые доходы - 550,0 тыс. руб.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</c:v>
                </c:pt>
                <c:pt idx="1">
                  <c:v>0.18</c:v>
                </c:pt>
                <c:pt idx="2">
                  <c:v>0.22</c:v>
                </c:pt>
                <c:pt idx="3">
                  <c:v>0.01</c:v>
                </c:pt>
                <c:pt idx="4">
                  <c:v>0.06</c:v>
                </c:pt>
                <c:pt idx="5">
                  <c:v>0.01</c:v>
                </c:pt>
                <c:pt idx="6" formatCode="0.00%">
                  <c:v>1E-4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 cap="none" spc="0" baseline="0">
                <a:ln/>
                <a:solidFill>
                  <a:schemeClr val="accent4"/>
                </a:solidFill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53270661797255425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20 миллионов 871 тысяч 600 рублей</a:t>
            </a:r>
            <a:endParaRPr lang="ru-RU" sz="1400" dirty="0"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3775303131088368"/>
          <c:y val="9.3267288981331697E-3"/>
        </c:manualLayout>
      </c:layout>
      <c:overlay val="0"/>
    </c:title>
    <c:autoTitleDeleted val="0"/>
    <c:view3D>
      <c:rotX val="4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1566168138131"/>
          <c:y val="2.9065070582142381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38-4BF5-B356-7FDCBD1AA5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38-4BF5-B356-7FDCBD1AA5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38-4BF5-B356-7FDCBD1AA56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38-4BF5-B356-7FDCBD1AA56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B38-4BF5-B356-7FDCBD1AA56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B38-4BF5-B356-7FDCBD1AA567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B38-4BF5-B356-7FDCBD1AA567}"/>
              </c:ext>
            </c:extLst>
          </c:dPt>
          <c:dLbls>
            <c:dLbl>
              <c:idx val="0"/>
              <c:layout>
                <c:manualLayout>
                  <c:x val="0.22959288760429364"/>
                  <c:y val="-9.039050112046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8-4BF5-B356-7FDCBD1AA567}"/>
                </c:ext>
              </c:extLst>
            </c:dLbl>
            <c:dLbl>
              <c:idx val="1"/>
              <c:layout>
                <c:manualLayout>
                  <c:x val="-0.11771807261189664"/>
                  <c:y val="0.12423994389502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8-4BF5-B356-7FDCBD1AA567}"/>
                </c:ext>
              </c:extLst>
            </c:dLbl>
            <c:dLbl>
              <c:idx val="2"/>
              <c:layout>
                <c:manualLayout>
                  <c:x val="-0.16849350067587579"/>
                  <c:y val="-0.14182526101332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8-4BF5-B356-7FDCBD1AA567}"/>
                </c:ext>
              </c:extLst>
            </c:dLbl>
            <c:dLbl>
              <c:idx val="3"/>
              <c:layout>
                <c:manualLayout>
                  <c:x val="0.14725907260101126"/>
                  <c:y val="-7.435050615864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8-4BF5-B356-7FDCBD1AA567}"/>
                </c:ext>
              </c:extLst>
            </c:dLbl>
            <c:dLbl>
              <c:idx val="4"/>
              <c:layout>
                <c:manualLayout>
                  <c:x val="6.6075157630645531E-2"/>
                  <c:y val="0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38-4BF5-B356-7FDCBD1AA567}"/>
                </c:ext>
              </c:extLst>
            </c:dLbl>
            <c:dLbl>
              <c:idx val="5"/>
              <c:layout>
                <c:manualLayout>
                  <c:x val="-5.2006633986507955E-2"/>
                  <c:y val="2.292259576069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38-4BF5-B356-7FDCBD1AA567}"/>
                </c:ext>
              </c:extLst>
            </c:dLbl>
            <c:dLbl>
              <c:idx val="6"/>
              <c:layout>
                <c:manualLayout>
                  <c:x val="-0.17657111791488589"/>
                  <c:y val="-3.4059113424210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38-4BF5-B356-7FDCBD1AA567}"/>
                </c:ext>
              </c:extLst>
            </c:dLbl>
            <c:dLbl>
              <c:idx val="7"/>
              <c:layout>
                <c:manualLayout>
                  <c:x val="-9.308873499257718E-2"/>
                  <c:y val="-0.1711905677888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D3-4C5F-99FE-A82653D17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</c:v>
                </c:pt>
                <c:pt idx="1">
                  <c:v>0.18</c:v>
                </c:pt>
                <c:pt idx="2">
                  <c:v>0.22</c:v>
                </c:pt>
                <c:pt idx="3">
                  <c:v>0.01</c:v>
                </c:pt>
                <c:pt idx="4">
                  <c:v>0.06</c:v>
                </c:pt>
                <c:pt idx="5">
                  <c:v>0.01</c:v>
                </c:pt>
                <c:pt idx="6" formatCode="0.00%">
                  <c:v>1E-4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38-4BF5-B356-7FDCBD1A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0.72299</cdr:x>
      <cdr:y>0.00201</cdr:y>
    </cdr:from>
    <cdr:to>
      <cdr:x>1</cdr:x>
      <cdr:y>0.10295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800" y="5624"/>
          <a:ext cx="1080000" cy="28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2023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0776" y="1870188"/>
          <a:ext cx="3023999" cy="64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45 миллионов 581 тысяча</a:t>
          </a:r>
          <a:br>
            <a:rPr lang="ru-RU" sz="1200" b="1" dirty="0" smtClean="0"/>
          </a:br>
          <a:r>
            <a:rPr lang="ru-RU" sz="1200" b="1" dirty="0" smtClean="0"/>
            <a:t>300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144 миллиона 198 тысяч </a:t>
          </a:r>
          <a:r>
            <a:rPr lang="ru-RU" sz="1300" b="1" dirty="0">
              <a:latin typeface="Arial Black" panose="020B0A04020102020204" pitchFamily="34" charset="0"/>
            </a:rPr>
            <a:t>1</a:t>
          </a:r>
          <a:r>
            <a:rPr lang="ru-RU" sz="1300" b="1" dirty="0" smtClean="0">
              <a:latin typeface="Arial Black" panose="020B0A04020102020204" pitchFamily="34" charset="0"/>
            </a:rPr>
            <a:t>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0.03954</cdr:x>
      <cdr:y>0.85776</cdr:y>
    </cdr:from>
    <cdr:to>
      <cdr:x>0.31278</cdr:x>
      <cdr:y>0.98115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7109" y="2160000"/>
          <a:ext cx="1085612" cy="31071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000" y="1870183"/>
          <a:ext cx="2996283" cy="64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45 миллионов 877 тысяч</a:t>
          </a:r>
          <a:br>
            <a:rPr lang="ru-RU" sz="1200" b="1" dirty="0" smtClean="0"/>
          </a:br>
          <a:r>
            <a:rPr lang="ru-RU" sz="1200" b="1" dirty="0" smtClean="0"/>
            <a:t>700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145 миллионов 596 тысяч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0.03708</cdr:x>
      <cdr:y>0.85776</cdr:y>
    </cdr:from>
    <cdr:to>
      <cdr:x>0.30679</cdr:x>
      <cdr:y>0.98116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1140" y="2160000"/>
          <a:ext cx="1099414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2024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0.74442</cdr:x>
      <cdr:y>0</cdr:y>
    </cdr:from>
    <cdr:to>
      <cdr:x>1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8194" y="0"/>
          <a:ext cx="1101478" cy="276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2024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0.4193</cdr:x>
      <cdr:y>0.82222</cdr:y>
    </cdr:from>
    <cdr:to>
      <cdr:x>0.62867</cdr:x>
      <cdr:y>0.88889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0853" y="2664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/>
            <a:t>2024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0.73333</cdr:y>
    </cdr:from>
    <cdr:to>
      <cdr:x>0.62867</cdr:x>
      <cdr:y>0.8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30853" y="2376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2023год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0.66667</cdr:y>
    </cdr:from>
    <cdr:to>
      <cdr:x>0.62867</cdr:x>
      <cdr:y>0.73333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30853" y="2160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2022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0.42151</cdr:x>
      <cdr:y>0.6</cdr:y>
    </cdr:from>
    <cdr:to>
      <cdr:x>0.59371</cdr:x>
      <cdr:y>0.68889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39993" y="1944000"/>
          <a:ext cx="71086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2021 год</a:t>
          </a:r>
          <a:endParaRPr lang="ru-RU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0.01754</cdr:x>
      <cdr:y>0.88889</cdr:y>
    </cdr:from>
    <cdr:to>
      <cdr:x>0.26317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0" y="2304000"/>
          <a:ext cx="100800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/>
            <a:t>2023 год</a:t>
          </a:r>
          <a:endParaRPr lang="ru-RU" sz="1400" b="1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0.04747</cdr:x>
      <cdr:y>0.86685</cdr:y>
    </cdr:from>
    <cdr:to>
      <cdr:x>0.2931</cdr:x>
      <cdr:y>0.97796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800" y="2246869"/>
          <a:ext cx="100800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/>
            <a:t>2024 год</a:t>
          </a:r>
          <a:endParaRPr lang="ru-RU" sz="1400" b="1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0.4434</cdr:x>
      <cdr:y>0.65447</cdr:y>
    </cdr:from>
    <cdr:to>
      <cdr:x>0.98113</cdr:x>
      <cdr:y>0.86527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000" y="1909245"/>
          <a:ext cx="4104000" cy="61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94 миллиона 556 тысяч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0.1707</cdr:x>
      <cdr:y>0.00104</cdr:y>
    </cdr:from>
    <cdr:to>
      <cdr:x>0.82929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02820" y="3037"/>
          <a:ext cx="5026359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Black" panose="020B0A04020102020204" pitchFamily="34" charset="0"/>
            </a:rPr>
            <a:t>142 миллиона 283 тысячи 100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2022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98 миллионов 616 тысяч 800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0.97706</cdr:x>
      <cdr:y>0.10515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3928025" cy="264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147 миллионов 895 тысяч 500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6123" y="1992796"/>
          <a:ext cx="3050160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99 миллионов 718 тысяч 300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smtClean="0">
              <a:latin typeface="Arial Black" panose="020B0A04020102020204" pitchFamily="34" charset="0"/>
            </a:rPr>
            <a:t>153 миллиона 258 тысяч 900 </a:t>
          </a:r>
          <a:r>
            <a:rPr lang="ru-RU" sz="1300" b="1" dirty="0" smtClean="0">
              <a:latin typeface="Arial Black" panose="020B0A04020102020204" pitchFamily="34" charset="0"/>
            </a:rPr>
            <a:t>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2024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0.17253</cdr:y>
    </cdr:from>
    <cdr:to>
      <cdr:x>0.46078</cdr:x>
      <cdr:y>0.3917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933059" y="534166"/>
          <a:ext cx="3529684" cy="6785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400" b="1" dirty="0"/>
            <a:t>4</a:t>
          </a:r>
          <a:r>
            <a:rPr lang="ru-RU" sz="1400" b="1" dirty="0" smtClean="0"/>
            <a:t>7 миллионов 727 тысяч </a:t>
          </a:r>
          <a:r>
            <a:rPr lang="ru-RU" sz="1400" b="1" dirty="0"/>
            <a:t>1</a:t>
          </a:r>
          <a:r>
            <a:rPr lang="ru-RU" sz="1400" b="1" dirty="0" smtClean="0"/>
            <a:t>00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0.01865</cdr:x>
      <cdr:y>0.87568</cdr:y>
    </cdr:from>
    <cdr:to>
      <cdr:x>0.16822</cdr:x>
      <cdr:y>0.98357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943" y="2521883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2022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0.21863</cdr:x>
      <cdr:y>0.01042</cdr:y>
    </cdr:from>
    <cdr:to>
      <cdr:x>0.82662</cdr:x>
      <cdr:y>0.11816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4706" y="32266"/>
          <a:ext cx="4657304" cy="333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142 миллиона 283 тысячи </a:t>
          </a:r>
          <a:r>
            <a:rPr lang="ru-RU" sz="1600" b="1" dirty="0">
              <a:latin typeface="Arial Black" panose="020B0A04020102020204" pitchFamily="34" charset="0"/>
            </a:rPr>
            <a:t>1</a:t>
          </a:r>
          <a:r>
            <a:rPr lang="ru-RU" sz="1600" b="1" dirty="0" smtClean="0">
              <a:latin typeface="Arial Black" panose="020B0A04020102020204" pitchFamily="34" charset="0"/>
            </a:rPr>
            <a:t>00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00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F91DC9-5E75-44EE-9C54-004D986946E0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657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42C6F-4003-4603-B743-A67009368462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447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92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4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7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64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311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2000" size="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66412"/>
            <a:ext cx="6120000" cy="5362985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1104900"/>
          </a:effectLst>
          <a:scene3d>
            <a:camera prst="orthographicFront"/>
            <a:lightRig rig="threePt" dir="t"/>
          </a:scene3d>
          <a:sp3d/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913" y="3069000"/>
            <a:ext cx="7313612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843" y="1485000"/>
            <a:ext cx="8042499" cy="2952225"/>
          </a:xfrm>
        </p:spPr>
        <p:txBody>
          <a:bodyPr/>
          <a:lstStyle/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ПРОЕКТ БЮДЖЕТА</a:t>
            </a:r>
            <a:r>
              <a:rPr lang="ru-RU" altLang="ru-RU" sz="2500" dirty="0" smtClean="0">
                <a:latin typeface="Arial Black" panose="020B0A04020102020204" pitchFamily="34" charset="0"/>
              </a:rPr>
              <a:t> </a:t>
            </a: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</a:t>
            </a:r>
            <a:r>
              <a:rPr lang="ru-RU" altLang="ru-RU" sz="2500" b="1" smtClean="0">
                <a:latin typeface="Arial Black" panose="020B0A04020102020204" pitchFamily="34" charset="0"/>
              </a:rPr>
              <a:t>НА 2022 </a:t>
            </a:r>
            <a:r>
              <a:rPr lang="ru-RU" altLang="ru-RU" sz="2500" b="1" dirty="0" smtClean="0">
                <a:latin typeface="Arial Black" panose="020B0A04020102020204" pitchFamily="34" charset="0"/>
              </a:rPr>
              <a:t>ГОД И ПЛАНОВЫЙ </a:t>
            </a:r>
            <a:r>
              <a:rPr lang="ru-RU" altLang="ru-RU" sz="2500" b="1" smtClean="0">
                <a:latin typeface="Arial Black" panose="020B0A04020102020204" pitchFamily="34" charset="0"/>
              </a:rPr>
              <a:t>ПЕРИОД 2023 И 2024 </a:t>
            </a:r>
            <a:r>
              <a:rPr lang="ru-RU" altLang="ru-RU" sz="2500" b="1" dirty="0" smtClean="0">
                <a:latin typeface="Arial Black" panose="020B0A04020102020204" pitchFamily="34" charset="0"/>
              </a:rPr>
              <a:t>ГОДОВ»</a:t>
            </a:r>
          </a:p>
          <a:p>
            <a:pPr algn="ctr" eaLnBrk="1" hangingPunct="1"/>
            <a:endParaRPr lang="ru-RU" altLang="ru-RU" sz="2500" b="1" dirty="0" smtClean="0"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2500" b="1" dirty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78" y="196467"/>
            <a:ext cx="1254441" cy="1151851"/>
          </a:xfrm>
          <a:prstGeom prst="rect">
            <a:avLst/>
          </a:prstGeom>
          <a:noFill/>
          <a:extLst/>
        </p:spPr>
      </p:pic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0" y="6368613"/>
            <a:ext cx="8655799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10.11.2021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84655" y="650277"/>
            <a:ext cx="3233453" cy="2464106"/>
            <a:chOff x="1514" y="1446"/>
            <a:chExt cx="3670" cy="2106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43 525,9</a:t>
              </a: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42 025,3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37 439,2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2024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gray">
            <a:xfrm>
              <a:off x="2036" y="2494"/>
              <a:ext cx="2415" cy="340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40 493,7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2021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069648" y="12260"/>
            <a:ext cx="5191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перечисления, тыс.руб.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16200000">
            <a:off x="1846755" y="1436094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8345138">
            <a:off x="5397257" y="734703"/>
            <a:ext cx="97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+ 1 500,6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8345138">
            <a:off x="5095654" y="1415305"/>
            <a:ext cx="89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+ 1 531,6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8345138">
            <a:off x="4759544" y="2084068"/>
            <a:ext cx="98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+ 3 054,5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8345138">
            <a:off x="7019766" y="2339686"/>
            <a:ext cx="85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3428896925"/>
              </p:ext>
            </p:extLst>
          </p:nvPr>
        </p:nvGraphicFramePr>
        <p:xfrm>
          <a:off x="131966" y="3160142"/>
          <a:ext cx="8815479" cy="369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" name="Прямоугольник 71"/>
          <p:cNvSpPr/>
          <p:nvPr/>
        </p:nvSpPr>
        <p:spPr>
          <a:xfrm rot="16200000">
            <a:off x="5425305" y="1295959"/>
            <a:ext cx="2928960" cy="707886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defTabSz="957263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7263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8345138">
            <a:off x="8356699" y="1695775"/>
            <a:ext cx="94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6831113" y="923508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212364"/>
              </p:ext>
            </p:extLst>
          </p:nvPr>
        </p:nvGraphicFramePr>
        <p:xfrm>
          <a:off x="961225" y="822884"/>
          <a:ext cx="7632000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014442"/>
              </p:ext>
            </p:extLst>
          </p:nvPr>
        </p:nvGraphicFramePr>
        <p:xfrm>
          <a:off x="774975" y="3956204"/>
          <a:ext cx="4020250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717573"/>
              </p:ext>
            </p:extLst>
          </p:nvPr>
        </p:nvGraphicFramePr>
        <p:xfrm>
          <a:off x="4795225" y="3956204"/>
          <a:ext cx="4076283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90000"/>
              </a:schemeClr>
            </a:gs>
            <a:gs pos="50000">
              <a:schemeClr val="accent1">
                <a:lumMod val="8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900000" y="189000"/>
            <a:ext cx="7667625" cy="360601"/>
          </a:xfrm>
          <a:noFill/>
        </p:spPr>
        <p:txBody>
          <a:bodyPr/>
          <a:lstStyle/>
          <a:p>
            <a:pPr algn="ctr" eaLnBrk="1" hangingPunct="1"/>
            <a:r>
              <a:rPr lang="ru-RU" altLang="ru-RU" sz="1800" b="1" dirty="0" smtClean="0"/>
              <a:t>РАСХОДЫ ПО МУНИЦИПАЛЬНЫМ ПРОГРАММАМ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33864"/>
              </p:ext>
            </p:extLst>
          </p:nvPr>
        </p:nvGraphicFramePr>
        <p:xfrm>
          <a:off x="108000" y="765000"/>
          <a:ext cx="8755985" cy="5836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14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«Основные направления осуществления управленческой деятельности и развития муниципальной службы в муниципальном образовании «Светогорское городское поселение» Выборгского района Ленинградской области»</a:t>
                      </a:r>
                      <a:endParaRPr lang="ru-RU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1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«Развитие форм местного самоуправления и социальной активности населения на территории   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</a:t>
                      </a:r>
                      <a:r>
                        <a:rPr lang="ru-RU" baseline="0" dirty="0" smtClean="0"/>
                        <a:t>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9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«Безопасность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«Развитие малого, среднего предпринимательства и потребительского рынка»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1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«Формирование городской среды и обеспечение качественным жильём граждан на территории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34,4%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37,3%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36,6%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1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«Развитие культуры, физической культуры и массового спорта, молодёжной политики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МО «Светогорское городское поселение»»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29,0%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28,2%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2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3141000"/>
            <a:ext cx="5157703" cy="23784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986464" y="1404494"/>
            <a:ext cx="561753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400" i="1" dirty="0" smtClean="0"/>
              <a:t>мероприятия, направленные на </a:t>
            </a:r>
            <a:r>
              <a:rPr lang="ru-RU" sz="1400" i="1" dirty="0"/>
              <a:t>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правовой информацией)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 (2022г.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195 тысяч 700 рублей,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2023г.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85 тысяч 500 рублей</a:t>
            </a:r>
            <a:r>
              <a:rPr lang="ru-RU" altLang="ru-RU" sz="1400" b="1" i="1" dirty="0">
                <a:solidFill>
                  <a:srgbClr val="000000"/>
                </a:solidFill>
              </a:rPr>
              <a:t>,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2024г</a:t>
            </a:r>
            <a:r>
              <a:rPr lang="ru-RU" altLang="ru-RU" sz="1400" i="1" dirty="0">
                <a:solidFill>
                  <a:srgbClr val="000000"/>
                </a:solidFill>
              </a:rPr>
              <a:t>.</a:t>
            </a:r>
            <a:r>
              <a:rPr lang="ru-RU" altLang="ru-RU" sz="1400" b="1" i="1" dirty="0">
                <a:solidFill>
                  <a:srgbClr val="000000"/>
                </a:solidFill>
              </a:rPr>
              <a:t>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107 тысяч 500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986464" y="2787160"/>
            <a:ext cx="5617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мероприятия</a:t>
            </a:r>
            <a:r>
              <a:rPr lang="ru-RU" altLang="ru-RU" sz="1400" i="1" dirty="0">
                <a:solidFill>
                  <a:srgbClr val="000000"/>
                </a:solidFill>
              </a:rPr>
              <a:t>, направленные на сохранение здоровья муниципальных служащих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(2022-2024гг.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103 тысячи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949310" y="5279537"/>
            <a:ext cx="78127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материально-техническое обеспечение муниципальной </a:t>
            </a:r>
            <a:r>
              <a:rPr lang="ru-RU" altLang="ru-RU" sz="1400" i="1" dirty="0">
                <a:solidFill>
                  <a:srgbClr val="000000"/>
                </a:solidFill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оборудование) (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2022г.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777 тысяч 300 рублей,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2023г.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733 тысячи 500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рублей, </a:t>
            </a:r>
            <a:r>
              <a:rPr lang="ru-RU" altLang="ru-RU" sz="1400" i="1" dirty="0">
                <a:solidFill>
                  <a:srgbClr val="000000"/>
                </a:solidFill>
              </a:rPr>
              <a:t>2024г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709 тысяч 500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4000" y="1447081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</a:t>
            </a:r>
            <a:r>
              <a:rPr lang="ru-RU" sz="1600" b="1" i="1" dirty="0" smtClean="0"/>
              <a:t>миллион 076 тысяч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4002" y="2697067"/>
            <a:ext cx="1798464" cy="1163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922 тысячи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4000" y="4084678"/>
            <a:ext cx="1798465" cy="1104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920 тысяч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2300" name="Прямоугольник 44"/>
          <p:cNvSpPr>
            <a:spLocks noChangeArrowheads="1"/>
          </p:cNvSpPr>
          <p:nvPr/>
        </p:nvSpPr>
        <p:spPr bwMode="auto">
          <a:xfrm>
            <a:off x="3173903" y="1355738"/>
            <a:ext cx="558598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250" i="1" dirty="0"/>
              <a:t>нормативное,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250" i="1" dirty="0" smtClean="0"/>
              <a:t>») 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(2022 – 2024гг. –</a:t>
            </a:r>
            <a:br>
              <a:rPr lang="ru-RU" altLang="ru-RU" sz="1250" i="1" dirty="0" smtClean="0">
                <a:solidFill>
                  <a:srgbClr val="000000"/>
                </a:solidFill>
              </a:rPr>
            </a:br>
            <a:r>
              <a:rPr lang="ru-RU" altLang="ru-RU" sz="1250" b="1" i="1" dirty="0" smtClean="0">
                <a:solidFill>
                  <a:srgbClr val="000000"/>
                </a:solidFill>
              </a:rPr>
              <a:t>2 миллиона рублей)</a:t>
            </a:r>
            <a:endParaRPr lang="ru-RU" altLang="ru-RU" sz="1250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3184999" y="2302990"/>
            <a:ext cx="55859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50" i="1" dirty="0" smtClean="0">
                <a:solidFill>
                  <a:srgbClr val="000000"/>
                </a:solidFill>
              </a:rPr>
              <a:t>популяризация </a:t>
            </a:r>
            <a:r>
              <a:rPr lang="ru-RU" altLang="ru-RU" sz="125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цветы, почетный гражданин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 (2022г.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140 тысяч рублей; 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2022г.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90 тысяч рублей;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 2024г.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138 тысяч рублей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</a:t>
            </a:r>
            <a:endParaRPr lang="ru-RU" altLang="ru-RU" sz="1250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4000" y="1457804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/>
              <a:t> миллиона 391</a:t>
            </a:r>
            <a:r>
              <a:rPr lang="ru-RU" altLang="ru-RU" sz="1600" b="1" i="1" dirty="0" smtClean="0"/>
              <a:t> тысяча 300 </a:t>
            </a:r>
            <a:r>
              <a:rPr lang="ru-RU" altLang="ru-RU" sz="1600" b="1" i="1" dirty="0"/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4000" y="3141000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2 миллиона 357</a:t>
            </a:r>
            <a:r>
              <a:rPr lang="ru-RU" altLang="ru-RU" sz="1600" b="1" i="1" dirty="0" smtClean="0"/>
              <a:t> тысяч </a:t>
            </a:r>
            <a:r>
              <a:rPr lang="ru-RU" altLang="ru-RU" sz="1600" b="1" i="1" dirty="0"/>
              <a:t>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4000" y="4824196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3 миллиона 405</a:t>
            </a:r>
            <a:r>
              <a:rPr lang="ru-RU" altLang="ru-RU" sz="1600" b="1" i="1" dirty="0" smtClean="0"/>
              <a:t> </a:t>
            </a:r>
            <a:r>
              <a:rPr lang="ru-RU" altLang="ru-RU" sz="1600" b="1" i="1" dirty="0"/>
              <a:t>тысяч рублей</a:t>
            </a:r>
            <a:endParaRPr lang="ru-RU" sz="1600" i="1" dirty="0"/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3184999" y="3980122"/>
            <a:ext cx="561370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250" i="1" dirty="0" smtClean="0"/>
              <a:t>софинансирование мероприятия по реализации областного закона от 15 января 2018 года № 3-оз </a:t>
            </a:r>
            <a:r>
              <a:rPr lang="ru-RU" altLang="ru-RU" sz="1250" i="1" dirty="0">
                <a:solidFill>
                  <a:srgbClr val="000000"/>
                </a:solidFill>
              </a:rPr>
              <a:t>(2022г.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234 тысячи 500 </a:t>
            </a:r>
            <a:r>
              <a:rPr lang="ru-RU" altLang="ru-RU" sz="1250" b="1" i="1" dirty="0">
                <a:solidFill>
                  <a:srgbClr val="000000"/>
                </a:solidFill>
              </a:rPr>
              <a:t>рублей; </a:t>
            </a:r>
            <a:r>
              <a:rPr lang="ru-RU" altLang="ru-RU" sz="1250" i="1" dirty="0">
                <a:solidFill>
                  <a:srgbClr val="000000"/>
                </a:solidFill>
              </a:rPr>
              <a:t>2022г.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250 </a:t>
            </a:r>
            <a:r>
              <a:rPr lang="ru-RU" altLang="ru-RU" sz="1250" b="1" i="1" dirty="0">
                <a:solidFill>
                  <a:srgbClr val="000000"/>
                </a:solidFill>
              </a:rPr>
              <a:t>тысяч рублей;</a:t>
            </a:r>
            <a:r>
              <a:rPr lang="ru-RU" altLang="ru-RU" sz="1250" i="1" dirty="0">
                <a:solidFill>
                  <a:srgbClr val="000000"/>
                </a:solidFill>
              </a:rPr>
              <a:t> 2024г.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250 </a:t>
            </a:r>
            <a:r>
              <a:rPr lang="ru-RU" altLang="ru-RU" sz="1250" b="1" i="1" dirty="0">
                <a:solidFill>
                  <a:srgbClr val="000000"/>
                </a:solidFill>
              </a:rPr>
              <a:t>тысяч рублей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</a:t>
            </a:r>
            <a:endParaRPr lang="ru-RU" altLang="ru-RU" sz="1250" i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3177709" y="4672619"/>
            <a:ext cx="560056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250" i="1" dirty="0" smtClean="0"/>
              <a:t>софинансирование мероприятия  </a:t>
            </a:r>
            <a:r>
              <a:rPr lang="ru-RU" altLang="ru-RU" sz="1250" i="1" dirty="0"/>
              <a:t>по реализации областного закона от 28 декабря 2018 года № 147-оз </a:t>
            </a:r>
            <a:r>
              <a:rPr lang="ru-RU" altLang="ru-RU" sz="1250" i="1" dirty="0">
                <a:solidFill>
                  <a:srgbClr val="000000"/>
                </a:solidFill>
              </a:rPr>
              <a:t>(2022г.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16 тысяч 800 </a:t>
            </a:r>
            <a:r>
              <a:rPr lang="ru-RU" altLang="ru-RU" sz="1250" b="1" i="1" dirty="0">
                <a:solidFill>
                  <a:srgbClr val="000000"/>
                </a:solidFill>
              </a:rPr>
              <a:t>рублей; </a:t>
            </a:r>
            <a:r>
              <a:rPr lang="ru-RU" altLang="ru-RU" sz="1250" i="1" dirty="0">
                <a:solidFill>
                  <a:srgbClr val="000000"/>
                </a:solidFill>
              </a:rPr>
              <a:t>2022г.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17 </a:t>
            </a:r>
            <a:r>
              <a:rPr lang="ru-RU" altLang="ru-RU" sz="1250" b="1" i="1" dirty="0">
                <a:solidFill>
                  <a:srgbClr val="000000"/>
                </a:solidFill>
              </a:rPr>
              <a:t>тысяч рублей;</a:t>
            </a:r>
            <a:r>
              <a:rPr lang="ru-RU" altLang="ru-RU" sz="1250" i="1" dirty="0">
                <a:solidFill>
                  <a:srgbClr val="000000"/>
                </a:solidFill>
              </a:rPr>
              <a:t> 2024г.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17 </a:t>
            </a:r>
            <a:r>
              <a:rPr lang="ru-RU" altLang="ru-RU" sz="1250" b="1" i="1" dirty="0">
                <a:solidFill>
                  <a:srgbClr val="000000"/>
                </a:solidFill>
              </a:rPr>
              <a:t>тысяч рублей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</a:t>
            </a:r>
            <a:endParaRPr lang="ru-RU" altLang="ru-RU" sz="125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1407" y="5443294"/>
            <a:ext cx="54458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250" i="1" dirty="0"/>
              <a:t>повышение правовой культуры избирателей, кандидатов в депутаты совета депутатов, организаторов выборов, членов участковых избирательных комиссий (УИК), иных участников избирательного процесса 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2024г.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 миллион рублей</a:t>
            </a:r>
            <a:r>
              <a:rPr lang="ru-RU" altLang="ru-RU" sz="1250" i="1" dirty="0">
                <a:solidFill>
                  <a:srgbClr val="000000"/>
                </a:solidFill>
              </a:rPr>
              <a:t>)</a:t>
            </a:r>
            <a:endParaRPr lang="ru-RU" altLang="ru-RU" sz="1250" b="1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9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4" y="425096"/>
            <a:ext cx="7313613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3071284" y="1182978"/>
            <a:ext cx="54345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оказание </a:t>
            </a:r>
            <a:r>
              <a:rPr lang="ru-RU" altLang="ru-RU" sz="1400" i="1" dirty="0"/>
              <a:t>услуг по обеспечению готовности к оперативному реагированию на чрезвычайные ситуации и проведению работ по их </a:t>
            </a:r>
            <a:r>
              <a:rPr lang="ru-RU" altLang="ru-RU" sz="1400" i="1" dirty="0" smtClean="0"/>
              <a:t>ликвидации:  (2022г. – </a:t>
            </a:r>
            <a:r>
              <a:rPr lang="ru-RU" altLang="ru-RU" sz="1400" b="1" i="1" dirty="0" smtClean="0"/>
              <a:t>500  тысяч рублей</a:t>
            </a:r>
            <a:r>
              <a:rPr lang="ru-RU" altLang="ru-RU" sz="1400" b="1" i="1" dirty="0"/>
              <a:t>; </a:t>
            </a:r>
            <a:r>
              <a:rPr lang="ru-RU" altLang="ru-RU" sz="1400" i="1" dirty="0" smtClean="0"/>
              <a:t>2023г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630 </a:t>
            </a:r>
            <a:r>
              <a:rPr lang="ru-RU" altLang="ru-RU" sz="1400" b="1" i="1" dirty="0"/>
              <a:t>тысяч рублей; </a:t>
            </a:r>
            <a:r>
              <a:rPr lang="ru-RU" altLang="ru-RU" sz="1400" i="1" dirty="0" smtClean="0"/>
              <a:t>2024г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630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5373" name="Прямоугольник 42"/>
          <p:cNvSpPr>
            <a:spLocks noChangeArrowheads="1"/>
          </p:cNvSpPr>
          <p:nvPr/>
        </p:nvSpPr>
        <p:spPr bwMode="auto">
          <a:xfrm>
            <a:off x="3043089" y="2476272"/>
            <a:ext cx="54458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строительство </a:t>
            </a:r>
            <a:r>
              <a:rPr lang="ru-RU" altLang="ru-RU" sz="1400" i="1" dirty="0"/>
              <a:t>пожарных резервуаров (водохранилищ), содержание и ремонт, поставка и установка гидрантов наружного противопожарного </a:t>
            </a:r>
            <a:r>
              <a:rPr lang="ru-RU" altLang="ru-RU" sz="1400" i="1" dirty="0" smtClean="0"/>
              <a:t>водоснабжения (2021г. – 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440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, 2022г. – 2023г. – </a:t>
            </a:r>
            <a:r>
              <a:rPr lang="ru-RU" altLang="ru-RU" sz="1400" b="1" i="1" dirty="0" smtClean="0"/>
              <a:t>280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3044422" y="3554122"/>
            <a:ext cx="54159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 </a:t>
            </a:r>
            <a:r>
              <a:rPr lang="ru-RU" sz="1400" dirty="0"/>
              <a:t>расширение и обслуживание аппаратно-программного комплекса автоматизированной информационной системы «Безопасный город</a:t>
            </a:r>
            <a:r>
              <a:rPr lang="ru-RU" sz="1400" dirty="0" smtClean="0"/>
              <a:t>»;</a:t>
            </a:r>
            <a:endParaRPr lang="ru-RU" sz="1400" dirty="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 smtClean="0"/>
              <a:t>обеспечение </a:t>
            </a:r>
            <a:r>
              <a:rPr lang="ru-RU" sz="1400" i="1" dirty="0"/>
              <a:t>деятельности добровольной народной дружины </a:t>
            </a:r>
            <a:r>
              <a:rPr lang="ru-RU" sz="1400" i="1" dirty="0" smtClean="0"/>
              <a:t> </a:t>
            </a:r>
            <a:r>
              <a:rPr lang="ru-RU" altLang="ru-RU" sz="1400" i="1" dirty="0" smtClean="0"/>
              <a:t>(2022г. – </a:t>
            </a:r>
            <a:r>
              <a:rPr lang="ru-RU" altLang="ru-RU" sz="1400" b="1" i="1" dirty="0" smtClean="0"/>
              <a:t>415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, 2023-2024гг. –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445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0466" y="273375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</a:t>
            </a:r>
            <a:br>
              <a:rPr lang="ru-RU" sz="1600" b="1" i="1" dirty="0"/>
            </a:br>
            <a:r>
              <a:rPr lang="ru-RU" sz="1600" b="1" i="1" dirty="0"/>
              <a:t>355 тысяч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0467" y="128158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i="1" dirty="0" smtClean="0"/>
              <a:t> миллион</a:t>
            </a:r>
            <a:br>
              <a:rPr lang="ru-RU" sz="1600" b="1" i="1" dirty="0" smtClean="0"/>
            </a:br>
            <a:r>
              <a:rPr lang="ru-RU" sz="1600" b="1" i="1" dirty="0" smtClean="0"/>
              <a:t>355</a:t>
            </a:r>
            <a:r>
              <a:rPr lang="ru-RU" altLang="ru-RU" sz="1600" b="1" i="1" dirty="0" smtClean="0"/>
              <a:t> тысяч </a:t>
            </a:r>
            <a:r>
              <a:rPr lang="ru-RU" altLang="ru-RU" sz="1600" b="1" i="1" dirty="0"/>
              <a:t>рублей</a:t>
            </a:r>
            <a:endParaRPr lang="ru-RU" sz="16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0466" y="426170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</a:t>
            </a:r>
            <a:br>
              <a:rPr lang="ru-RU" sz="1600" b="1" i="1" dirty="0"/>
            </a:br>
            <a:r>
              <a:rPr lang="ru-RU" sz="1600" b="1" i="1" dirty="0"/>
              <a:t>355 тысяч рублей</a:t>
            </a: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000" y="4847416"/>
            <a:ext cx="2376396" cy="1615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23999" y="451351"/>
            <a:ext cx="6984000" cy="714375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6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6105" y="3138324"/>
            <a:ext cx="553471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400" i="1" dirty="0" smtClean="0"/>
              <a:t>(2022-2024гг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20  </a:t>
            </a:r>
            <a:r>
              <a:rPr lang="ru-RU" altLang="ru-RU" sz="1400" b="1" i="1" dirty="0"/>
              <a:t>тысяч рублей</a:t>
            </a:r>
            <a:r>
              <a:rPr lang="ru-RU" altLang="ru-RU" sz="1400" i="1" dirty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3508" y="1273241"/>
            <a:ext cx="569990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дело: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2022-2024гг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30  </a:t>
            </a:r>
            <a:r>
              <a:rPr lang="ru-RU" altLang="ru-RU" sz="1400" b="1" i="1" dirty="0"/>
              <a:t>тысяч рублей</a:t>
            </a:r>
            <a:r>
              <a:rPr lang="ru-RU" altLang="ru-RU" sz="1400" i="1" dirty="0"/>
              <a:t>)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7665" y="158163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5</a:t>
            </a:r>
            <a:r>
              <a:rPr lang="ru-RU" sz="1600" b="1" i="1" dirty="0" smtClean="0"/>
              <a:t>0 тысяч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7666" y="301135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 тысяч рублей</a:t>
            </a:r>
            <a:endParaRPr lang="ru-RU" sz="16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63166" y="453655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 тысяч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4221232"/>
            <a:ext cx="4328106" cy="2197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1260000" y="299994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7707" y="153817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48 миллионов 414 тысяч</a:t>
            </a:r>
            <a:br>
              <a:rPr lang="ru-RU" sz="1600" b="1" i="1" dirty="0" smtClean="0"/>
            </a:br>
            <a:r>
              <a:rPr lang="ru-RU" sz="1600" b="1" i="1" dirty="0" smtClean="0"/>
              <a:t>700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2113" y="3120353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53 миллиона</a:t>
            </a:r>
            <a:br>
              <a:rPr lang="ru-RU" sz="1600" b="1" i="1" dirty="0" smtClean="0"/>
            </a:br>
            <a:r>
              <a:rPr lang="ru-RU" sz="1600" b="1" i="1" dirty="0" smtClean="0"/>
              <a:t>332 </a:t>
            </a:r>
            <a:r>
              <a:rPr lang="ru-RU" sz="1600" b="1" i="1" dirty="0"/>
              <a:t>тысячи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800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7707" y="4797000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52 миллиона</a:t>
            </a:r>
            <a:br>
              <a:rPr lang="ru-RU" sz="1600" b="1" i="1" dirty="0" smtClean="0"/>
            </a:br>
            <a:r>
              <a:rPr lang="ru-RU" sz="1600" b="1" i="1" dirty="0" smtClean="0"/>
              <a:t>988 тысяч </a:t>
            </a:r>
            <a:br>
              <a:rPr lang="ru-RU" sz="1600" b="1" i="1" dirty="0" smtClean="0"/>
            </a:br>
            <a:r>
              <a:rPr lang="ru-RU" sz="1600" b="1" i="1" dirty="0" smtClean="0"/>
              <a:t>300 рублей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43706" y="1396456"/>
            <a:ext cx="582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4"/>
                </a:solidFill>
              </a:rPr>
              <a:t>Комплекс процессных </a:t>
            </a:r>
            <a:r>
              <a:rPr lang="ru-RU" sz="1600" b="1" i="1" u="sng" dirty="0" smtClean="0">
                <a:solidFill>
                  <a:schemeClr val="accent4"/>
                </a:solidFill>
              </a:rPr>
              <a:t>мероприятий</a:t>
            </a:r>
            <a:r>
              <a:rPr lang="ru-RU" sz="1600" b="1" i="1" dirty="0" smtClean="0">
                <a:solidFill>
                  <a:schemeClr val="accent4"/>
                </a:solidFill>
              </a:rPr>
              <a:t>:</a:t>
            </a:r>
            <a:br>
              <a:rPr lang="ru-RU" sz="1600" b="1" i="1" dirty="0" smtClean="0">
                <a:solidFill>
                  <a:schemeClr val="accent4"/>
                </a:solidFill>
              </a:rPr>
            </a:br>
            <a:r>
              <a:rPr lang="ru-RU" sz="1600" b="1" i="1" dirty="0" smtClean="0">
                <a:solidFill>
                  <a:schemeClr val="accent4"/>
                </a:solidFill>
              </a:rPr>
              <a:t>«</a:t>
            </a:r>
            <a:r>
              <a:rPr lang="ru-RU" sz="1600" b="1" i="1" dirty="0">
                <a:solidFill>
                  <a:schemeClr val="accent4"/>
                </a:solidFill>
              </a:rPr>
              <a:t>Повышение уровня благоустройства территорий населённых пунктов»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9303" y="2258331"/>
            <a:ext cx="561435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освещение: </a:t>
            </a:r>
            <a:r>
              <a:rPr lang="ru-RU" altLang="ru-RU" sz="1400" i="1" dirty="0" smtClean="0"/>
              <a:t>(2022г. – </a:t>
            </a:r>
            <a:r>
              <a:rPr lang="ru-RU" sz="1400" b="1" i="1" dirty="0"/>
              <a:t>7 миллионов </a:t>
            </a:r>
            <a:r>
              <a:rPr lang="ru-RU" sz="1400" b="1" i="1" dirty="0" smtClean="0"/>
              <a:t>420 </a:t>
            </a:r>
            <a:r>
              <a:rPr lang="ru-RU" sz="1400" b="1" i="1" dirty="0"/>
              <a:t>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2023-2024гг. – </a:t>
            </a:r>
            <a:r>
              <a:rPr lang="ru-RU" altLang="ru-RU" sz="1400" b="1" i="1" dirty="0" smtClean="0"/>
              <a:t>9</a:t>
            </a:r>
            <a:r>
              <a:rPr lang="ru-RU" sz="1400" b="1" i="1" dirty="0" smtClean="0"/>
              <a:t> </a:t>
            </a:r>
            <a:r>
              <a:rPr lang="ru-RU" sz="1400" b="1" i="1" dirty="0"/>
              <a:t>миллионов </a:t>
            </a:r>
            <a:r>
              <a:rPr lang="ru-RU" sz="1400" b="1" i="1" dirty="0" smtClean="0"/>
              <a:t>020 </a:t>
            </a:r>
            <a:r>
              <a:rPr lang="ru-RU" sz="1400" b="1" i="1" dirty="0"/>
              <a:t>тысяч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9303" y="3039195"/>
            <a:ext cx="561435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одержание улично-дорожной сети: </a:t>
            </a:r>
            <a:r>
              <a:rPr lang="ru-RU" altLang="ru-RU" sz="1400" i="1" dirty="0" smtClean="0"/>
              <a:t>(2022г. – </a:t>
            </a:r>
            <a:r>
              <a:rPr lang="ru-RU" sz="1400" b="1" i="1" dirty="0" smtClean="0"/>
              <a:t>14 </a:t>
            </a:r>
            <a:r>
              <a:rPr lang="ru-RU" sz="1400" b="1" i="1" dirty="0"/>
              <a:t>миллионов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2022-2023гг. – </a:t>
            </a:r>
            <a:r>
              <a:rPr lang="ru-RU" sz="1400" b="1" i="1" dirty="0" smtClean="0"/>
              <a:t>15 </a:t>
            </a:r>
            <a:r>
              <a:rPr lang="ru-RU" sz="1400" b="1" i="1" dirty="0"/>
              <a:t>миллионов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9303" y="3774178"/>
            <a:ext cx="56143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территории МО (поставка деревьев, кустов, цветочной рассады, высадка цветов, уход за клумбами и вазонами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altLang="ru-RU" sz="1400" i="1" dirty="0" smtClean="0"/>
              <a:t>(2022г. – </a:t>
            </a:r>
            <a:r>
              <a:rPr lang="ru-RU" sz="1400" b="1" i="1" dirty="0"/>
              <a:t>220 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2022-2023гг. - </a:t>
            </a:r>
            <a:r>
              <a:rPr lang="ru-RU" sz="1400" b="1" i="1" dirty="0"/>
              <a:t>220 тысяч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171" y="4714575"/>
            <a:ext cx="3427738" cy="1937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49" y="4714575"/>
            <a:ext cx="2008035" cy="1803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14377"/>
            <a:ext cx="7313613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0034" y="1455916"/>
            <a:ext cx="580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4"/>
                </a:solidFill>
              </a:rPr>
              <a:t>Комплекс процессных </a:t>
            </a:r>
            <a:r>
              <a:rPr lang="ru-RU" sz="1600" b="1" i="1" u="sng" dirty="0" smtClean="0">
                <a:solidFill>
                  <a:schemeClr val="accent4"/>
                </a:solidFill>
              </a:rPr>
              <a:t>мероприятий</a:t>
            </a:r>
            <a:r>
              <a:rPr lang="ru-RU" sz="1600" b="1" i="1" dirty="0" smtClean="0">
                <a:solidFill>
                  <a:schemeClr val="accent4"/>
                </a:solidFill>
              </a:rPr>
              <a:t>: </a:t>
            </a:r>
            <a:r>
              <a:rPr lang="ru-RU" sz="1600" b="1" i="1" dirty="0">
                <a:solidFill>
                  <a:schemeClr val="accent4"/>
                </a:solidFill>
              </a:rPr>
              <a:t>«Повышение уровня благоустройства территорий населённых пунктов»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0034" y="2449424"/>
            <a:ext cx="589051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атрибутики,</a:t>
            </a:r>
            <a:r>
              <a:rPr lang="ru-RU" sz="1400" dirty="0"/>
              <a:t> </a:t>
            </a:r>
            <a:r>
              <a:rPr lang="ru-RU" sz="1400" i="1" dirty="0" smtClean="0"/>
              <a:t>мероприятие </a:t>
            </a:r>
            <a:r>
              <a:rPr lang="ru-RU" sz="1400" i="1" dirty="0"/>
              <a:t>по борьбе </a:t>
            </a:r>
            <a:r>
              <a:rPr lang="ru-RU" sz="1400" i="1" dirty="0" smtClean="0"/>
              <a:t>с борщевиком,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пуску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фонтана в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городском парке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/>
              <a:t>р</a:t>
            </a:r>
            <a:r>
              <a:rPr lang="ru-RU" sz="1400" i="1" dirty="0" smtClean="0"/>
              <a:t>азработка проектов, </a:t>
            </a:r>
            <a:r>
              <a:rPr lang="ru-RU" sz="1400" i="1" dirty="0"/>
              <a:t>т</a:t>
            </a:r>
            <a:r>
              <a:rPr lang="ru-RU" sz="1400" i="1" dirty="0" smtClean="0"/>
              <a:t>ранспортировка </a:t>
            </a:r>
            <a:r>
              <a:rPr lang="ru-RU" sz="1400" i="1" dirty="0"/>
              <a:t>и утилизация мусора в период проведения весенней санитарной </a:t>
            </a:r>
            <a:r>
              <a:rPr lang="ru-RU" sz="1400" i="1" dirty="0" smtClean="0"/>
              <a:t>уборки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/>
              <a:t>14 </a:t>
            </a:r>
            <a:r>
              <a:rPr lang="ru-RU" sz="1400" b="1" i="1" dirty="0"/>
              <a:t>миллионов 215 тысяч 200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/>
              <a:t>14 миллионов 403 тысячи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2024г.-</a:t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i="1" dirty="0" smtClean="0"/>
              <a:t>14 </a:t>
            </a:r>
            <a:r>
              <a:rPr lang="ru-RU" sz="1400" b="1" i="1" dirty="0"/>
              <a:t>миллионов 403 тысячи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1311" y="4581000"/>
            <a:ext cx="5832777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автомобильных дорог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«СГП», ремонт дворовых территорий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5 миллионов 532 тысячи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2023-2024гг.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миллионов 750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62" y="3171992"/>
            <a:ext cx="2048434" cy="1316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323" y="4977565"/>
            <a:ext cx="2115495" cy="1329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362" y="1619259"/>
            <a:ext cx="2042337" cy="123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94061" y="1668906"/>
            <a:ext cx="570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процессных мероприятий:</a:t>
            </a:r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комфортной городской среды»</a:t>
            </a:r>
            <a:endParaRPr lang="ru-RU" sz="16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953" y="2535287"/>
            <a:ext cx="57082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софинансирование мероприятий по благоустройству дворовых и общественных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территорий: (</a:t>
            </a:r>
            <a:r>
              <a:rPr lang="ru-RU" sz="1600" i="1" dirty="0" smtClean="0"/>
              <a:t>2022 г. – </a:t>
            </a:r>
            <a:r>
              <a:rPr lang="ru-RU" sz="1600" b="1" i="1" dirty="0" smtClean="0"/>
              <a:t>1 </a:t>
            </a:r>
            <a:r>
              <a:rPr lang="ru-RU" sz="1600" b="1" i="1" dirty="0"/>
              <a:t>миллион 380 тысяч 500 рублей</a:t>
            </a:r>
            <a:r>
              <a:rPr lang="ru-RU" sz="1600" i="1" dirty="0"/>
              <a:t>)</a:t>
            </a:r>
            <a:endParaRPr lang="ru-RU" sz="16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3695689"/>
            <a:ext cx="5165943" cy="2416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Rectangle 48"/>
          <p:cNvSpPr>
            <a:spLocks noGrp="1" noChangeArrowheads="1"/>
          </p:cNvSpPr>
          <p:nvPr>
            <p:ph type="title"/>
          </p:nvPr>
        </p:nvSpPr>
        <p:spPr>
          <a:xfrm>
            <a:off x="1131426" y="308968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19" y="3328697"/>
            <a:ext cx="2048434" cy="131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19" y="5052145"/>
            <a:ext cx="2115495" cy="1329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39" y="1684504"/>
            <a:ext cx="2042337" cy="123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376661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МО «Светогорское городское поселение» на 2022 год и плановый период 2023-2024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5162" y="443454"/>
            <a:ext cx="1262857" cy="193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730" y="550992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7" y="545588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30988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972000" y="4285060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17730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МО «Светогорское городское поселение»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853917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МО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«Светогорское городское поселение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68000" y="1218837"/>
            <a:ext cx="657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процессных мероприятий</a:t>
            </a:r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качественным жильём граждан»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5843" y="1788595"/>
            <a:ext cx="596963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(получение свидетельств о праве на наследство на выморочное имущество, услуги по начислению платы за наем муниципального жилого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(2022г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220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тысяч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/>
              <a:t>298 </a:t>
            </a:r>
            <a:r>
              <a:rPr lang="ru-RU" sz="1400" b="1" i="1" dirty="0"/>
              <a:t>тысяч </a:t>
            </a:r>
            <a:r>
              <a:rPr lang="ru-RU" sz="1400" b="1" i="1" dirty="0" smtClean="0"/>
              <a:t>рублей,</a:t>
            </a:r>
            <a:br>
              <a:rPr lang="ru-RU" sz="1400" b="1" i="1" dirty="0" smtClean="0"/>
            </a:br>
            <a:r>
              <a:rPr lang="ru-RU" sz="1400" i="1" dirty="0" smtClean="0"/>
              <a:t>2024г</a:t>
            </a:r>
            <a:r>
              <a:rPr lang="ru-RU" sz="1400" i="1" dirty="0"/>
              <a:t>. – </a:t>
            </a:r>
            <a:r>
              <a:rPr lang="ru-RU" sz="1400" b="1" i="1" dirty="0" smtClean="0"/>
              <a:t>354 </a:t>
            </a:r>
            <a:r>
              <a:rPr lang="ru-RU" sz="1400" b="1" i="1" dirty="0"/>
              <a:t>тысяч 300 рублей</a:t>
            </a:r>
            <a:r>
              <a:rPr lang="ru-RU" sz="1400" i="1" dirty="0" smtClean="0"/>
              <a:t>).</a:t>
            </a:r>
            <a:endParaRPr lang="ru-RU" sz="14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7112" y="3460193"/>
            <a:ext cx="5979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82742,17: (2022г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/>
              <a:t>2 </a:t>
            </a:r>
            <a:r>
              <a:rPr lang="ru-RU" sz="1400" b="1" i="1" dirty="0" smtClean="0"/>
              <a:t>миллиона</a:t>
            </a:r>
            <a:br>
              <a:rPr lang="ru-RU" sz="1400" b="1" i="1" dirty="0" smtClean="0"/>
            </a:br>
            <a:r>
              <a:rPr lang="ru-RU" sz="1400" b="1" i="1" dirty="0" smtClean="0"/>
              <a:t>500 </a:t>
            </a:r>
            <a:r>
              <a:rPr lang="ru-RU" sz="1400" b="1" i="1" dirty="0"/>
              <a:t>тысяч рублей, </a:t>
            </a:r>
            <a:r>
              <a:rPr lang="ru-RU" sz="1400" i="1" dirty="0" smtClean="0"/>
              <a:t>2023г</a:t>
            </a:r>
            <a:r>
              <a:rPr lang="ru-RU" sz="1400" i="1" dirty="0"/>
              <a:t>. – </a:t>
            </a:r>
            <a:r>
              <a:rPr lang="ru-RU" sz="1400" b="1" i="1" dirty="0"/>
              <a:t>6 миллионов </a:t>
            </a:r>
            <a:r>
              <a:rPr lang="ru-RU" sz="1400" b="1" i="1" dirty="0" smtClean="0"/>
              <a:t>рублей,</a:t>
            </a:r>
            <a:br>
              <a:rPr lang="ru-RU" sz="1400" b="1" i="1" dirty="0" smtClean="0"/>
            </a:br>
            <a:r>
              <a:rPr lang="ru-RU" sz="1400" i="1" dirty="0"/>
              <a:t>2024г. – </a:t>
            </a:r>
            <a:r>
              <a:rPr lang="ru-RU" sz="1400" b="1" i="1" dirty="0"/>
              <a:t>5 миллионов рублей</a:t>
            </a:r>
            <a:r>
              <a:rPr lang="ru-RU" sz="1400" i="1" dirty="0" smtClean="0"/>
              <a:t>)</a:t>
            </a:r>
            <a:r>
              <a:rPr lang="ru-RU" sz="1400" b="1" i="1" dirty="0" smtClean="0"/>
              <a:t>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7112" y="4603582"/>
            <a:ext cx="594208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мун. жил.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(2022г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/>
              <a:t>140 тысяч рублей, </a:t>
            </a:r>
            <a:r>
              <a:rPr lang="ru-RU" sz="1400" i="1" dirty="0" smtClean="0"/>
              <a:t>2023-2024гг</a:t>
            </a:r>
            <a:r>
              <a:rPr lang="ru-RU" sz="1400" i="1" dirty="0"/>
              <a:t>. – </a:t>
            </a:r>
            <a:r>
              <a:rPr lang="ru-RU" sz="1400" b="1" i="1" dirty="0" smtClean="0"/>
              <a:t>150 </a:t>
            </a:r>
            <a:r>
              <a:rPr lang="ru-RU" sz="1400" b="1" i="1" dirty="0"/>
              <a:t>тысяч рублей</a:t>
            </a:r>
            <a:r>
              <a:rPr lang="ru-RU" sz="1400" i="1" dirty="0" smtClean="0"/>
              <a:t>)</a:t>
            </a:r>
            <a:r>
              <a:rPr lang="ru-RU" sz="1400" b="1" i="1" dirty="0" smtClean="0"/>
              <a:t>.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1238171" y="157549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46" y="3028774"/>
            <a:ext cx="2048434" cy="1316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46" y="4728507"/>
            <a:ext cx="2115495" cy="1329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394" y="1412002"/>
            <a:ext cx="2042337" cy="123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4000" y="1476202"/>
            <a:ext cx="590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процессных мероприятий:</a:t>
            </a:r>
            <a:r>
              <a:rPr lang="ru-RU" sz="1600" b="1" i="1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«Обеспечение устойчивого функционирования и развития коммунальной и инженерной инфраструктуры и повышение энергоэффективности»</a:t>
            </a:r>
            <a:endParaRPr lang="ru-RU" sz="16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2000" y="2684595"/>
            <a:ext cx="5616000" cy="356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созданию и оснащению мест (площадок) накопления твердых коммунальных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отходов емкостями для накопления твердых коммунальных отходов:</a:t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(2022г. -</a:t>
            </a:r>
            <a:r>
              <a:rPr lang="ru-RU" sz="1400" b="1" i="1" dirty="0" smtClean="0"/>
              <a:t> </a:t>
            </a:r>
            <a:r>
              <a:rPr lang="ru-RU" sz="1400" b="1" i="1" dirty="0"/>
              <a:t>96 тысяч рублей</a:t>
            </a:r>
            <a:r>
              <a:rPr lang="ru-RU" sz="1400" i="1" dirty="0" smtClean="0"/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разработке проектов планировки территорий земельных участков в соответствии с областным законом от 14.10.2008 года №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105-ОЗ: (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2022г. –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миллиона 600 тысяч рублей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2023г. –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миллиона</a:t>
            </a:r>
            <a:b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тысяч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2024г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миллиона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оказанию услуг по осуществлению технического надзора и контроля за выполнением работ по ремонту </a:t>
            </a:r>
            <a:r>
              <a:rPr lang="ru-RU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инженерных </a:t>
            </a:r>
            <a:r>
              <a:rPr lang="ru-RU" sz="1400" i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сетей 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2022-2024гг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91 тысяча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64707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43" y="3285000"/>
            <a:ext cx="2048434" cy="1316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43" y="4925247"/>
            <a:ext cx="2115495" cy="1329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89" y="1668049"/>
            <a:ext cx="2042337" cy="123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4000" y="405000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251" y="1701000"/>
            <a:ext cx="537289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омплекс </a:t>
            </a:r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процессных мероприятий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молодежной политики»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8252" y="177029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41 миллион 269 тысяч 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4000" y="333496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40 миллионов </a:t>
            </a:r>
            <a:r>
              <a:rPr lang="ru-RU" sz="1600" b="1" i="1" dirty="0"/>
              <a:t>600 тысяч рублей 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4000" y="493344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41 миллион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0952" y="2284640"/>
            <a:ext cx="39091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политики: (2022г.- </a:t>
            </a:r>
            <a:r>
              <a:rPr lang="ru-RU" sz="1500" b="1" i="1" dirty="0" smtClean="0"/>
              <a:t>1 миллион</a:t>
            </a:r>
            <a:br>
              <a:rPr lang="ru-RU" sz="1500" b="1" i="1" dirty="0" smtClean="0"/>
            </a:br>
            <a:r>
              <a:rPr lang="ru-RU" sz="1500" b="1" i="1" dirty="0" smtClean="0"/>
              <a:t>244 </a:t>
            </a:r>
            <a:r>
              <a:rPr lang="ru-RU" sz="1500" b="1" i="1" dirty="0"/>
              <a:t>тысячи 800 рублей</a:t>
            </a:r>
            <a:r>
              <a:rPr lang="ru-RU" sz="1500" i="1" dirty="0" smtClean="0"/>
              <a:t>, 2023г. - </a:t>
            </a:r>
            <a:br>
              <a:rPr lang="ru-RU" sz="1500" i="1" dirty="0" smtClean="0"/>
            </a:br>
            <a:r>
              <a:rPr lang="ru-RU" sz="1500" b="1" i="1" dirty="0" smtClean="0"/>
              <a:t>50 </a:t>
            </a:r>
            <a:r>
              <a:rPr lang="ru-RU" sz="1500" b="1" i="1" dirty="0"/>
              <a:t>тысяч </a:t>
            </a:r>
            <a:r>
              <a:rPr lang="ru-RU" sz="1500" b="1" i="1" dirty="0" smtClean="0"/>
              <a:t>рублей</a:t>
            </a:r>
            <a:r>
              <a:rPr lang="ru-RU" sz="1500" i="1" dirty="0" smtClean="0"/>
              <a:t>,</a:t>
            </a:r>
            <a:br>
              <a:rPr lang="ru-RU" sz="1500" i="1" dirty="0" smtClean="0"/>
            </a:br>
            <a:r>
              <a:rPr lang="ru-RU" sz="1500" i="1" dirty="0" smtClean="0"/>
              <a:t>2024г. -</a:t>
            </a:r>
            <a:r>
              <a:rPr lang="ru-RU" sz="1500" i="1" dirty="0"/>
              <a:t> </a:t>
            </a:r>
            <a:r>
              <a:rPr lang="ru-RU" sz="1500" b="1" i="1" dirty="0" smtClean="0"/>
              <a:t>50 </a:t>
            </a:r>
            <a:r>
              <a:rPr lang="ru-RU" sz="1500" b="1" i="1" dirty="0"/>
              <a:t>тысяч </a:t>
            </a:r>
            <a:r>
              <a:rPr lang="ru-RU" sz="1500" b="1" i="1" dirty="0" smtClean="0"/>
              <a:t>рублей</a:t>
            </a:r>
            <a:r>
              <a:rPr lang="ru-RU" sz="1500" i="1" dirty="0" smtClean="0"/>
              <a:t>)</a:t>
            </a:r>
            <a:endParaRPr lang="ru-RU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0507" y="3670422"/>
            <a:ext cx="560237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трудоустройства несовершеннолетних: (2022г. –</a:t>
            </a:r>
            <a:b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500" b="1" i="1" dirty="0" smtClean="0"/>
              <a:t>300 </a:t>
            </a:r>
            <a:r>
              <a:rPr lang="ru-RU" sz="1500" b="1" i="1" dirty="0"/>
              <a:t>тысяч </a:t>
            </a:r>
            <a:r>
              <a:rPr lang="ru-RU" sz="1500" b="1" i="1" dirty="0" smtClean="0"/>
              <a:t>рублей</a:t>
            </a:r>
            <a:r>
              <a:rPr lang="ru-RU" sz="1500" i="1" dirty="0" smtClean="0"/>
              <a:t>, 2023-2024гг. – </a:t>
            </a:r>
            <a:r>
              <a:rPr lang="ru-RU" sz="1500" b="1" i="1" dirty="0" smtClean="0"/>
              <a:t>100 </a:t>
            </a:r>
            <a:r>
              <a:rPr lang="ru-RU" sz="1500" b="1" i="1" dirty="0"/>
              <a:t>тысяч </a:t>
            </a:r>
            <a:r>
              <a:rPr lang="ru-RU" sz="1500" b="1" i="1" dirty="0" smtClean="0"/>
              <a:t>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98" y="1881241"/>
            <a:ext cx="1933963" cy="18205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4544839"/>
            <a:ext cx="5186630" cy="191549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9417" y="1265420"/>
            <a:ext cx="651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омплекс </a:t>
            </a:r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процессных 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культуры»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8252" y="177029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41</a:t>
            </a:r>
            <a:r>
              <a:rPr lang="ru-RU" sz="1600" b="1" i="1" dirty="0"/>
              <a:t> </a:t>
            </a:r>
            <a:r>
              <a:rPr lang="ru-RU" sz="1600" b="1" i="1" dirty="0" smtClean="0"/>
              <a:t>миллион</a:t>
            </a:r>
            <a:br>
              <a:rPr lang="ru-RU" sz="1600" b="1" i="1" dirty="0" smtClean="0"/>
            </a:br>
            <a:r>
              <a:rPr lang="ru-RU" sz="1600" b="1" i="1" dirty="0" smtClean="0"/>
              <a:t>269 тысяч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4000" y="333496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40 </a:t>
            </a:r>
            <a:r>
              <a:rPr lang="ru-RU" sz="1600" b="1" i="1" dirty="0"/>
              <a:t>миллионов 600 тысяч 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4000" y="493344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41 миллион рублей 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4250" y="3787855"/>
            <a:ext cx="5671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культуры: (2022-</a:t>
            </a:r>
            <a:r>
              <a:rPr lang="ru-RU" sz="1400" i="1" dirty="0" smtClean="0"/>
              <a:t>2024гг. – </a:t>
            </a:r>
            <a:r>
              <a:rPr lang="ru-RU" sz="1400" b="1" i="1" dirty="0" smtClean="0"/>
              <a:t>900 </a:t>
            </a:r>
            <a:r>
              <a:rPr lang="ru-RU" sz="1400" b="1" i="1" dirty="0"/>
              <a:t>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6000" y="1771066"/>
            <a:ext cx="58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 г. Светогорска»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на </a:t>
            </a:r>
            <a:r>
              <a:rPr lang="ru-RU" altLang="ru-RU" sz="1400" i="1" dirty="0"/>
              <a:t>организацию деятельности клубных формирований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и </a:t>
            </a:r>
            <a:r>
              <a:rPr lang="ru-RU" altLang="ru-RU" sz="1400" i="1" dirty="0"/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</a:t>
            </a:r>
            <a:r>
              <a:rPr lang="ru-RU" altLang="ru-RU" sz="1400" i="1" dirty="0" smtClean="0"/>
              <a:t>находящегося в </a:t>
            </a:r>
            <a:r>
              <a:rPr lang="ru-RU" altLang="ru-RU" sz="1400" i="1" dirty="0"/>
              <a:t>государственной (муниципальной) </a:t>
            </a:r>
            <a:r>
              <a:rPr lang="ru-RU" altLang="ru-RU" sz="1400" i="1" dirty="0" smtClean="0"/>
              <a:t>собственности (2022г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sz="1400" b="1" i="1" dirty="0" smtClean="0"/>
              <a:t>29 миллионов</a:t>
            </a:r>
            <a:br>
              <a:rPr lang="ru-RU" sz="1400" b="1" i="1" dirty="0" smtClean="0"/>
            </a:br>
            <a:r>
              <a:rPr lang="ru-RU" sz="1400" b="1" i="1" dirty="0" smtClean="0"/>
              <a:t>202 тысячи </a:t>
            </a:r>
            <a:r>
              <a:rPr lang="ru-RU" sz="1400" b="1" i="1" dirty="0"/>
              <a:t>600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2023г. – </a:t>
            </a:r>
            <a:r>
              <a:rPr lang="ru-RU" altLang="ru-RU" sz="1400" b="1" i="1" dirty="0" smtClean="0"/>
              <a:t>30 </a:t>
            </a:r>
            <a:r>
              <a:rPr lang="ru-RU" altLang="ru-RU" sz="1400" b="1" i="1" dirty="0"/>
              <a:t>миллионов 200 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; 2024г. – </a:t>
            </a:r>
            <a:r>
              <a:rPr lang="ru-RU" sz="1400" b="1" i="1" dirty="0" smtClean="0"/>
              <a:t>30 </a:t>
            </a:r>
            <a:r>
              <a:rPr lang="ru-RU" sz="1400" b="1" i="1" dirty="0"/>
              <a:t>миллионов </a:t>
            </a:r>
            <a:r>
              <a:rPr lang="ru-RU" sz="1400" b="1" i="1" dirty="0" smtClean="0"/>
              <a:t>500 </a:t>
            </a:r>
            <a:r>
              <a:rPr lang="ru-RU" sz="1400" b="1" i="1" dirty="0"/>
              <a:t>тысяч 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40" y="4385208"/>
            <a:ext cx="5715320" cy="230634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44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999" y="1448307"/>
            <a:ext cx="55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омплекс </a:t>
            </a:r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процессных мероприятий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физической культуры и массового спорта»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4000" y="158088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41</a:t>
            </a:r>
            <a:r>
              <a:rPr lang="ru-RU" sz="1600" b="1" i="1" dirty="0"/>
              <a:t> </a:t>
            </a:r>
            <a:r>
              <a:rPr lang="ru-RU" sz="1600" b="1" i="1" dirty="0" smtClean="0"/>
              <a:t>миллион</a:t>
            </a:r>
            <a:br>
              <a:rPr lang="ru-RU" sz="1600" b="1" i="1" dirty="0" smtClean="0"/>
            </a:br>
            <a:r>
              <a:rPr lang="ru-RU" sz="1600" b="1" i="1" dirty="0" smtClean="0"/>
              <a:t>269 тысяч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999" y="314078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40 </a:t>
            </a:r>
            <a:r>
              <a:rPr lang="ru-RU" sz="1600" b="1" i="1" dirty="0"/>
              <a:t>миллионов </a:t>
            </a:r>
            <a:r>
              <a:rPr lang="ru-RU" sz="1600" b="1" i="1" dirty="0" smtClean="0"/>
              <a:t>600 тысяч рублей </a:t>
            </a:r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998" y="474822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41 миллион рублей 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9997" y="2874480"/>
            <a:ext cx="55898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400" i="1" dirty="0" smtClean="0"/>
              <a:t>2022г. –</a:t>
            </a:r>
            <a:br>
              <a:rPr lang="ru-RU" altLang="ru-RU" sz="1400" i="1" dirty="0" smtClean="0"/>
            </a:br>
            <a:r>
              <a:rPr lang="ru-RU" sz="1400" b="1" i="1" dirty="0" smtClean="0"/>
              <a:t>9 </a:t>
            </a:r>
            <a:r>
              <a:rPr lang="ru-RU" sz="1400" b="1" i="1" dirty="0"/>
              <a:t>миллионов 551 тысяча 600 рублей; </a:t>
            </a:r>
            <a:r>
              <a:rPr lang="ru-RU" sz="1400" i="1" dirty="0" smtClean="0"/>
              <a:t>2023г</a:t>
            </a:r>
            <a:r>
              <a:rPr lang="ru-RU" sz="1400" i="1" dirty="0"/>
              <a:t>. </a:t>
            </a:r>
            <a:r>
              <a:rPr lang="ru-RU" sz="1400" i="1" dirty="0" smtClean="0"/>
              <a:t>–</a:t>
            </a: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>9 </a:t>
            </a:r>
            <a:r>
              <a:rPr lang="ru-RU" sz="1400" b="1" i="1" dirty="0"/>
              <a:t>миллионов </a:t>
            </a:r>
            <a:r>
              <a:rPr lang="ru-RU" sz="1400" b="1" i="1" dirty="0" smtClean="0"/>
              <a:t>300 тысяч рублей; </a:t>
            </a:r>
            <a:r>
              <a:rPr lang="ru-RU" sz="1400" i="1" dirty="0" smtClean="0"/>
              <a:t>2024г. –</a:t>
            </a:r>
            <a:r>
              <a:rPr lang="ru-RU" sz="1400" b="1" i="1" dirty="0" smtClean="0"/>
              <a:t> 9 миллионов 400 тысяч рублей</a:t>
            </a:r>
            <a:r>
              <a:rPr 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9996" y="2185822"/>
            <a:ext cx="568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в области физкультуры и </a:t>
            </a:r>
            <a:r>
              <a:rPr lang="ru-RU" altLang="ru-RU" sz="1400" i="1" dirty="0" smtClean="0"/>
              <a:t>спорта (2022г. –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70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b="1" i="1" dirty="0"/>
              <a:t>; </a:t>
            </a:r>
            <a:r>
              <a:rPr lang="ru-RU" altLang="ru-RU" sz="1400" i="1" dirty="0" smtClean="0"/>
              <a:t>2023г</a:t>
            </a:r>
            <a:r>
              <a:rPr lang="ru-RU" altLang="ru-RU" sz="1400" i="1" dirty="0"/>
              <a:t>.-2024г. </a:t>
            </a:r>
            <a:r>
              <a:rPr lang="ru-RU" altLang="ru-RU" sz="1400" i="1" dirty="0" smtClean="0"/>
              <a:t>–</a:t>
            </a:r>
            <a:r>
              <a:rPr lang="ru-RU" altLang="ru-RU" sz="1400" b="1" i="1" dirty="0" smtClean="0"/>
              <a:t> 50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34" y="4797425"/>
            <a:ext cx="2528994" cy="153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4808997"/>
            <a:ext cx="2716358" cy="1527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8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952355"/>
              </p:ext>
            </p:extLst>
          </p:nvPr>
        </p:nvGraphicFramePr>
        <p:xfrm>
          <a:off x="933060" y="732735"/>
          <a:ext cx="7660165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082835"/>
              </p:ext>
            </p:extLst>
          </p:nvPr>
        </p:nvGraphicFramePr>
        <p:xfrm>
          <a:off x="742891" y="4077000"/>
          <a:ext cx="3973109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44695"/>
              </p:ext>
            </p:extLst>
          </p:nvPr>
        </p:nvGraphicFramePr>
        <p:xfrm>
          <a:off x="4936418" y="4077000"/>
          <a:ext cx="3907424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28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52084"/>
              </p:ext>
            </p:extLst>
          </p:nvPr>
        </p:nvGraphicFramePr>
        <p:xfrm>
          <a:off x="0" y="261000"/>
          <a:ext cx="9144000" cy="6408000"/>
        </p:xfrm>
        <a:graphic>
          <a:graphicData uri="http://schemas.openxmlformats.org/drawingml/2006/table">
            <a:tbl>
              <a:tblPr/>
              <a:tblGrid>
                <a:gridCol w="5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06395180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309735032"/>
                    </a:ext>
                  </a:extLst>
                </a:gridCol>
              </a:tblGrid>
              <a:tr h="7971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тыс. руб.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8992"/>
                  </a:ext>
                </a:extLst>
              </a:tr>
              <a:tr h="919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2 336,8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2 427,6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2 522,7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32 869,4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31 972,2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33 334,1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3 520,9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3 520,9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3 520,9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9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1 300,6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2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2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4 300,0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4 860,0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4 900,0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3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47 727,1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45 581,3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45 877,7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548000" y="2349000"/>
            <a:ext cx="6552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00" y="405000"/>
            <a:ext cx="7632848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     бюджетной политики</a:t>
            </a:r>
            <a:endParaRPr lang="ru-RU" sz="32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50854" y="3385564"/>
            <a:ext cx="792000" cy="83900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1044000" y="5340521"/>
            <a:ext cx="805708" cy="7200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1013261" y="2455905"/>
            <a:ext cx="844132" cy="77525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4" y="1424098"/>
            <a:ext cx="965388" cy="72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0" y="4491585"/>
            <a:ext cx="811315" cy="5411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76919" y="1375408"/>
            <a:ext cx="6699929" cy="898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реализации муниципальных программ и расширение их использования в бюджетном планировании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6917" y="2405758"/>
            <a:ext cx="6699929" cy="884936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 сфере прозрачности и открытости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6917" y="3422786"/>
            <a:ext cx="6699929" cy="7645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45021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расходами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6917" y="4398649"/>
            <a:ext cx="6699929" cy="727042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56705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0847" y="5301000"/>
            <a:ext cx="6696000" cy="799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региональных проектах и программах </a:t>
            </a:r>
            <a:endParaRPr lang="ru-RU" sz="2000" b="1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4877"/>
              </p:ext>
            </p:extLst>
          </p:nvPr>
        </p:nvGraphicFramePr>
        <p:xfrm>
          <a:off x="900000" y="909001"/>
          <a:ext cx="7631998" cy="2376001"/>
        </p:xfrm>
        <a:graphic>
          <a:graphicData uri="http://schemas.openxmlformats.org/drawingml/2006/table">
            <a:tbl>
              <a:tblPr/>
              <a:tblGrid>
                <a:gridCol w="1512000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480941">
                  <a:extLst>
                    <a:ext uri="{9D8B030D-6E8A-4147-A177-3AD203B41FA5}">
                      <a16:colId xmlns:a16="http://schemas.microsoft.com/office/drawing/2014/main" val="1198771906"/>
                    </a:ext>
                  </a:extLst>
                </a:gridCol>
                <a:gridCol w="1496470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571294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571293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46038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173 012 900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142 283 100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147 895 500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153 258 900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1573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176 512 900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142 283 100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147 895 500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153 258 900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3 500 000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56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28661490"/>
              </p:ext>
            </p:extLst>
          </p:nvPr>
        </p:nvGraphicFramePr>
        <p:xfrm>
          <a:off x="900000" y="3645000"/>
          <a:ext cx="7776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791113" y="112637"/>
            <a:ext cx="3913498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20000">
            <a:off x="3152526" y="2555199"/>
            <a:ext cx="345828" cy="318288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4000" y="4477703"/>
            <a:ext cx="4141260" cy="2047297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Arial" charset="0"/>
              </a:rPr>
              <a:t>Федеральные и региональные налоги и сборы:</a:t>
            </a: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Налог на доходы физических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лиц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Акцизы на нефтепродукты</a:t>
            </a: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Единый сельскохозяйственный налог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5221" y="4978157"/>
            <a:ext cx="2761235" cy="12748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Местные налоги: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Земельный налог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Налог на имущество физических лиц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-2400000">
            <a:off x="5002285" y="3385813"/>
            <a:ext cx="365950" cy="19105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280000">
            <a:off x="2332707" y="3562667"/>
            <a:ext cx="381999" cy="982467"/>
          </a:xfrm>
          <a:prstGeom prst="downArrow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45871" y="745268"/>
            <a:ext cx="3167429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Собственные доходы: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000" y="1083790"/>
            <a:ext cx="4959395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2021 год – 94 440,1 </a:t>
            </a:r>
            <a:r>
              <a:rPr lang="ru-RU" i="1" dirty="0">
                <a:latin typeface="Arial Black" panose="020B0A04020102020204" pitchFamily="34" charset="0"/>
              </a:rPr>
              <a:t>тыс</a:t>
            </a:r>
            <a:r>
              <a:rPr lang="ru-RU" i="1" dirty="0" smtClean="0">
                <a:latin typeface="Arial Black" panose="020B0A04020102020204" pitchFamily="34" charset="0"/>
              </a:rPr>
              <a:t>. руб. (54,6%)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6924" y="1450760"/>
            <a:ext cx="4948976" cy="369332"/>
          </a:xfrm>
          <a:prstGeom prst="rect">
            <a:avLst/>
          </a:prstGeom>
          <a:solidFill>
            <a:srgbClr val="FFCC99">
              <a:alpha val="9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2022 год – 101 789,4 тыс. 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(72%)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7550" y="1771280"/>
            <a:ext cx="4969816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2023 год – 105 870,2 тыс. 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(72%)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000" y="2135985"/>
            <a:ext cx="487330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2024 год – 109 733,0 тыс. руб.</a:t>
            </a:r>
            <a:r>
              <a:rPr lang="ru-RU" i="1" dirty="0">
                <a:latin typeface="Arial Black" panose="020B0A04020102020204" pitchFamily="34" charset="0"/>
              </a:rPr>
              <a:t> (</a:t>
            </a:r>
            <a:r>
              <a:rPr lang="ru-RU" i="1" dirty="0" smtClean="0">
                <a:latin typeface="Arial Black" panose="020B0A04020102020204" pitchFamily="34" charset="0"/>
              </a:rPr>
              <a:t>72%)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306" y="2893659"/>
            <a:ext cx="3167429" cy="646331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1. Налоговые доходы,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20000">
            <a:off x="5622307" y="597485"/>
            <a:ext cx="345828" cy="31828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878193200"/>
              </p:ext>
            </p:extLst>
          </p:nvPr>
        </p:nvGraphicFramePr>
        <p:xfrm>
          <a:off x="5413300" y="1711692"/>
          <a:ext cx="3371196" cy="328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16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3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7F7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7000"/>
            <a:ext cx="8229600" cy="360368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400716"/>
              </p:ext>
            </p:extLst>
          </p:nvPr>
        </p:nvGraphicFramePr>
        <p:xfrm>
          <a:off x="323528" y="548680"/>
          <a:ext cx="8640472" cy="374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81814"/>
              </p:ext>
            </p:extLst>
          </p:nvPr>
        </p:nvGraphicFramePr>
        <p:xfrm>
          <a:off x="457200" y="4077000"/>
          <a:ext cx="3898800" cy="279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533518"/>
              </p:ext>
            </p:extLst>
          </p:nvPr>
        </p:nvGraphicFramePr>
        <p:xfrm>
          <a:off x="4788000" y="4077000"/>
          <a:ext cx="430967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73147" y="360743"/>
            <a:ext cx="3881347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040000">
            <a:off x="3197337" y="830619"/>
            <a:ext cx="324752" cy="4238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00949588"/>
              </p:ext>
            </p:extLst>
          </p:nvPr>
        </p:nvGraphicFramePr>
        <p:xfrm>
          <a:off x="3636000" y="1684779"/>
          <a:ext cx="5256000" cy="27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0000" y="1271344"/>
            <a:ext cx="3527429" cy="646331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2. Неналоговые доходы,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35501663"/>
              </p:ext>
            </p:extLst>
          </p:nvPr>
        </p:nvGraphicFramePr>
        <p:xfrm>
          <a:off x="609147" y="3357000"/>
          <a:ext cx="412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935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368"/>
          </a:xfrm>
        </p:spPr>
        <p:txBody>
          <a:bodyPr/>
          <a:lstStyle/>
          <a:p>
            <a:pPr algn="ctr"/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73831"/>
              </p:ext>
            </p:extLst>
          </p:nvPr>
        </p:nvGraphicFramePr>
        <p:xfrm>
          <a:off x="108000" y="333000"/>
          <a:ext cx="9036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429763"/>
              </p:ext>
            </p:extLst>
          </p:nvPr>
        </p:nvGraphicFramePr>
        <p:xfrm>
          <a:off x="-1177" y="4225534"/>
          <a:ext cx="4442385" cy="26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425988"/>
              </p:ext>
            </p:extLst>
          </p:nvPr>
        </p:nvGraphicFramePr>
        <p:xfrm>
          <a:off x="4439062" y="4228701"/>
          <a:ext cx="4701170" cy="262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16000" y="456048"/>
            <a:ext cx="3533632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-2520000">
            <a:off x="3422954" y="1011224"/>
            <a:ext cx="556088" cy="65270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60000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92000" y="1627133"/>
            <a:ext cx="5688000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 Безвозмездные поступления,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51022907"/>
              </p:ext>
            </p:extLst>
          </p:nvPr>
        </p:nvGraphicFramePr>
        <p:xfrm>
          <a:off x="1044000" y="1996465"/>
          <a:ext cx="7488000" cy="406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891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13863</TotalTime>
  <Words>1989</Words>
  <Application>Microsoft Office PowerPoint</Application>
  <PresentationFormat>Экран (4:3)</PresentationFormat>
  <Paragraphs>299</Paragraphs>
  <Slides>28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Verdana</vt:lpstr>
      <vt:lpstr>Wingdings</vt:lpstr>
      <vt:lpstr>Проект 04.12.2012</vt:lpstr>
      <vt:lpstr> </vt:lpstr>
      <vt:lpstr>Проект бюджета МО «Светогорское городское поселение» на 2022 год и плановый период 2023-2024 годов подготовлен в соответствии:</vt:lpstr>
      <vt:lpstr>Основные направления      бюджетной политики</vt:lpstr>
      <vt:lpstr>ОСНОВНЫЕ ХАРАКТЕРИСТИКИ БЮДЖЕТА</vt:lpstr>
      <vt:lpstr>Презентация PowerPoint</vt:lpstr>
      <vt:lpstr>СТРУКТУРА НАЛОГОВЫХ ДОХОДОВ</vt:lpstr>
      <vt:lpstr>Презентация PowerPoint</vt:lpstr>
      <vt:lpstr>СТРУКТУРА НЕНАЛОГОВЫХ ДОХОДОВ</vt:lpstr>
      <vt:lpstr>Презентация PowerPoint</vt:lpstr>
      <vt:lpstr>Презентация PowerPoint</vt:lpstr>
      <vt:lpstr>СТРУКТУРА РАСХОДОВ</vt:lpstr>
      <vt:lpstr>РАСХОДЫ ПО МУНИЦИПАЛЬНЫМ ПРОГРАММАМ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А. Лаврова</cp:lastModifiedBy>
  <cp:revision>1078</cp:revision>
  <cp:lastPrinted>2021-11-09T11:27:45Z</cp:lastPrinted>
  <dcterms:created xsi:type="dcterms:W3CDTF">2012-12-03T08:13:49Z</dcterms:created>
  <dcterms:modified xsi:type="dcterms:W3CDTF">2021-11-23T11:11:01Z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