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8" r:id="rId3"/>
    <p:sldId id="268" r:id="rId4"/>
    <p:sldId id="288" r:id="rId5"/>
    <p:sldId id="291" r:id="rId6"/>
    <p:sldId id="292" r:id="rId7"/>
    <p:sldId id="293" r:id="rId8"/>
    <p:sldId id="295" r:id="rId9"/>
    <p:sldId id="294" r:id="rId10"/>
    <p:sldId id="298" r:id="rId11"/>
    <p:sldId id="299" r:id="rId12"/>
    <p:sldId id="300" r:id="rId13"/>
    <p:sldId id="327" r:id="rId14"/>
    <p:sldId id="329" r:id="rId15"/>
    <p:sldId id="279" r:id="rId16"/>
    <p:sldId id="282" r:id="rId1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47A8"/>
    <a:srgbClr val="D5FC8E"/>
    <a:srgbClr val="FFFF99"/>
    <a:srgbClr val="FFE7F7"/>
    <a:srgbClr val="8DFDFA"/>
    <a:srgbClr val="DD98F2"/>
    <a:srgbClr val="996600"/>
    <a:srgbClr val="FEC4EB"/>
    <a:srgbClr val="FDB08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7" autoAdjust="0"/>
    <p:restoredTop sz="86369" autoAdjust="0"/>
  </p:normalViewPr>
  <p:slideViewPr>
    <p:cSldViewPr>
      <p:cViewPr varScale="1">
        <p:scale>
          <a:sx n="100" d="100"/>
          <a:sy n="100" d="100"/>
        </p:scale>
        <p:origin x="15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698113207547177E-3"/>
          <c:y val="0.10872449862798633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480-4923-AFCC-2CF024970B5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80-4923-AFCC-2CF024970B5D}"/>
              </c:ext>
            </c:extLst>
          </c:dPt>
          <c:dLbls>
            <c:dLbl>
              <c:idx val="0"/>
              <c:layout>
                <c:manualLayout>
                  <c:x val="-0.16802581373448927"/>
                  <c:y val="-0.21578342852103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66380497391184"/>
                      <c:h val="0.161174999713864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480-4923-AFCC-2CF024970B5D}"/>
                </c:ext>
              </c:extLst>
            </c:dLbl>
            <c:dLbl>
              <c:idx val="1"/>
              <c:layout>
                <c:manualLayout>
                  <c:x val="0.16105474456082963"/>
                  <c:y val="7.22232582940542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1E7AA8-0968-4F49-855F-E69B93118E57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80654447997117"/>
                      <c:h val="0.163028820226875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80-4923-AFCC-2CF024970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0-4923-AFCC-2CF02497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40053479261253E-2"/>
          <c:y val="0.13898446025475461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F2-4581-BAB1-8F7F7E49844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F2-4581-BAB1-8F7F7E49844C}"/>
              </c:ext>
            </c:extLst>
          </c:dPt>
          <c:dLbls>
            <c:dLbl>
              <c:idx val="0"/>
              <c:layout>
                <c:manualLayout>
                  <c:x val="-0.26572860424536893"/>
                  <c:y val="-0.215820659722222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97760987961862"/>
                      <c:h val="0.142874999999999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F2-4581-BAB1-8F7F7E49844C}"/>
                </c:ext>
              </c:extLst>
            </c:dLbl>
            <c:dLbl>
              <c:idx val="1"/>
              <c:layout>
                <c:manualLayout>
                  <c:x val="0.18496107726383446"/>
                  <c:y val="0.108227777777777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5729A6-213C-420A-94E2-1EC2CD6ACC7D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77809046525152"/>
                      <c:h val="0.177054166666666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F2-4581-BAB1-8F7F7E4984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0.71699999999999997</c:v>
                </c:pt>
                <c:pt idx="1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F2-4581-BAB1-8F7F7E498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25536646989425"/>
          <c:y val="0.10872460674103761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A8-402B-A806-3C26A46C97F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A8-402B-A806-3C26A46C97F8}"/>
              </c:ext>
            </c:extLst>
          </c:dPt>
          <c:dLbls>
            <c:dLbl>
              <c:idx val="0"/>
              <c:layout>
                <c:manualLayout>
                  <c:x val="-0.25116817855984502"/>
                  <c:y val="-0.258371874999999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85378614562225"/>
                      <c:h val="0.191381944444444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0A8-402B-A806-3C26A46C97F8}"/>
                </c:ext>
              </c:extLst>
            </c:dLbl>
            <c:dLbl>
              <c:idx val="1"/>
              <c:layout>
                <c:manualLayout>
                  <c:x val="0.22956213182496871"/>
                  <c:y val="8.77906249999999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24146674987032"/>
                      <c:h val="0.151694444444444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0A8-402B-A806-3C26A46C9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0.72099999999999997</c:v>
                </c:pt>
                <c:pt idx="1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A8-402B-A806-3C26A46C9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581151710678458E-2"/>
          <c:y val="0.13049161109197202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480-4923-AFCC-2CF024970B5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80-4923-AFCC-2CF024970B5D}"/>
              </c:ext>
            </c:extLst>
          </c:dPt>
          <c:dLbls>
            <c:dLbl>
              <c:idx val="0"/>
              <c:layout>
                <c:manualLayout>
                  <c:x val="0.10588953704020976"/>
                  <c:y val="0.11538489225279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80-4923-AFCC-2CF024970B5D}"/>
                </c:ext>
              </c:extLst>
            </c:dLbl>
            <c:dLbl>
              <c:idx val="1"/>
              <c:layout>
                <c:manualLayout>
                  <c:x val="-0.14853700744508361"/>
                  <c:y val="-0.180040414843456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1E7AA8-0968-4F49-855F-E69B93118E57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52379252810447"/>
                      <c:h val="0.10317611307929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80-4923-AFCC-2CF024970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0-4923-AFCC-2CF02497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40053479261253E-2"/>
          <c:y val="0.13898446025475461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F2-4581-BAB1-8F7F7E49844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F2-4581-BAB1-8F7F7E49844C}"/>
              </c:ext>
            </c:extLst>
          </c:dPt>
          <c:dLbls>
            <c:dLbl>
              <c:idx val="0"/>
              <c:layout>
                <c:manualLayout>
                  <c:x val="0.10838475312722629"/>
                  <c:y val="0.200946364419041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F2-4581-BAB1-8F7F7E49844C}"/>
                </c:ext>
              </c:extLst>
            </c:dLbl>
            <c:dLbl>
              <c:idx val="1"/>
              <c:layout>
                <c:manualLayout>
                  <c:x val="-0.18474115143931438"/>
                  <c:y val="-0.293978575289639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5729A6-213C-420A-94E2-1EC2CD6ACC7D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51364087301587"/>
                      <c:h val="0.168875950614176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F2-4581-BAB1-8F7F7E4984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0.71699999999999997</c:v>
                </c:pt>
                <c:pt idx="1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F2-4581-BAB1-8F7F7E498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25536646989425"/>
          <c:y val="0.10872460674103761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A8-402B-A806-3C26A46C97F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A8-402B-A806-3C26A46C97F8}"/>
              </c:ext>
            </c:extLst>
          </c:dPt>
          <c:dLbls>
            <c:dLbl>
              <c:idx val="0"/>
              <c:layout>
                <c:manualLayout>
                  <c:x val="0.15869457542570031"/>
                  <c:y val="0.150369852892985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A8-402B-A806-3C26A46C97F8}"/>
                </c:ext>
              </c:extLst>
            </c:dLbl>
            <c:dLbl>
              <c:idx val="1"/>
              <c:layout>
                <c:manualLayout>
                  <c:x val="-0.20967508880026245"/>
                  <c:y val="-0.272242376531992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0594387092358"/>
                      <c:h val="0.120123989346806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0A8-402B-A806-3C26A46C9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0.72099999999999997</c:v>
                </c:pt>
                <c:pt idx="1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A8-402B-A806-3C26A46C9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0.4434</cdr:x>
      <cdr:y>0.65447</cdr:y>
    </cdr:from>
    <cdr:to>
      <cdr:x>0.98113</cdr:x>
      <cdr:y>0.86527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000" y="1909245"/>
          <a:ext cx="4104000" cy="614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Программные расходы</a:t>
          </a:r>
        </a:p>
        <a:p xmlns:a="http://schemas.openxmlformats.org/drawingml/2006/main">
          <a:pPr algn="ctr"/>
          <a:r>
            <a:rPr lang="en-US" sz="1600" b="1" dirty="0" smtClean="0"/>
            <a:t>134 449 572,43 </a:t>
          </a:r>
          <a:r>
            <a:rPr lang="ru-RU" sz="1600" b="1" dirty="0" smtClean="0"/>
            <a:t>рублей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0.20896</cdr:x>
      <cdr:y>0.00104</cdr:y>
    </cdr:from>
    <cdr:to>
      <cdr:x>0.59575</cdr:x>
      <cdr:y>0.10741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94775" y="3034"/>
          <a:ext cx="2952000" cy="310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latin typeface="Arial Black" panose="020B0A04020102020204" pitchFamily="34" charset="0"/>
            </a:rPr>
            <a:t>200 799 030,00</a:t>
          </a:r>
          <a:r>
            <a:rPr lang="ru-RU" sz="1600" b="1" dirty="0" smtClean="0">
              <a:latin typeface="Arial Black" panose="020B0A04020102020204" pitchFamily="34" charset="0"/>
            </a:rPr>
            <a:t> рублей</a:t>
          </a:r>
          <a:endParaRPr lang="ru-RU" sz="16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0.0283</cdr:x>
      <cdr:y>0.85192</cdr:y>
    </cdr:from>
    <cdr:to>
      <cdr:x>0.22642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00" y="2485245"/>
          <a:ext cx="1512000" cy="3600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 smtClean="0">
              <a:latin typeface="Arial Black" panose="020B0A04020102020204" pitchFamily="34" charset="0"/>
            </a:rPr>
            <a:t>2025 год</a:t>
          </a:r>
          <a:endParaRPr lang="ru-RU" sz="1800" b="1" i="1" dirty="0">
            <a:latin typeface="Arial Black" panose="020B0A040201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0.26509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5728" y="1992796"/>
          <a:ext cx="2954522" cy="525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Программные расходы</a:t>
          </a:r>
        </a:p>
        <a:p xmlns:a="http://schemas.openxmlformats.org/drawingml/2006/main">
          <a:pPr algn="ctr"/>
          <a:r>
            <a:rPr lang="en-US" sz="1200" b="1" dirty="0" smtClean="0"/>
            <a:t>136 364 023,00</a:t>
          </a:r>
          <a:r>
            <a:rPr lang="ru-RU" sz="1200" b="1" dirty="0" smtClean="0"/>
            <a:t>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0.34475</cdr:x>
      <cdr:y>0</cdr:y>
    </cdr:from>
    <cdr:to>
      <cdr:x>0.93104</cdr:x>
      <cdr:y>0.13375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86000" y="0"/>
          <a:ext cx="2357025" cy="336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300" b="1" dirty="0" smtClean="0">
              <a:latin typeface="Arial Black" panose="020B0A04020102020204" pitchFamily="34" charset="0"/>
            </a:rPr>
            <a:t>190 258 209,20</a:t>
          </a:r>
          <a:r>
            <a:rPr lang="ru-RU" sz="1300" b="1" dirty="0" smtClean="0">
              <a:latin typeface="Arial Black" panose="020B0A04020102020204" pitchFamily="34" charset="0"/>
            </a:rPr>
            <a:t>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0.00458</cdr:x>
      <cdr:y>0.84855</cdr:y>
    </cdr:from>
    <cdr:to>
      <cdr:x>0.27782</cdr:x>
      <cdr:y>0.97194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423" y="2136796"/>
          <a:ext cx="1098493" cy="31072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2026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0.42333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5631" y="1992793"/>
          <a:ext cx="2350652" cy="525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Программные расходы</a:t>
          </a:r>
        </a:p>
        <a:p xmlns:a="http://schemas.openxmlformats.org/drawingml/2006/main">
          <a:pPr algn="ctr"/>
          <a:r>
            <a:rPr lang="en-US" sz="1200" b="1" dirty="0" smtClean="0"/>
            <a:t>139 389 743,00</a:t>
          </a:r>
          <a:r>
            <a:rPr lang="ru-RU" sz="1200" b="1" dirty="0" smtClean="0"/>
            <a:t>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300" b="1" dirty="0" smtClean="0">
              <a:latin typeface="Arial Black" panose="020B0A04020102020204" pitchFamily="34" charset="0"/>
            </a:rPr>
            <a:t>193 284 244,20</a:t>
          </a:r>
          <a:r>
            <a:rPr lang="ru-RU" sz="1300" b="1" dirty="0" smtClean="0">
              <a:latin typeface="Arial Black" panose="020B0A04020102020204" pitchFamily="34" charset="0"/>
            </a:rPr>
            <a:t>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2.49733E-7</cdr:x>
      <cdr:y>0.85192</cdr:y>
    </cdr:from>
    <cdr:to>
      <cdr:x>0.26971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" y="2145295"/>
          <a:ext cx="1080000" cy="3107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2027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0.60327</cdr:x>
      <cdr:y>0.69295</cdr:y>
    </cdr:from>
    <cdr:to>
      <cdr:x>1</cdr:x>
      <cdr:y>0.90375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24000" y="2021500"/>
          <a:ext cx="3172418" cy="614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600" b="1" dirty="0" smtClean="0"/>
            <a:t>66 349 457,57</a:t>
          </a:r>
          <a:r>
            <a:rPr lang="en-US" sz="1600" b="1" dirty="0" smtClean="0"/>
            <a:t> </a:t>
          </a:r>
          <a:r>
            <a:rPr lang="ru-RU" sz="1600" b="1" dirty="0" smtClean="0"/>
            <a:t>рублей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0.20896</cdr:x>
      <cdr:y>0.00104</cdr:y>
    </cdr:from>
    <cdr:to>
      <cdr:x>0.59575</cdr:x>
      <cdr:y>0.10741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94775" y="3034"/>
          <a:ext cx="2952000" cy="310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latin typeface="Arial Black" panose="020B0A04020102020204" pitchFamily="34" charset="0"/>
            </a:rPr>
            <a:t>200 799 030,00</a:t>
          </a:r>
          <a:r>
            <a:rPr lang="ru-RU" sz="1600" b="1" dirty="0" smtClean="0">
              <a:latin typeface="Arial Black" panose="020B0A04020102020204" pitchFamily="34" charset="0"/>
            </a:rPr>
            <a:t> рублей</a:t>
          </a:r>
          <a:endParaRPr lang="ru-RU" sz="16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0.0283</cdr:x>
      <cdr:y>0.85192</cdr:y>
    </cdr:from>
    <cdr:to>
      <cdr:x>0.22642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00" y="2485245"/>
          <a:ext cx="1512000" cy="3600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 smtClean="0">
              <a:latin typeface="Arial Black" panose="020B0A04020102020204" pitchFamily="34" charset="0"/>
            </a:rPr>
            <a:t>2025 год</a:t>
          </a:r>
          <a:endParaRPr lang="ru-RU" sz="1800" b="1" i="1" dirty="0">
            <a:latin typeface="Arial Black" panose="020B0A040201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0.26509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5728" y="1992796"/>
          <a:ext cx="2954522" cy="525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53 894 186,20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0.34475</cdr:x>
      <cdr:y>0</cdr:y>
    </cdr:from>
    <cdr:to>
      <cdr:x>0.93104</cdr:x>
      <cdr:y>0.13375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86000" y="0"/>
          <a:ext cx="2357025" cy="336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300" b="1" dirty="0" smtClean="0">
              <a:latin typeface="Arial Black" panose="020B0A04020102020204" pitchFamily="34" charset="0"/>
            </a:rPr>
            <a:t>190 258 209,20</a:t>
          </a:r>
          <a:r>
            <a:rPr lang="ru-RU" sz="1300" b="1" dirty="0" smtClean="0">
              <a:latin typeface="Arial Black" panose="020B0A04020102020204" pitchFamily="34" charset="0"/>
            </a:rPr>
            <a:t>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0.00458</cdr:x>
      <cdr:y>0.84855</cdr:y>
    </cdr:from>
    <cdr:to>
      <cdr:x>0.27782</cdr:x>
      <cdr:y>0.97194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423" y="2136796"/>
          <a:ext cx="1098493" cy="31072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2026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0.42333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5631" y="1992793"/>
          <a:ext cx="2350652" cy="525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53 894 501,20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300" b="1" dirty="0" smtClean="0">
              <a:latin typeface="Arial Black" panose="020B0A04020102020204" pitchFamily="34" charset="0"/>
            </a:rPr>
            <a:t>193 284 244,20</a:t>
          </a:r>
          <a:r>
            <a:rPr lang="ru-RU" sz="1300" b="1" dirty="0" smtClean="0">
              <a:latin typeface="Arial Black" panose="020B0A04020102020204" pitchFamily="34" charset="0"/>
            </a:rPr>
            <a:t>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2.49733E-7</cdr:x>
      <cdr:y>0.85192</cdr:y>
    </cdr:from>
    <cdr:to>
      <cdr:x>0.26971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" y="2145295"/>
          <a:ext cx="1080000" cy="3107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2027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F78B94-2666-4ACF-880A-7B5F1C1211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658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5"/>
            <a:ext cx="543814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045990-8948-4CED-916A-D021F68E19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0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5001E7-71A1-4344-8695-74CEAD92971E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9007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A3BAF-5B34-4E3D-A0C3-02A09EF334A5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22416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1F039-9B39-4B19-8E9E-67B0AD674E38}" type="slidenum">
              <a:rPr lang="ru-RU" altLang="ru-RU" smtClean="0"/>
              <a:pPr eaLnBrk="1" hangingPunct="1"/>
              <a:t>12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49937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1F039-9B39-4B19-8E9E-67B0AD674E38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61160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59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3F85E-0C03-45BF-BDBD-8E8279BB48FA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07311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B6E991-C4CE-422B-9B00-78EBB03F4221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87243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1AE63A-F917-4B6B-8EB3-E30263652A9F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3034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38E559-B402-4A87-AD88-AF90340D6AA8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8825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92F5D-D40D-4610-8FAE-E6C15452E442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44202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0E113-8A24-4269-AFE1-E186F32C8AEF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42144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2A9F2E-18D7-4BB2-9E6B-7E84F373A5BA}" type="slidenum">
              <a:rPr lang="ru-RU" altLang="ru-RU" smtClean="0"/>
              <a:pPr eaLnBrk="1" hangingPunct="1"/>
              <a:t>9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7461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405FA2-9E66-4F91-B059-76BAA91811EE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727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7E3B-4F1C-4DCB-A669-05BBA1EC66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7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83177-5489-48FB-A19F-D4CEC8A31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81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E1F4-DD4D-443D-B751-E83C5BB6EE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33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313613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9D77-6A82-4F8C-AC71-AF8B51EE83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03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14CC4-F340-4006-AFAE-D06F0EB424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65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507A6-08F7-4E17-9414-14DA323137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1EA6-A966-4B3F-9A15-DDE536B2B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2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0DAD6-713F-4D73-A1DA-A02ECC5F3F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2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8F02-515C-44EC-BAE5-5B59A95EA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4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AC2D-CC84-4D01-8EE8-1265B617F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02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2E242-8EFE-496E-977E-16941152FE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4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9093-61FE-4139-B923-F434B6719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16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E12F5E-A030-4408-A0FA-97D90E5A16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5219" y="2067328"/>
            <a:ext cx="8280000" cy="2952225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latin typeface="Arial Black" panose="020B0A04020102020204" pitchFamily="34" charset="0"/>
              </a:rPr>
              <a:t>ПРОЕКТ БЮДЖЕТА</a:t>
            </a:r>
            <a:endParaRPr lang="ru-RU" altLang="ru-RU" sz="3200" dirty="0" smtClean="0">
              <a:latin typeface="Arial Black" panose="020B0A04020102020204" pitchFamily="34" charset="0"/>
            </a:endParaRPr>
          </a:p>
          <a:p>
            <a:pPr algn="ctr" eaLnBrk="1" hangingPunct="1"/>
            <a:r>
              <a:rPr lang="ru-RU" altLang="ru-RU" sz="2500" b="1" dirty="0" smtClean="0">
                <a:latin typeface="Arial Black" panose="020B0A04020102020204" pitchFamily="34" charset="0"/>
              </a:rPr>
              <a:t>МУНИЦИПАЛЬНОГО ОБРАЗОВАНИЯ «СВЕТОГОРСКОЕ ГОРОДСКОЕ ПОСЕЛЕНИЕ» ВЫБОРГСКОГО РАЙОНА ЛЕНИНГРАДСКОЙ ОБЛАСТИ НА 2025 ГОД И ПЛАНОВЫЙ ПЕРИОД 2026 И 2027 ГОДОВ»</a:t>
            </a:r>
          </a:p>
          <a:p>
            <a:pPr algn="ctr" eaLnBrk="1" hangingPunct="1"/>
            <a:endParaRPr lang="ru-RU" altLang="ru-RU" sz="2500" b="1" dirty="0" smtClean="0">
              <a:latin typeface="Arial Black" panose="020B0A04020102020204" pitchFamily="34" charset="0"/>
            </a:endParaRPr>
          </a:p>
          <a:p>
            <a:pPr algn="ctr" eaLnBrk="1" hangingPunct="1"/>
            <a:endParaRPr lang="ru-RU" altLang="ru-RU" sz="2500" b="1" dirty="0">
              <a:latin typeface="Arial Black" panose="020B0A04020102020204" pitchFamily="34" charset="0"/>
            </a:endParaRPr>
          </a:p>
        </p:txBody>
      </p:sp>
      <p:pic>
        <p:nvPicPr>
          <p:cNvPr id="11268" name="Picture 4" descr="\\admfs\doc\Мягкова О\от Коноваловой О\фото для презент\герб3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00" y="477000"/>
            <a:ext cx="1254441" cy="1151851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3655512" y="5733000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Arial Black" panose="020B0A04020102020204" pitchFamily="34" charset="0"/>
              </a:rPr>
              <a:t>Второе чтение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000" y="981000"/>
            <a:ext cx="301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БЮДЖЕТ ДЛЯ ГРАЖДАН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4000" y="405000"/>
            <a:ext cx="7344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МО «Светогорское городское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4000" y="4653000"/>
            <a:ext cx="2304000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7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53 934 240,00 </a:t>
            </a:r>
            <a:r>
              <a:rPr lang="ru-RU" sz="1600" b="1" i="1" dirty="0" smtClean="0"/>
              <a:t>рублей </a:t>
            </a:r>
            <a:endParaRPr lang="ru-RU" sz="1600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999" y="1621760"/>
            <a:ext cx="2304001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51 115 915,43 </a:t>
            </a:r>
            <a:r>
              <a:rPr 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4000" y="3141000"/>
            <a:ext cx="2304000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6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44 367 420,00 </a:t>
            </a:r>
            <a:r>
              <a:rPr 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2000" y="1629000"/>
            <a:ext cx="532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предоставление субсидии на выполнение муниципального задания МБУ «КСК г. Светогорска» по организации мероприятий в сфере молодежной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политики (202</a:t>
            </a:r>
            <a:r>
              <a:rPr lang="en-US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-202</a:t>
            </a:r>
            <a:r>
              <a:rPr lang="en-US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гг.- </a:t>
            </a:r>
            <a:r>
              <a:rPr lang="en-US" sz="1500" b="1" i="1" dirty="0" smtClean="0"/>
              <a:t>775 400,00</a:t>
            </a:r>
            <a:r>
              <a:rPr lang="ru-RU" sz="1500" b="1" i="1" dirty="0" smtClean="0"/>
              <a:t> рублей</a:t>
            </a:r>
            <a:r>
              <a:rPr lang="ru-RU" sz="1500" i="1" dirty="0" smtClean="0"/>
              <a:t>)</a:t>
            </a:r>
            <a:endParaRPr lang="ru-RU" sz="1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5621" y="2646853"/>
            <a:ext cx="593030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временных рабочих мест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трудоустройства несовершеннолетних: </a:t>
            </a: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(2025-2027гг</a:t>
            </a:r>
            <a:r>
              <a:rPr lang="ru-RU" sz="1500" i="1" dirty="0" smtClean="0"/>
              <a:t>. – </a:t>
            </a:r>
            <a:r>
              <a:rPr lang="ru-RU" sz="1500" b="1" i="1" dirty="0" smtClean="0"/>
              <a:t>300</a:t>
            </a:r>
            <a:r>
              <a:rPr lang="en-US" sz="1500" b="1" i="1" dirty="0" smtClean="0"/>
              <a:t> 000,00</a:t>
            </a:r>
            <a:r>
              <a:rPr lang="ru-RU" sz="1500" b="1" i="1" dirty="0" smtClean="0"/>
              <a:t> рублей</a:t>
            </a:r>
            <a:r>
              <a:rPr lang="ru-RU" sz="1500" i="1" dirty="0" smtClean="0"/>
              <a:t>)</a:t>
            </a:r>
            <a:endParaRPr lang="ru-RU" sz="15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21" y="1163419"/>
            <a:ext cx="1210817" cy="11397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0" y="4797000"/>
            <a:ext cx="5186630" cy="18344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31610" y="4049558"/>
            <a:ext cx="563102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в сфере молодежной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политики (</a:t>
            </a:r>
            <a:r>
              <a:rPr lang="ru-RU" sz="1500" i="1" dirty="0" smtClean="0"/>
              <a:t>202</a:t>
            </a:r>
            <a:r>
              <a:rPr lang="en-US" sz="1500" i="1" dirty="0" smtClean="0"/>
              <a:t>5г. </a:t>
            </a:r>
            <a:r>
              <a:rPr lang="ru-RU" sz="1500" i="1" dirty="0" smtClean="0"/>
              <a:t>– </a:t>
            </a:r>
            <a:r>
              <a:rPr lang="en-US" sz="1500" b="1" i="1" dirty="0" smtClean="0"/>
              <a:t>35 566,86</a:t>
            </a:r>
            <a:r>
              <a:rPr lang="ru-RU" sz="1500" b="1" i="1" dirty="0" smtClean="0"/>
              <a:t> рублей; </a:t>
            </a:r>
            <a:r>
              <a:rPr lang="ru-RU" sz="1500" i="1" dirty="0" smtClean="0"/>
              <a:t>2026</a:t>
            </a:r>
            <a:r>
              <a:rPr lang="en-US" sz="1500" i="1" dirty="0" smtClean="0"/>
              <a:t> – 2027г</a:t>
            </a:r>
            <a:r>
              <a:rPr lang="ru-RU" sz="1500" i="1" dirty="0" smtClean="0"/>
              <a:t>г</a:t>
            </a:r>
            <a:r>
              <a:rPr lang="ru-RU" sz="1500" i="1" dirty="0"/>
              <a:t>. – </a:t>
            </a:r>
            <a:r>
              <a:rPr lang="en-US" sz="1500" b="1" i="1" dirty="0" smtClean="0"/>
              <a:t>50 000</a:t>
            </a:r>
            <a:r>
              <a:rPr lang="ru-RU" sz="1500" b="1" i="1" dirty="0" smtClean="0"/>
              <a:t>,</a:t>
            </a:r>
            <a:r>
              <a:rPr lang="en-US" sz="1500" b="1" i="1" dirty="0" smtClean="0"/>
              <a:t>0</a:t>
            </a:r>
            <a:r>
              <a:rPr lang="ru-RU" sz="1500" b="1" i="1" dirty="0" smtClean="0"/>
              <a:t>0 рублей</a:t>
            </a:r>
            <a:r>
              <a:rPr lang="ru-RU" sz="1500" i="1" dirty="0" smtClean="0"/>
              <a:t>)</a:t>
            </a:r>
            <a:endParaRPr lang="ru-RU" sz="15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2000" y="3238202"/>
            <a:ext cx="5832000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софинансирование </a:t>
            </a: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поддержке содействия трудовой адаптации и занятости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молодежи</a:t>
            </a:r>
            <a:r>
              <a:rPr lang="en-US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(2025г</a:t>
            </a:r>
            <a:r>
              <a:rPr lang="ru-RU" sz="1500" i="1" dirty="0" smtClean="0"/>
              <a:t>. – </a:t>
            </a:r>
            <a:r>
              <a:rPr lang="en-US" sz="1500" b="1" i="1" dirty="0" smtClean="0"/>
              <a:t>14 433,14 </a:t>
            </a:r>
            <a:r>
              <a:rPr lang="ru-RU" sz="1500" b="1" i="1" dirty="0" smtClean="0"/>
              <a:t>рублей</a:t>
            </a:r>
            <a:r>
              <a:rPr lang="ru-RU" sz="1500" i="1" dirty="0" smtClean="0"/>
              <a:t>)</a:t>
            </a:r>
            <a:endParaRPr lang="ru-RU" sz="15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4000" y="261000"/>
            <a:ext cx="7344000" cy="1027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МО «Светогорское городское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2060" y="4403092"/>
            <a:ext cx="6707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предоставление субсидии на иные цели второй этап на капитальный ремонт здания в части кровли и фасада объекта капитального строительства - Дома Культуры, расположенного по адресу: г. Светогорск, ул. Победы, д.37: (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2025-</a:t>
            </a:r>
            <a:r>
              <a:rPr lang="ru-RU" sz="1400" i="1" dirty="0" smtClean="0"/>
              <a:t>2027гг. – </a:t>
            </a:r>
            <a:r>
              <a:rPr lang="ru-RU" sz="1400" b="1" i="1" dirty="0" smtClean="0"/>
              <a:t>6 748 495,43,00 рублей</a:t>
            </a:r>
            <a:r>
              <a:rPr 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2220" y="1249883"/>
            <a:ext cx="67476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предоставление субсидии МБУ «КСК  г. Светогорска» </a:t>
            </a:r>
            <a:r>
              <a:rPr lang="ru-RU" altLang="ru-RU" sz="1400" i="1" dirty="0" smtClean="0"/>
              <a:t/>
            </a:r>
            <a:br>
              <a:rPr lang="ru-RU" altLang="ru-RU" sz="1400" i="1" dirty="0" smtClean="0"/>
            </a:br>
            <a:r>
              <a:rPr lang="ru-RU" altLang="ru-RU" sz="1400" i="1" dirty="0" smtClean="0"/>
              <a:t>на </a:t>
            </a:r>
            <a:r>
              <a:rPr lang="ru-RU" altLang="ru-RU" sz="1400" i="1" dirty="0"/>
              <a:t>организацию деятельности клубных формирований </a:t>
            </a:r>
            <a:r>
              <a:rPr lang="ru-RU" altLang="ru-RU" sz="1400" i="1" dirty="0" smtClean="0"/>
              <a:t/>
            </a:r>
            <a:br>
              <a:rPr lang="ru-RU" altLang="ru-RU" sz="1400" i="1" dirty="0" smtClean="0"/>
            </a:br>
            <a:r>
              <a:rPr lang="ru-RU" altLang="ru-RU" sz="1400" i="1" dirty="0" smtClean="0"/>
              <a:t>и </a:t>
            </a:r>
            <a:r>
              <a:rPr lang="ru-RU" altLang="ru-RU" sz="1400" i="1" dirty="0"/>
              <a:t>формирований самодеятельного народного творчества, библиотечное, библиографическое и информационное обслуживание пользователей библиотек  и на содержание (эксплуатацию) имущества, </a:t>
            </a:r>
            <a:r>
              <a:rPr lang="ru-RU" altLang="ru-RU" sz="1400" i="1" dirty="0" smtClean="0"/>
              <a:t>находящегося в </a:t>
            </a:r>
            <a:r>
              <a:rPr lang="ru-RU" altLang="ru-RU" sz="1400" i="1" dirty="0"/>
              <a:t>государственной (муниципальной) </a:t>
            </a:r>
            <a:r>
              <a:rPr lang="ru-RU" altLang="ru-RU" sz="1400" i="1" dirty="0" smtClean="0"/>
              <a:t>собственности (202</a:t>
            </a:r>
            <a:r>
              <a:rPr lang="en-US" altLang="ru-RU" sz="1400" i="1" dirty="0" smtClean="0"/>
              <a:t>5-2027</a:t>
            </a:r>
            <a:r>
              <a:rPr lang="ru-RU" altLang="ru-RU" sz="1400" i="1" dirty="0" smtClean="0"/>
              <a:t>гг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 </a:t>
            </a:r>
            <a:r>
              <a:rPr lang="ru-RU" altLang="ru-RU" sz="1400" b="1" i="1" dirty="0" smtClean="0"/>
              <a:t>27 191 850,00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 smtClean="0"/>
              <a:t>)</a:t>
            </a:r>
            <a:endParaRPr lang="ru-RU" altLang="ru-RU" sz="1400" b="1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00" y="5309638"/>
            <a:ext cx="3922240" cy="15827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46343" y="1464453"/>
            <a:ext cx="1833657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5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51 115 915,43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262" y="2880304"/>
            <a:ext cx="1811817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6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44 367 420,00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1522" y="4296155"/>
            <a:ext cx="1830377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7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53 934 240,00 </a:t>
            </a:r>
            <a:r>
              <a:rPr lang="ru-RU" sz="1600" b="1" i="1" dirty="0"/>
              <a:t>рублей </a:t>
            </a:r>
            <a:endParaRPr lang="ru-RU" sz="16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43139" y="2826488"/>
            <a:ext cx="67258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предоставление субсидии на выполнение муниципального задания на софинансирование мероприятий по сохранению целевых показателей повышения оплаты труда работников муниципальных учреждений культуры в соответствии с Указом Президента Российской Федерации от 7 мая 2012 года № 597 "О мероприятиях по реализации государственной социальной политики"(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5-2027</a:t>
            </a:r>
            <a:r>
              <a:rPr lang="ru-RU" altLang="ru-RU" sz="1400" i="1" dirty="0" smtClean="0"/>
              <a:t>гг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 </a:t>
            </a:r>
            <a:r>
              <a:rPr lang="ru-RU" altLang="ru-RU" sz="1400" b="1" i="1" dirty="0" smtClean="0"/>
              <a:t>6 992 700,00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 smtClean="0"/>
              <a:t>)</a:t>
            </a:r>
            <a:endParaRPr lang="ru-RU" altLang="ru-RU" sz="1400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6000" y="5642951"/>
            <a:ext cx="43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 в сфере 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культуры: (2025-</a:t>
            </a:r>
            <a:r>
              <a:rPr lang="ru-RU" sz="1400" i="1" dirty="0" smtClean="0"/>
              <a:t>2027гг. – </a:t>
            </a:r>
            <a:r>
              <a:rPr lang="ru-RU" sz="1400" b="1" i="1" dirty="0" smtClean="0"/>
              <a:t>889 300,00 рублей</a:t>
            </a:r>
            <a:r>
              <a:rPr 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7" name="Прямоугольник 48"/>
          <p:cNvSpPr>
            <a:spLocks noChangeArrowheads="1"/>
          </p:cNvSpPr>
          <p:nvPr/>
        </p:nvSpPr>
        <p:spPr bwMode="auto">
          <a:xfrm>
            <a:off x="2214563" y="4643438"/>
            <a:ext cx="671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i="1"/>
          </a:p>
        </p:txBody>
      </p:sp>
      <p:sp>
        <p:nvSpPr>
          <p:cNvPr id="2" name="AutoShape 2" descr="https://im3-tub-ru.yandex.net/i?id=28de255828ddb157d6c9409ab92ed984&amp;n=33&amp;h=245&amp;w=3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8000" y="333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4000" y="261000"/>
            <a:ext cx="804760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«Светогорское городское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4001" y="1532492"/>
            <a:ext cx="62639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предоставление субсидии МБУ «КСК г. Светогорска» на проведение занятий физкультурно-спортивной  направленности по месту проживания граждан и организацию и проведение официальных физкультурных (физкультурно-оздоровительных мероприятий) (</a:t>
            </a:r>
            <a:r>
              <a:rPr lang="ru-RU" altLang="ru-RU" sz="1400" i="1" dirty="0" smtClean="0"/>
              <a:t>2025г</a:t>
            </a:r>
            <a:r>
              <a:rPr lang="ru-RU" altLang="ru-RU" sz="1400" i="1" dirty="0"/>
              <a:t>.-</a:t>
            </a:r>
            <a:r>
              <a:rPr lang="ru-RU" altLang="ru-RU" sz="1400" i="1" dirty="0" smtClean="0"/>
              <a:t>2027г</a:t>
            </a:r>
            <a:r>
              <a:rPr lang="ru-RU" altLang="ru-RU" sz="1400" i="1" dirty="0"/>
              <a:t>. –</a:t>
            </a:r>
            <a:r>
              <a:rPr lang="ru-RU" altLang="ru-RU" sz="1400" b="1" i="1" dirty="0"/>
              <a:t> </a:t>
            </a:r>
            <a:r>
              <a:rPr lang="ru-RU" altLang="ru-RU" sz="1400" b="1" i="1" dirty="0" smtClean="0"/>
              <a:t>8 118 170,00 рублей</a:t>
            </a:r>
            <a:r>
              <a:rPr lang="ru-RU" altLang="ru-RU" sz="1400" i="1" dirty="0" smtClean="0"/>
              <a:t>)</a:t>
            </a:r>
            <a:endParaRPr lang="ru-RU" altLang="ru-RU" sz="14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72396" y="2879390"/>
            <a:ext cx="6175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мероприятия в области физкультуры и </a:t>
            </a:r>
            <a:r>
              <a:rPr lang="ru-RU" altLang="ru-RU" sz="1400" i="1" dirty="0" smtClean="0"/>
              <a:t>спорта (2025г</a:t>
            </a:r>
            <a:r>
              <a:rPr lang="ru-RU" altLang="ru-RU" sz="1400" i="1" dirty="0"/>
              <a:t>.-</a:t>
            </a:r>
            <a:r>
              <a:rPr lang="ru-RU" altLang="ru-RU" sz="1400" i="1" dirty="0" smtClean="0"/>
              <a:t>2027г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</a:t>
            </a:r>
            <a:r>
              <a:rPr lang="ru-RU" altLang="ru-RU" sz="1400" b="1" i="1" dirty="0" smtClean="0"/>
              <a:t> 50 000,00 рублей</a:t>
            </a:r>
            <a:r>
              <a:rPr lang="ru-RU" altLang="ru-RU" sz="1400" i="1" dirty="0" smtClean="0"/>
              <a:t>);</a:t>
            </a:r>
            <a:endParaRPr lang="ru-RU" altLang="ru-RU" sz="14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31" y="4832803"/>
            <a:ext cx="2528994" cy="1539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41" y="4844376"/>
            <a:ext cx="2716358" cy="152795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86935" y="1453661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5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51 115 915,43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6935" y="2889859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6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44 367 420,00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7975" y="4360265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7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53 934 240,00 </a:t>
            </a:r>
            <a:r>
              <a:rPr lang="ru-RU" sz="1600" b="1" i="1" dirty="0"/>
              <a:t>рублей </a:t>
            </a:r>
            <a:endParaRPr lang="ru-RU" sz="16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56000" y="3681261"/>
            <a:ext cx="61756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- софинансирование мероприятий по капитальному ремонту спортивной площадки по адресу д. </a:t>
            </a:r>
            <a:r>
              <a:rPr lang="ru-RU" altLang="ru-RU" sz="1400" i="1" dirty="0" err="1"/>
              <a:t>Досево</a:t>
            </a:r>
            <a:r>
              <a:rPr lang="ru-RU" altLang="ru-RU" sz="1400" i="1" dirty="0"/>
              <a:t> ул. </a:t>
            </a:r>
            <a:r>
              <a:rPr lang="ru-RU" altLang="ru-RU" sz="1400" i="1" dirty="0" smtClean="0"/>
              <a:t>Школьная (2027г. –</a:t>
            </a:r>
            <a:r>
              <a:rPr lang="ru-RU" altLang="ru-RU" sz="1400" b="1" i="1" dirty="0" smtClean="0"/>
              <a:t> 9 566 820,00 рублей</a:t>
            </a:r>
            <a:r>
              <a:rPr lang="ru-RU" altLang="ru-RU" sz="1400" i="1" dirty="0" smtClean="0"/>
              <a:t>);</a:t>
            </a:r>
            <a:endParaRPr lang="ru-RU" altLang="ru-RU" sz="1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7" name="Прямоугольник 48"/>
          <p:cNvSpPr>
            <a:spLocks noChangeArrowheads="1"/>
          </p:cNvSpPr>
          <p:nvPr/>
        </p:nvSpPr>
        <p:spPr bwMode="auto">
          <a:xfrm>
            <a:off x="2214563" y="4643438"/>
            <a:ext cx="671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i="1"/>
          </a:p>
        </p:txBody>
      </p:sp>
      <p:sp>
        <p:nvSpPr>
          <p:cNvPr id="2" name="AutoShape 2" descr="https://im3-tub-ru.yandex.net/i?id=28de255828ddb157d6c9409ab92ed984&amp;n=33&amp;h=245&amp;w=3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17575" y="405000"/>
            <a:ext cx="77322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«Управление и распоряжение муниципальным имуществом МО «Светогорское городское поселение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999" y="4857811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2027г.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460 632,00 рублей </a:t>
            </a:r>
            <a:endParaRPr lang="ru-RU" sz="1600" b="1" i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0000" y="1629000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2025г.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6 509 384,00 рублей </a:t>
            </a:r>
            <a:endParaRPr lang="ru-RU" sz="1600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0000" y="3213000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2026г.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6 187 032,00 рублей </a:t>
            </a:r>
            <a:endParaRPr lang="ru-RU" sz="16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78431" y="4166384"/>
            <a:ext cx="558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на реализацию функций в области управления муниципальной </a:t>
            </a:r>
            <a:r>
              <a:rPr lang="ru-RU" altLang="ru-RU" sz="1400" i="1" dirty="0" smtClean="0"/>
              <a:t>собственностью </a:t>
            </a:r>
            <a:r>
              <a:rPr lang="ru-RU" altLang="ru-RU" sz="1400" i="1" dirty="0"/>
              <a:t>(</a:t>
            </a:r>
            <a:r>
              <a:rPr lang="ru-RU" altLang="ru-RU" sz="1400" i="1" dirty="0" smtClean="0"/>
              <a:t>2025г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1 898 752,00 рублей</a:t>
            </a:r>
            <a:r>
              <a:rPr lang="ru-RU" altLang="ru-RU" sz="1400" i="1" dirty="0" smtClean="0"/>
              <a:t>, 2026г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1 350 000,00 рублей</a:t>
            </a:r>
            <a:r>
              <a:rPr lang="ru-RU" altLang="ru-RU" sz="1400" i="1" dirty="0" smtClean="0"/>
              <a:t>; 2027г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350 000,00 рублей</a:t>
            </a:r>
            <a:r>
              <a:rPr lang="ru-RU" altLang="ru-RU" sz="1400" i="1" dirty="0" smtClean="0"/>
              <a:t>);</a:t>
            </a:r>
            <a:endParaRPr lang="ru-RU" altLang="ru-RU" sz="14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80274" y="1168431"/>
            <a:ext cx="56880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строительство </a:t>
            </a:r>
            <a:r>
              <a:rPr lang="ru-RU" altLang="ru-RU" sz="1400" i="1" dirty="0"/>
              <a:t>объектов инженерной и транспортной инфраструктуры на земельных участках для индивидуального жилищного строительства в соответствии с законом Ленинградской области от 14 октября 2008 г. N 105-оз </a:t>
            </a:r>
            <a:r>
              <a:rPr lang="ru-RU" altLang="ru-RU" sz="1400" i="1" dirty="0" smtClean="0"/>
              <a:t>(2025г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3 500 000,00 рублей</a:t>
            </a:r>
            <a:r>
              <a:rPr lang="ru-RU" altLang="ru-RU" sz="1400" i="1" dirty="0" smtClean="0"/>
              <a:t>, 2026г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3 726 400,00 рублей</a:t>
            </a:r>
            <a:r>
              <a:rPr lang="ru-RU" altLang="ru-RU" sz="1400" i="1" dirty="0" smtClean="0"/>
              <a:t>);</a:t>
            </a:r>
            <a:endParaRPr lang="ru-RU" altLang="ru-RU" sz="14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60000" y="5301000"/>
            <a:ext cx="55898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оформление, содержание, обслуживание и ремонт объектов муниципального </a:t>
            </a:r>
            <a:r>
              <a:rPr lang="ru-RU" altLang="ru-RU" sz="1400" i="1" dirty="0" smtClean="0"/>
              <a:t>имущества (2025 – 2026гг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1 110 632,00 рублей</a:t>
            </a:r>
            <a:r>
              <a:rPr lang="ru-RU" altLang="ru-RU" sz="1400" i="1" dirty="0" smtClean="0"/>
              <a:t>, 2027г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110 632,00 рублей</a:t>
            </a:r>
            <a:r>
              <a:rPr lang="ru-RU" altLang="ru-RU" sz="1400" i="1" dirty="0"/>
              <a:t>.</a:t>
            </a:r>
          </a:p>
        </p:txBody>
      </p:sp>
      <p:pic>
        <p:nvPicPr>
          <p:cNvPr id="1026" name="Picture 2" descr="https://cdn.er.ru/media/news/November2020/KYj6JOJgjdIJkxMIOD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00" y="2600728"/>
            <a:ext cx="5486427" cy="156565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2" y="333903"/>
            <a:ext cx="7313613" cy="431097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</a:t>
            </a:r>
            <a:r>
              <a:rPr lang="ru-RU" altLang="ru-RU" sz="2400" b="1" dirty="0" smtClean="0"/>
              <a:t>РАСХОДОВ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643133"/>
              </p:ext>
            </p:extLst>
          </p:nvPr>
        </p:nvGraphicFramePr>
        <p:xfrm>
          <a:off x="756000" y="818377"/>
          <a:ext cx="7996418" cy="291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20860"/>
              </p:ext>
            </p:extLst>
          </p:nvPr>
        </p:nvGraphicFramePr>
        <p:xfrm>
          <a:off x="557207" y="3788938"/>
          <a:ext cx="4032000" cy="276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225976"/>
              </p:ext>
            </p:extLst>
          </p:nvPr>
        </p:nvGraphicFramePr>
        <p:xfrm>
          <a:off x="4651225" y="3803491"/>
          <a:ext cx="4281638" cy="275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52" name="Group 1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090676"/>
              </p:ext>
            </p:extLst>
          </p:nvPr>
        </p:nvGraphicFramePr>
        <p:xfrm>
          <a:off x="0" y="44999"/>
          <a:ext cx="9144000" cy="6768001"/>
        </p:xfrm>
        <a:graphic>
          <a:graphicData uri="http://schemas.openxmlformats.org/drawingml/2006/table">
            <a:tbl>
              <a:tblPr/>
              <a:tblGrid>
                <a:gridCol w="49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063951806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309735032"/>
                    </a:ext>
                  </a:extLst>
                </a:gridCol>
              </a:tblGrid>
              <a:tr h="7717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Непрограммные расходы 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FDF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Проектные бюджетные назначения, рублей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FD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F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38992"/>
                  </a:ext>
                </a:extLst>
              </a:tr>
              <a:tr h="890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Функционирование представительного органа местного самоуправления Совет депутатов МО «Светогорское городского поселения»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3 274 104,80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3 274 104,80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3 274 104,80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органов местного самоуправления администрации МО «Светогорское городское поселение»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34 085 923,28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34 085 923,28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34 085 923,28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бюджету Выборгского муниципального района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19 989 596,08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7 464 396,08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7 464 396,08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90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связанные с уплатой сборов штрафов, пеней, оплата расходов по судебным актам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11 745,41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81 674,04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81 674,04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6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Резервный фонд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3 000 000,00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3 000 000,00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3 000 000,00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Доплаты к пенсиям муниципальным служащим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5 978 088,00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5 978 088,00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5 978 088,00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Обслуживанию муниципального долга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67329761"/>
                  </a:ext>
                </a:extLst>
              </a:tr>
              <a:tr h="59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66 349 457,57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53 894 186,20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53 894 501,20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gray">
          <a:xfrm>
            <a:off x="1548000" y="2349000"/>
            <a:ext cx="6552000" cy="1296062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2" y="333903"/>
            <a:ext cx="7313613" cy="431097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</a:t>
            </a:r>
            <a:r>
              <a:rPr lang="ru-RU" altLang="ru-RU" sz="2400" b="1" dirty="0" smtClean="0"/>
              <a:t>РАСХОДОВ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904834"/>
              </p:ext>
            </p:extLst>
          </p:nvPr>
        </p:nvGraphicFramePr>
        <p:xfrm>
          <a:off x="684000" y="765001"/>
          <a:ext cx="8068418" cy="2970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990070"/>
              </p:ext>
            </p:extLst>
          </p:nvPr>
        </p:nvGraphicFramePr>
        <p:xfrm>
          <a:off x="540000" y="3789000"/>
          <a:ext cx="4255225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114622"/>
              </p:ext>
            </p:extLst>
          </p:nvPr>
        </p:nvGraphicFramePr>
        <p:xfrm>
          <a:off x="4795225" y="3789000"/>
          <a:ext cx="4137638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5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5" name="Rectangle 48"/>
          <p:cNvSpPr>
            <a:spLocks noGrp="1" noChangeArrowheads="1"/>
          </p:cNvSpPr>
          <p:nvPr>
            <p:ph type="title"/>
          </p:nvPr>
        </p:nvSpPr>
        <p:spPr>
          <a:xfrm>
            <a:off x="756000" y="328983"/>
            <a:ext cx="8136000" cy="1012017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«Основные направления осуществления управленческой деятельности и развития муниципальной службы 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в муниципальном образовании «Светогорское городское поселение» Выборгского района Ленинградской области»</a:t>
            </a:r>
          </a:p>
        </p:txBody>
      </p:sp>
      <p:sp>
        <p:nvSpPr>
          <p:cNvPr id="12" name="Прямоугольник 44"/>
          <p:cNvSpPr>
            <a:spLocks noChangeArrowheads="1"/>
          </p:cNvSpPr>
          <p:nvPr/>
        </p:nvSpPr>
        <p:spPr bwMode="auto">
          <a:xfrm>
            <a:off x="2413030" y="1600798"/>
            <a:ext cx="6120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sz="1600" i="1" dirty="0" smtClean="0"/>
              <a:t>мероприятия, направленные на </a:t>
            </a:r>
            <a:r>
              <a:rPr lang="ru-RU" sz="1600" i="1" dirty="0"/>
              <a:t>развитие профессиональных компетенций муниципальных служащих (обучение, обеспечение муниципальных служащих справочной, нормативной, аналитической, методической, </a:t>
            </a:r>
            <a:r>
              <a:rPr lang="ru-RU" sz="1600" i="1" dirty="0" smtClean="0"/>
              <a:t>правовой информацией)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(202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5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-202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7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гг.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b="1" i="1" dirty="0">
                <a:solidFill>
                  <a:srgbClr val="000000"/>
                </a:solidFill>
              </a:rPr>
              <a:t>– </a:t>
            </a:r>
            <a:r>
              <a:rPr lang="en-US" altLang="ru-RU" sz="1600" b="1" i="1" dirty="0" smtClean="0">
                <a:solidFill>
                  <a:srgbClr val="000000"/>
                </a:solidFill>
              </a:rPr>
              <a:t>258 759,00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рублей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)</a:t>
            </a:r>
            <a:endParaRPr lang="ru-RU" altLang="ru-RU" sz="1600" i="1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44"/>
          <p:cNvSpPr>
            <a:spLocks noChangeArrowheads="1"/>
          </p:cNvSpPr>
          <p:nvPr/>
        </p:nvSpPr>
        <p:spPr bwMode="auto">
          <a:xfrm>
            <a:off x="2442987" y="3089243"/>
            <a:ext cx="60994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>
                <a:solidFill>
                  <a:srgbClr val="000000"/>
                </a:solidFill>
              </a:rPr>
              <a:t> мероприятия</a:t>
            </a:r>
            <a:r>
              <a:rPr lang="ru-RU" altLang="ru-RU" sz="1600" i="1" dirty="0">
                <a:solidFill>
                  <a:srgbClr val="000000"/>
                </a:solidFill>
              </a:rPr>
              <a:t>, направленные на сохранение здоровья муниципальных служащих (202</a:t>
            </a:r>
            <a:r>
              <a:rPr lang="en-US" altLang="ru-RU" sz="1600" i="1" dirty="0">
                <a:solidFill>
                  <a:srgbClr val="000000"/>
                </a:solidFill>
              </a:rPr>
              <a:t>5</a:t>
            </a:r>
            <a:r>
              <a:rPr lang="ru-RU" altLang="ru-RU" sz="1600" i="1" dirty="0">
                <a:solidFill>
                  <a:srgbClr val="000000"/>
                </a:solidFill>
              </a:rPr>
              <a:t>-202</a:t>
            </a:r>
            <a:r>
              <a:rPr lang="en-US" altLang="ru-RU" sz="1600" i="1" dirty="0">
                <a:solidFill>
                  <a:srgbClr val="000000"/>
                </a:solidFill>
              </a:rPr>
              <a:t>7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i="1" dirty="0">
                <a:solidFill>
                  <a:srgbClr val="000000"/>
                </a:solidFill>
              </a:rPr>
              <a:t>гг.</a:t>
            </a:r>
            <a:r>
              <a:rPr lang="ru-RU" altLang="ru-RU" sz="1600" b="1" i="1" dirty="0">
                <a:solidFill>
                  <a:srgbClr val="000000"/>
                </a:solidFill>
              </a:rPr>
              <a:t>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– </a:t>
            </a:r>
            <a:r>
              <a:rPr lang="en-US" altLang="ru-RU" sz="1600" b="1" i="1" dirty="0" smtClean="0">
                <a:solidFill>
                  <a:srgbClr val="000000"/>
                </a:solidFill>
              </a:rPr>
              <a:t>115 600,00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рублей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" name="Прямоугольник 44"/>
          <p:cNvSpPr>
            <a:spLocks noChangeArrowheads="1"/>
          </p:cNvSpPr>
          <p:nvPr/>
        </p:nvSpPr>
        <p:spPr bwMode="auto">
          <a:xfrm>
            <a:off x="540000" y="4115343"/>
            <a:ext cx="79930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>
                <a:solidFill>
                  <a:srgbClr val="000000"/>
                </a:solidFill>
              </a:rPr>
              <a:t> материально-техническое обеспечение муниципальной </a:t>
            </a:r>
            <a:r>
              <a:rPr lang="ru-RU" altLang="ru-RU" sz="1600" i="1" dirty="0">
                <a:solidFill>
                  <a:srgbClr val="000000"/>
                </a:solidFill>
              </a:rPr>
              <a:t>службы и создание оптимальных условий для результативной и высокоэффективной служебной деятельности персонала (закупка компьютерного оборудования и комплектующих, расходных материалов, содержание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оборудование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,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обслуживание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 сайта</a:t>
            </a:r>
            <a:r>
              <a:rPr lang="ru-RU" altLang="ru-RU" sz="1600" i="1" dirty="0">
                <a:solidFill>
                  <a:srgbClr val="000000"/>
                </a:solidFill>
              </a:rPr>
              <a:t>) (202</a:t>
            </a:r>
            <a:r>
              <a:rPr lang="en-US" altLang="ru-RU" sz="1600" i="1" dirty="0">
                <a:solidFill>
                  <a:srgbClr val="000000"/>
                </a:solidFill>
              </a:rPr>
              <a:t>5</a:t>
            </a:r>
            <a:r>
              <a:rPr lang="ru-RU" altLang="ru-RU" sz="1600" i="1" dirty="0">
                <a:solidFill>
                  <a:srgbClr val="000000"/>
                </a:solidFill>
              </a:rPr>
              <a:t>-202</a:t>
            </a:r>
            <a:r>
              <a:rPr lang="en-US" altLang="ru-RU" sz="1600" i="1" dirty="0">
                <a:solidFill>
                  <a:srgbClr val="000000"/>
                </a:solidFill>
              </a:rPr>
              <a:t>7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i="1" dirty="0">
                <a:solidFill>
                  <a:srgbClr val="000000"/>
                </a:solidFill>
              </a:rPr>
              <a:t>гг. </a:t>
            </a:r>
            <a:r>
              <a:rPr lang="ru-RU" altLang="ru-RU" sz="1600" b="1" i="1" dirty="0">
                <a:solidFill>
                  <a:srgbClr val="000000"/>
                </a:solidFill>
              </a:rPr>
              <a:t>– </a:t>
            </a:r>
            <a:r>
              <a:rPr lang="en-US" altLang="ru-RU" sz="1600" b="1" i="1" dirty="0" smtClean="0">
                <a:solidFill>
                  <a:srgbClr val="000000"/>
                </a:solidFill>
              </a:rPr>
              <a:t>838 012,00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рублей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).</a:t>
            </a:r>
          </a:p>
          <a:p>
            <a:pPr eaLnBrk="1" hangingPunct="1">
              <a:buFont typeface="Wingdings" pitchFamily="2" charset="2"/>
              <a:buChar char="§"/>
            </a:pPr>
            <a:endParaRPr lang="ru-RU" altLang="ru-RU" sz="1600" i="1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4000" y="2001759"/>
            <a:ext cx="1987183" cy="19184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7</a:t>
            </a:r>
            <a:r>
              <a:rPr lang="ru-RU" sz="1600" b="1" dirty="0" smtClean="0">
                <a:solidFill>
                  <a:srgbClr val="7030A0"/>
                </a:solidFill>
              </a:rPr>
              <a:t> г.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1 212 371,00 </a:t>
            </a:r>
            <a:r>
              <a:rPr lang="ru-RU" sz="1600" b="1" i="1" dirty="0" smtClean="0"/>
              <a:t>рубль</a:t>
            </a:r>
            <a:endParaRPr lang="ru-RU" sz="1600" i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49" y="5196183"/>
            <a:ext cx="2179491" cy="14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9" name="Rectangle 48"/>
          <p:cNvSpPr>
            <a:spLocks noGrp="1" noChangeArrowheads="1"/>
          </p:cNvSpPr>
          <p:nvPr>
            <p:ph type="title"/>
          </p:nvPr>
        </p:nvSpPr>
        <p:spPr>
          <a:xfrm>
            <a:off x="972000" y="333000"/>
            <a:ext cx="7789413" cy="1080000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«Развитие форм местного самоуправления и социальной активности населения на территории 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9" name="Прямоугольник 44"/>
          <p:cNvSpPr>
            <a:spLocks noChangeArrowheads="1"/>
          </p:cNvSpPr>
          <p:nvPr/>
        </p:nvSpPr>
        <p:spPr bwMode="auto">
          <a:xfrm>
            <a:off x="2844000" y="1719727"/>
            <a:ext cx="580965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en-US" altLang="ru-RU" sz="14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популяризация </a:t>
            </a:r>
            <a:r>
              <a:rPr lang="ru-RU" altLang="ru-RU" sz="1600" i="1" dirty="0">
                <a:solidFill>
                  <a:srgbClr val="000000"/>
                </a:solidFill>
              </a:rPr>
              <a:t>местного самоуправления, государственных символов, стимулирование социальной активности, достижений граждан, коллективов учреждений, организаций, общественных организаций и объединений, добившихся значительных успехов в трудовой деятельности и общественной работе, внесших значительный вклад в развитие местного самоуправления (открытки, цветы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,) </a:t>
            </a:r>
            <a:r>
              <a:rPr lang="ru-RU" altLang="ru-RU" sz="1600" i="1" dirty="0">
                <a:solidFill>
                  <a:srgbClr val="000000"/>
                </a:solidFill>
              </a:rPr>
              <a:t>(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202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5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г. –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 275 430,00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рублей;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202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6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г</a:t>
            </a:r>
            <a:r>
              <a:rPr lang="ru-RU" altLang="ru-RU" sz="1600" i="1" dirty="0">
                <a:solidFill>
                  <a:srgbClr val="000000"/>
                </a:solidFill>
              </a:rPr>
              <a:t>.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– </a:t>
            </a:r>
            <a:r>
              <a:rPr lang="en-US" altLang="ru-RU" sz="1600" b="1" i="1" dirty="0" smtClean="0">
                <a:solidFill>
                  <a:srgbClr val="000000"/>
                </a:solidFill>
              </a:rPr>
              <a:t>230 000,00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рублей;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202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7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г</a:t>
            </a:r>
            <a:r>
              <a:rPr lang="ru-RU" altLang="ru-RU" sz="1600" i="1" dirty="0">
                <a:solidFill>
                  <a:srgbClr val="000000"/>
                </a:solidFill>
              </a:rPr>
              <a:t>.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– 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2</a:t>
            </a:r>
            <a:r>
              <a:rPr lang="en-US" altLang="ru-RU" sz="1600" b="1" i="1" dirty="0" smtClean="0">
                <a:solidFill>
                  <a:srgbClr val="000000"/>
                </a:solidFill>
              </a:rPr>
              <a:t>2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0 </a:t>
            </a:r>
            <a:r>
              <a:rPr lang="ru-RU" altLang="ru-RU" sz="1600" b="1" i="1" dirty="0">
                <a:solidFill>
                  <a:srgbClr val="000000"/>
                </a:solidFill>
              </a:rPr>
              <a:t>000,00 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рублей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)</a:t>
            </a:r>
            <a:endParaRPr lang="ru-RU" altLang="ru-RU" sz="1600" i="1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000" y="1787110"/>
            <a:ext cx="2375999" cy="11112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474 815,00 </a:t>
            </a:r>
            <a:r>
              <a:rPr lang="ru-RU" sz="1600" b="1" dirty="0" smtClean="0">
                <a:solidFill>
                  <a:schemeClr val="tx1"/>
                </a:solidFill>
              </a:rPr>
              <a:t>рублей</a:t>
            </a:r>
            <a:endParaRPr lang="ru-RU" sz="1600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5720" y="3272458"/>
            <a:ext cx="2362279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6</a:t>
            </a:r>
            <a:r>
              <a:rPr lang="ru-RU" sz="1600" b="1" dirty="0" smtClean="0">
                <a:solidFill>
                  <a:srgbClr val="7030A0"/>
                </a:solidFill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7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440 000,00 </a:t>
            </a:r>
            <a:r>
              <a:rPr lang="ru-RU" sz="1600" b="1" dirty="0" smtClean="0">
                <a:solidFill>
                  <a:schemeClr val="tx1"/>
                </a:solidFill>
              </a:rPr>
              <a:t>рублей</a:t>
            </a:r>
            <a:endParaRPr lang="ru-RU" sz="1600" i="1" dirty="0"/>
          </a:p>
        </p:txBody>
      </p:sp>
      <p:sp>
        <p:nvSpPr>
          <p:cNvPr id="13" name="Прямоугольник 44"/>
          <p:cNvSpPr>
            <a:spLocks noChangeArrowheads="1"/>
          </p:cNvSpPr>
          <p:nvPr/>
        </p:nvSpPr>
        <p:spPr bwMode="auto">
          <a:xfrm>
            <a:off x="648453" y="4581000"/>
            <a:ext cx="8136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 </a:t>
            </a:r>
            <a:r>
              <a:rPr lang="ru-RU" altLang="ru-RU" sz="1600" i="1" dirty="0"/>
              <a:t>софинансирование мероприятия по инициативному проекту ТОС «Школьная»: «Обустройство сценической площадки по адресу: гп. Лесогорский, район д.№7 по ул. Советов</a:t>
            </a:r>
            <a:r>
              <a:rPr lang="ru-RU" altLang="ru-RU" sz="1600" i="1" dirty="0" smtClean="0"/>
              <a:t>»</a:t>
            </a:r>
            <a:r>
              <a:rPr lang="en-US" altLang="ru-RU" sz="1600" i="1" dirty="0" smtClean="0"/>
              <a:t> (</a:t>
            </a:r>
            <a:r>
              <a:rPr lang="ru-RU" altLang="ru-RU" sz="1600" i="1" dirty="0">
                <a:solidFill>
                  <a:srgbClr val="000000"/>
                </a:solidFill>
              </a:rPr>
              <a:t>202</a:t>
            </a:r>
            <a:r>
              <a:rPr lang="en-US" altLang="ru-RU" sz="1600" i="1" dirty="0">
                <a:solidFill>
                  <a:srgbClr val="000000"/>
                </a:solidFill>
              </a:rPr>
              <a:t>5</a:t>
            </a:r>
            <a:r>
              <a:rPr lang="ru-RU" altLang="ru-RU" sz="1600" i="1" dirty="0">
                <a:solidFill>
                  <a:srgbClr val="000000"/>
                </a:solidFill>
              </a:rPr>
              <a:t> г. –</a:t>
            </a:r>
            <a:r>
              <a:rPr lang="en-US" altLang="ru-RU" sz="1600" i="1" dirty="0">
                <a:solidFill>
                  <a:srgbClr val="000000"/>
                </a:solidFill>
              </a:rPr>
              <a:t> 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199 385,00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b="1" i="1" dirty="0">
                <a:solidFill>
                  <a:srgbClr val="000000"/>
                </a:solidFill>
              </a:rPr>
              <a:t>рублей;</a:t>
            </a:r>
            <a:r>
              <a:rPr lang="ru-RU" altLang="ru-RU" sz="1600" i="1" dirty="0">
                <a:solidFill>
                  <a:srgbClr val="000000"/>
                </a:solidFill>
              </a:rPr>
              <a:t> 202</a:t>
            </a:r>
            <a:r>
              <a:rPr lang="en-US" altLang="ru-RU" sz="1600" i="1" dirty="0">
                <a:solidFill>
                  <a:srgbClr val="000000"/>
                </a:solidFill>
              </a:rPr>
              <a:t>6</a:t>
            </a:r>
            <a:r>
              <a:rPr lang="ru-RU" altLang="ru-RU" sz="1600" i="1" dirty="0">
                <a:solidFill>
                  <a:srgbClr val="000000"/>
                </a:solidFill>
              </a:rPr>
              <a:t> г. – </a:t>
            </a:r>
            <a:r>
              <a:rPr lang="en-US" altLang="ru-RU" sz="1600" b="1" i="1" dirty="0" smtClean="0">
                <a:solidFill>
                  <a:srgbClr val="000000"/>
                </a:solidFill>
              </a:rPr>
              <a:t>210 </a:t>
            </a:r>
            <a:r>
              <a:rPr lang="en-US" altLang="ru-RU" sz="1600" b="1" i="1" dirty="0">
                <a:solidFill>
                  <a:srgbClr val="000000"/>
                </a:solidFill>
              </a:rPr>
              <a:t>000,00</a:t>
            </a:r>
            <a:r>
              <a:rPr lang="ru-RU" altLang="ru-RU" sz="1600" b="1" i="1" dirty="0">
                <a:solidFill>
                  <a:srgbClr val="000000"/>
                </a:solidFill>
              </a:rPr>
              <a:t> рублей; </a:t>
            </a:r>
            <a:r>
              <a:rPr lang="ru-RU" altLang="ru-RU" sz="1600" i="1" dirty="0">
                <a:solidFill>
                  <a:srgbClr val="000000"/>
                </a:solidFill>
              </a:rPr>
              <a:t>202</a:t>
            </a:r>
            <a:r>
              <a:rPr lang="en-US" altLang="ru-RU" sz="1600" i="1" dirty="0">
                <a:solidFill>
                  <a:srgbClr val="000000"/>
                </a:solidFill>
              </a:rPr>
              <a:t>7</a:t>
            </a:r>
            <a:r>
              <a:rPr lang="ru-RU" altLang="ru-RU" sz="1600" i="1" dirty="0">
                <a:solidFill>
                  <a:srgbClr val="000000"/>
                </a:solidFill>
              </a:rPr>
              <a:t> г. – </a:t>
            </a:r>
            <a:r>
              <a:rPr lang="ru-RU" altLang="ru-RU" sz="1600" b="1" i="1" dirty="0">
                <a:solidFill>
                  <a:srgbClr val="000000"/>
                </a:solidFill>
              </a:rPr>
              <a:t>2</a:t>
            </a:r>
            <a:r>
              <a:rPr lang="en-US" altLang="ru-RU" sz="1600" b="1" i="1" dirty="0">
                <a:solidFill>
                  <a:srgbClr val="000000"/>
                </a:solidFill>
              </a:rPr>
              <a:t>2</a:t>
            </a:r>
            <a:r>
              <a:rPr lang="ru-RU" altLang="ru-RU" sz="1600" b="1" i="1" dirty="0">
                <a:solidFill>
                  <a:srgbClr val="000000"/>
                </a:solidFill>
              </a:rPr>
              <a:t>0 000,00 рублей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)</a:t>
            </a:r>
            <a:endParaRPr lang="ru-RU" altLang="ru-RU" sz="16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1" name="Rectangle 48"/>
          <p:cNvSpPr>
            <a:spLocks noGrp="1" noChangeArrowheads="1"/>
          </p:cNvSpPr>
          <p:nvPr>
            <p:ph type="title"/>
          </p:nvPr>
        </p:nvSpPr>
        <p:spPr>
          <a:xfrm>
            <a:off x="1330324" y="425096"/>
            <a:ext cx="7313613" cy="634139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«Безопасность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15372" name="Прямоугольник 44"/>
          <p:cNvSpPr>
            <a:spLocks noChangeArrowheads="1"/>
          </p:cNvSpPr>
          <p:nvPr/>
        </p:nvSpPr>
        <p:spPr bwMode="auto">
          <a:xfrm>
            <a:off x="2556000" y="1269000"/>
            <a:ext cx="590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</a:t>
            </a:r>
            <a:r>
              <a:rPr lang="ru-RU" altLang="ru-RU" sz="1400" i="1" dirty="0"/>
              <a:t>защита населения и территорий от чрезвычайных ситуаций природного и техногенного характера, развитие гражданской обороны и обеспечение безопасности людей на водных </a:t>
            </a:r>
            <a:r>
              <a:rPr lang="ru-RU" altLang="ru-RU" sz="1400" i="1" dirty="0" smtClean="0"/>
              <a:t>объектах  (</a:t>
            </a:r>
            <a:r>
              <a:rPr lang="ru-RU" altLang="ru-RU" sz="1400" i="1" dirty="0">
                <a:solidFill>
                  <a:srgbClr val="000000"/>
                </a:solidFill>
              </a:rPr>
              <a:t>202</a:t>
            </a:r>
            <a:r>
              <a:rPr lang="en-US" altLang="ru-RU" sz="1400" i="1" dirty="0">
                <a:solidFill>
                  <a:srgbClr val="000000"/>
                </a:solidFill>
              </a:rPr>
              <a:t>5</a:t>
            </a:r>
            <a:r>
              <a:rPr lang="ru-RU" altLang="ru-RU" sz="1400" i="1" dirty="0">
                <a:solidFill>
                  <a:srgbClr val="000000"/>
                </a:solidFill>
              </a:rPr>
              <a:t> г. –</a:t>
            </a:r>
            <a:r>
              <a:rPr lang="en-US" altLang="ru-RU" sz="1400" i="1" dirty="0">
                <a:solidFill>
                  <a:srgbClr val="000000"/>
                </a:solidFill>
              </a:rPr>
              <a:t>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4 850 000,00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>
                <a:solidFill>
                  <a:srgbClr val="000000"/>
                </a:solidFill>
              </a:rPr>
              <a:t>рублей;</a:t>
            </a:r>
            <a:r>
              <a:rPr lang="ru-RU" altLang="ru-RU" sz="1400" i="1" dirty="0">
                <a:solidFill>
                  <a:srgbClr val="000000"/>
                </a:solidFill>
              </a:rPr>
              <a:t> 202</a:t>
            </a:r>
            <a:r>
              <a:rPr lang="en-US" altLang="ru-RU" sz="1400" i="1" dirty="0">
                <a:solidFill>
                  <a:srgbClr val="000000"/>
                </a:solidFill>
              </a:rPr>
              <a:t>6</a:t>
            </a:r>
            <a:r>
              <a:rPr lang="ru-RU" altLang="ru-RU" sz="1400" i="1" dirty="0">
                <a:solidFill>
                  <a:srgbClr val="000000"/>
                </a:solidFill>
              </a:rPr>
              <a:t> г. –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900 </a:t>
            </a:r>
            <a:r>
              <a:rPr lang="en-US" altLang="ru-RU" sz="1400" b="1" i="1" dirty="0">
                <a:solidFill>
                  <a:srgbClr val="000000"/>
                </a:solidFill>
              </a:rPr>
              <a:t>000,00</a:t>
            </a:r>
            <a:r>
              <a:rPr lang="ru-RU" altLang="ru-RU" sz="1400" b="1" i="1" dirty="0">
                <a:solidFill>
                  <a:srgbClr val="000000"/>
                </a:solidFill>
              </a:rPr>
              <a:t> рублей; </a:t>
            </a:r>
            <a:r>
              <a:rPr lang="ru-RU" altLang="ru-RU" sz="1400" i="1" dirty="0">
                <a:solidFill>
                  <a:srgbClr val="000000"/>
                </a:solidFill>
              </a:rPr>
              <a:t>202</a:t>
            </a:r>
            <a:r>
              <a:rPr lang="en-US" altLang="ru-RU" sz="1400" i="1" dirty="0">
                <a:solidFill>
                  <a:srgbClr val="000000"/>
                </a:solidFill>
              </a:rPr>
              <a:t>7</a:t>
            </a:r>
            <a:r>
              <a:rPr lang="ru-RU" altLang="ru-RU" sz="1400" i="1" dirty="0">
                <a:solidFill>
                  <a:srgbClr val="000000"/>
                </a:solidFill>
              </a:rPr>
              <a:t> г. –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96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0 </a:t>
            </a:r>
            <a:r>
              <a:rPr lang="ru-RU" altLang="ru-RU" sz="1400" b="1" i="1" dirty="0">
                <a:solidFill>
                  <a:srgbClr val="000000"/>
                </a:solidFill>
              </a:rPr>
              <a:t>000,00 рублей</a:t>
            </a:r>
            <a:r>
              <a:rPr lang="ru-RU" altLang="ru-RU" sz="140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Прямоугольник 42"/>
          <p:cNvSpPr>
            <a:spLocks noChangeArrowheads="1"/>
          </p:cNvSpPr>
          <p:nvPr/>
        </p:nvSpPr>
        <p:spPr bwMode="auto">
          <a:xfrm>
            <a:off x="2628000" y="3861000"/>
            <a:ext cx="583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sz="1400" i="1" dirty="0"/>
              <a:t>обеспечение правопорядка, профилактика правонарушений, терроризма, экстремизма и межнациональных отношений в</a:t>
            </a:r>
            <a:br>
              <a:rPr lang="ru-RU" sz="1400" i="1" dirty="0"/>
            </a:br>
            <a:r>
              <a:rPr lang="ru-RU" sz="1400" i="1" dirty="0"/>
              <a:t>МО «Светогорское городское поселение</a:t>
            </a:r>
            <a:r>
              <a:rPr lang="ru-RU" sz="1400" i="1" dirty="0" smtClean="0"/>
              <a:t>»</a:t>
            </a:r>
            <a:r>
              <a:rPr lang="ru-RU" altLang="ru-RU" sz="1400" i="1" dirty="0" smtClean="0"/>
              <a:t>(</a:t>
            </a:r>
            <a:r>
              <a:rPr lang="ru-RU" altLang="ru-RU" sz="1400" i="1" dirty="0">
                <a:solidFill>
                  <a:srgbClr val="000000"/>
                </a:solidFill>
              </a:rPr>
              <a:t>202</a:t>
            </a:r>
            <a:r>
              <a:rPr lang="en-US" altLang="ru-RU" sz="1400" i="1" dirty="0">
                <a:solidFill>
                  <a:srgbClr val="000000"/>
                </a:solidFill>
              </a:rPr>
              <a:t>5</a:t>
            </a:r>
            <a:r>
              <a:rPr lang="ru-RU" altLang="ru-RU" sz="1400" i="1" dirty="0">
                <a:solidFill>
                  <a:srgbClr val="000000"/>
                </a:solidFill>
              </a:rPr>
              <a:t> г. –</a:t>
            </a:r>
            <a:r>
              <a:rPr lang="en-US" altLang="ru-RU" sz="1400" i="1" dirty="0">
                <a:solidFill>
                  <a:srgbClr val="000000"/>
                </a:solidFill>
              </a:rPr>
              <a:t>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235 000,00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>
                <a:solidFill>
                  <a:srgbClr val="000000"/>
                </a:solidFill>
              </a:rPr>
              <a:t>рублей;</a:t>
            </a:r>
            <a:r>
              <a:rPr lang="ru-RU" altLang="ru-RU" sz="1400" i="1" dirty="0">
                <a:solidFill>
                  <a:srgbClr val="000000"/>
                </a:solidFill>
              </a:rPr>
              <a:t> 202</a:t>
            </a:r>
            <a:r>
              <a:rPr lang="en-US" altLang="ru-RU" sz="1400" i="1" dirty="0">
                <a:solidFill>
                  <a:srgbClr val="000000"/>
                </a:solidFill>
              </a:rPr>
              <a:t>6</a:t>
            </a:r>
            <a:r>
              <a:rPr lang="ru-RU" altLang="ru-RU" sz="1400" i="1" dirty="0">
                <a:solidFill>
                  <a:srgbClr val="000000"/>
                </a:solidFill>
              </a:rPr>
              <a:t> г. –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305 </a:t>
            </a:r>
            <a:r>
              <a:rPr lang="en-US" altLang="ru-RU" sz="1400" b="1" i="1" dirty="0">
                <a:solidFill>
                  <a:srgbClr val="000000"/>
                </a:solidFill>
              </a:rPr>
              <a:t>000,00</a:t>
            </a:r>
            <a:r>
              <a:rPr lang="ru-RU" altLang="ru-RU" sz="1400" b="1" i="1" dirty="0">
                <a:solidFill>
                  <a:srgbClr val="000000"/>
                </a:solidFill>
              </a:rPr>
              <a:t> рублей; </a:t>
            </a:r>
            <a:r>
              <a:rPr lang="ru-RU" altLang="ru-RU" sz="1400" i="1" dirty="0">
                <a:solidFill>
                  <a:srgbClr val="000000"/>
                </a:solidFill>
              </a:rPr>
              <a:t>202</a:t>
            </a:r>
            <a:r>
              <a:rPr lang="en-US" altLang="ru-RU" sz="1400" i="1" dirty="0">
                <a:solidFill>
                  <a:srgbClr val="000000"/>
                </a:solidFill>
              </a:rPr>
              <a:t>7</a:t>
            </a:r>
            <a:r>
              <a:rPr lang="ru-RU" altLang="ru-RU" sz="1400" i="1" dirty="0">
                <a:solidFill>
                  <a:srgbClr val="000000"/>
                </a:solidFill>
              </a:rPr>
              <a:t> г. –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325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>
                <a:solidFill>
                  <a:srgbClr val="000000"/>
                </a:solidFill>
              </a:rPr>
              <a:t>000,00 рублей</a:t>
            </a:r>
            <a:r>
              <a:rPr lang="ru-RU" altLang="ru-RU" sz="1400" i="1" dirty="0">
                <a:solidFill>
                  <a:srgbClr val="000000"/>
                </a:solidFill>
              </a:rPr>
              <a:t>)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4446" y="1118728"/>
            <a:ext cx="2160000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5 955 000,00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  <a:p>
            <a:pPr algn="ctr"/>
            <a:endParaRPr lang="ru-RU" sz="16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1006" y="4254733"/>
            <a:ext cx="2232000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7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3 147 500,00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4446" y="2639004"/>
            <a:ext cx="2160000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6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3 420 000,00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938" y="5120038"/>
            <a:ext cx="3718062" cy="1615580"/>
          </a:xfrm>
          <a:prstGeom prst="rect">
            <a:avLst/>
          </a:prstGeom>
        </p:spPr>
      </p:pic>
      <p:sp>
        <p:nvSpPr>
          <p:cNvPr id="14" name="Прямоугольник 42"/>
          <p:cNvSpPr>
            <a:spLocks noChangeArrowheads="1"/>
          </p:cNvSpPr>
          <p:nvPr/>
        </p:nvSpPr>
        <p:spPr bwMode="auto">
          <a:xfrm>
            <a:off x="2628000" y="2594920"/>
            <a:ext cx="5760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sz="1400" i="1" dirty="0"/>
              <a:t>обеспечение первичных мер пожарной безопасности</a:t>
            </a:r>
            <a:r>
              <a:rPr lang="ru-RU" sz="1400" b="1" i="1" dirty="0"/>
              <a:t> </a:t>
            </a:r>
            <a:r>
              <a:rPr lang="ru-RU" sz="1400" i="1" dirty="0"/>
              <a:t>в</a:t>
            </a:r>
            <a:br>
              <a:rPr lang="ru-RU" sz="1400" i="1" dirty="0"/>
            </a:br>
            <a:r>
              <a:rPr lang="ru-RU" sz="1400" i="1" dirty="0"/>
              <a:t>МО «Светогорское городское поселение</a:t>
            </a:r>
            <a:r>
              <a:rPr lang="ru-RU" sz="1400" i="1" dirty="0" smtClean="0"/>
              <a:t>»</a:t>
            </a:r>
            <a:r>
              <a:rPr lang="ru-RU" altLang="ru-RU" sz="1400" i="1" dirty="0" smtClean="0"/>
              <a:t>(</a:t>
            </a:r>
            <a:r>
              <a:rPr lang="ru-RU" altLang="ru-RU" sz="1400" i="1" dirty="0">
                <a:solidFill>
                  <a:srgbClr val="000000"/>
                </a:solidFill>
              </a:rPr>
              <a:t>202</a:t>
            </a:r>
            <a:r>
              <a:rPr lang="en-US" altLang="ru-RU" sz="1400" i="1" dirty="0">
                <a:solidFill>
                  <a:srgbClr val="000000"/>
                </a:solidFill>
              </a:rPr>
              <a:t>5</a:t>
            </a:r>
            <a:r>
              <a:rPr lang="ru-RU" altLang="ru-RU" sz="1400" i="1" dirty="0">
                <a:solidFill>
                  <a:srgbClr val="000000"/>
                </a:solidFill>
              </a:rPr>
              <a:t> г. –</a:t>
            </a:r>
            <a:r>
              <a:rPr lang="en-US" altLang="ru-RU" sz="1400" i="1" dirty="0">
                <a:solidFill>
                  <a:srgbClr val="000000"/>
                </a:solidFill>
              </a:rPr>
              <a:t>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870 000,00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>
                <a:solidFill>
                  <a:srgbClr val="000000"/>
                </a:solidFill>
              </a:rPr>
              <a:t>рублей;</a:t>
            </a:r>
            <a:r>
              <a:rPr lang="ru-RU" altLang="ru-RU" sz="1400" i="1" dirty="0">
                <a:solidFill>
                  <a:srgbClr val="000000"/>
                </a:solidFill>
              </a:rPr>
              <a:t> 202</a:t>
            </a:r>
            <a:r>
              <a:rPr lang="en-US" altLang="ru-RU" sz="1400" i="1" dirty="0">
                <a:solidFill>
                  <a:srgbClr val="000000"/>
                </a:solidFill>
              </a:rPr>
              <a:t>6</a:t>
            </a:r>
            <a:r>
              <a:rPr lang="ru-RU" altLang="ru-RU" sz="1400" i="1" dirty="0">
                <a:solidFill>
                  <a:srgbClr val="000000"/>
                </a:solidFill>
              </a:rPr>
              <a:t> г. –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2 215 000,00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>
                <a:solidFill>
                  <a:srgbClr val="000000"/>
                </a:solidFill>
              </a:rPr>
              <a:t>рублей; </a:t>
            </a:r>
            <a:r>
              <a:rPr lang="ru-RU" altLang="ru-RU" sz="1400" i="1" dirty="0">
                <a:solidFill>
                  <a:srgbClr val="000000"/>
                </a:solidFill>
              </a:rPr>
              <a:t>202</a:t>
            </a:r>
            <a:r>
              <a:rPr lang="en-US" altLang="ru-RU" sz="1400" i="1" dirty="0">
                <a:solidFill>
                  <a:srgbClr val="000000"/>
                </a:solidFill>
              </a:rPr>
              <a:t>7</a:t>
            </a:r>
            <a:r>
              <a:rPr lang="ru-RU" altLang="ru-RU" sz="1400" i="1" dirty="0">
                <a:solidFill>
                  <a:srgbClr val="000000"/>
                </a:solidFill>
              </a:rPr>
              <a:t> г. –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1 862 500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,00 </a:t>
            </a:r>
            <a:r>
              <a:rPr lang="ru-RU" altLang="ru-RU" sz="1400" b="1" i="1" dirty="0">
                <a:solidFill>
                  <a:srgbClr val="000000"/>
                </a:solidFill>
              </a:rPr>
              <a:t>рублей</a:t>
            </a:r>
            <a:r>
              <a:rPr lang="ru-RU" altLang="ru-RU" sz="1400" i="1" dirty="0">
                <a:solidFill>
                  <a:srgbClr val="000000"/>
                </a:solidFill>
              </a:rPr>
              <a:t>)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5" name="Rectangle 48"/>
          <p:cNvSpPr>
            <a:spLocks noGrp="1" noChangeArrowheads="1"/>
          </p:cNvSpPr>
          <p:nvPr>
            <p:ph type="title"/>
          </p:nvPr>
        </p:nvSpPr>
        <p:spPr>
          <a:xfrm>
            <a:off x="1221090" y="348329"/>
            <a:ext cx="7526909" cy="714375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«Развитие </a:t>
            </a:r>
            <a:r>
              <a:rPr lang="ru-RU" altLang="ru-RU" sz="1800" b="1" i="1" dirty="0">
                <a:solidFill>
                  <a:srgbClr val="000000"/>
                </a:solidFill>
              </a:rPr>
              <a:t>малого, среднего предпринимательства и потребительского рынка</a:t>
            </a:r>
            <a:r>
              <a:rPr lang="ru-RU" altLang="ru-RU" sz="1800" b="1" i="1" dirty="0" smtClean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53214" y="3064122"/>
            <a:ext cx="599478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содействие росту конкурентоспособности и продвижению продукции субъектов малого и среднего предпринимательства на рынки товаров и услуг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b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1600" i="1" dirty="0" smtClean="0"/>
              <a:t>(202</a:t>
            </a:r>
            <a:r>
              <a:rPr lang="en-US" altLang="ru-RU" sz="1600" i="1" dirty="0" smtClean="0"/>
              <a:t>5</a:t>
            </a:r>
            <a:r>
              <a:rPr lang="ru-RU" altLang="ru-RU" sz="1600" i="1" dirty="0" smtClean="0"/>
              <a:t>-202</a:t>
            </a:r>
            <a:r>
              <a:rPr lang="en-US" altLang="ru-RU" sz="1600" i="1" dirty="0" smtClean="0"/>
              <a:t>7</a:t>
            </a:r>
            <a:r>
              <a:rPr lang="ru-RU" altLang="ru-RU" sz="1600" i="1" dirty="0" smtClean="0"/>
              <a:t>гг</a:t>
            </a:r>
            <a:r>
              <a:rPr lang="ru-RU" altLang="ru-RU" sz="1600" i="1" dirty="0"/>
              <a:t>. </a:t>
            </a:r>
            <a:r>
              <a:rPr lang="ru-RU" altLang="ru-RU" sz="1600" i="1" dirty="0" smtClean="0"/>
              <a:t>– </a:t>
            </a:r>
            <a:r>
              <a:rPr lang="ru-RU" altLang="ru-RU" sz="1600" b="1" i="1" dirty="0" smtClean="0"/>
              <a:t>20</a:t>
            </a:r>
            <a:r>
              <a:rPr lang="en-US" altLang="ru-RU" sz="1600" b="1" i="1" dirty="0" smtClean="0"/>
              <a:t> 000</a:t>
            </a:r>
            <a:r>
              <a:rPr lang="ru-RU" altLang="ru-RU" sz="1600" b="1" i="1" dirty="0" smtClean="0"/>
              <a:t>,</a:t>
            </a:r>
            <a:r>
              <a:rPr lang="en-US" altLang="ru-RU" sz="1600" b="1" i="1" dirty="0" smtClean="0"/>
              <a:t>0</a:t>
            </a:r>
            <a:r>
              <a:rPr lang="ru-RU" altLang="ru-RU" sz="1600" b="1" i="1" dirty="0" smtClean="0"/>
              <a:t>0  рублей</a:t>
            </a:r>
            <a:r>
              <a:rPr lang="ru-RU" altLang="ru-RU" sz="1600" i="1" dirty="0" smtClean="0"/>
              <a:t>)</a:t>
            </a:r>
            <a:r>
              <a:rPr lang="en-US" altLang="ru-RU" sz="1600" i="1" dirty="0" smtClean="0"/>
              <a:t>.</a:t>
            </a:r>
            <a:endParaRPr lang="ru-RU" sz="1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53214" y="1204884"/>
            <a:ext cx="604049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консультационной, образовательной, организационно-методической и информационной поддержки начинающих предпринимателей и субъектов малого и среднего предпринимательства, а также физических лиц, желающих открыть свое 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дело: </a:t>
            </a:r>
            <a:r>
              <a:rPr lang="ru-RU" altLang="ru-RU" sz="1600" i="1" dirty="0"/>
              <a:t>(</a:t>
            </a:r>
            <a:r>
              <a:rPr lang="ru-RU" altLang="ru-RU" sz="1600" i="1" dirty="0" smtClean="0"/>
              <a:t>202</a:t>
            </a:r>
            <a:r>
              <a:rPr lang="en-US" altLang="ru-RU" sz="1600" i="1" dirty="0" smtClean="0"/>
              <a:t>6</a:t>
            </a:r>
            <a:r>
              <a:rPr lang="ru-RU" altLang="ru-RU" sz="1600" i="1" dirty="0" smtClean="0"/>
              <a:t>-202</a:t>
            </a:r>
            <a:r>
              <a:rPr lang="en-US" altLang="ru-RU" sz="1600" i="1" dirty="0" smtClean="0"/>
              <a:t>7</a:t>
            </a:r>
            <a:r>
              <a:rPr lang="ru-RU" altLang="ru-RU" sz="1600" i="1" dirty="0" smtClean="0"/>
              <a:t>гг</a:t>
            </a:r>
            <a:r>
              <a:rPr lang="ru-RU" altLang="ru-RU" sz="1600" i="1" dirty="0"/>
              <a:t>. </a:t>
            </a:r>
            <a:r>
              <a:rPr lang="ru-RU" altLang="ru-RU" sz="1600" i="1" dirty="0" smtClean="0"/>
              <a:t>– </a:t>
            </a:r>
            <a:r>
              <a:rPr lang="ru-RU" altLang="ru-RU" sz="1600" b="1" i="1" dirty="0" smtClean="0"/>
              <a:t>30</a:t>
            </a:r>
            <a:r>
              <a:rPr lang="en-US" altLang="ru-RU" sz="1600" b="1" i="1" dirty="0" smtClean="0"/>
              <a:t> 000</a:t>
            </a:r>
            <a:r>
              <a:rPr lang="ru-RU" altLang="ru-RU" sz="1600" b="1" i="1" dirty="0" smtClean="0"/>
              <a:t>,</a:t>
            </a:r>
            <a:r>
              <a:rPr lang="en-US" altLang="ru-RU" sz="1600" b="1" i="1" dirty="0" smtClean="0"/>
              <a:t>0</a:t>
            </a:r>
            <a:r>
              <a:rPr lang="ru-RU" altLang="ru-RU" sz="1600" b="1" i="1" dirty="0" smtClean="0"/>
              <a:t>0  рублей</a:t>
            </a:r>
            <a:r>
              <a:rPr lang="ru-RU" altLang="ru-RU" sz="1600" i="1" dirty="0" smtClean="0"/>
              <a:t>)</a:t>
            </a:r>
            <a:r>
              <a:rPr lang="en-US" altLang="ru-RU" sz="1600" i="1" dirty="0" smtClean="0"/>
              <a:t>;</a:t>
            </a:r>
            <a:endParaRPr lang="ru-RU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2001" y="1463009"/>
            <a:ext cx="2303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20</a:t>
            </a:r>
            <a:r>
              <a:rPr lang="en-US" sz="1600" b="1" i="1" dirty="0" smtClean="0"/>
              <a:t> 000,00</a:t>
            </a:r>
            <a:r>
              <a:rPr lang="ru-RU" sz="1600" b="1" i="1" dirty="0" smtClean="0"/>
              <a:t> рублей</a:t>
            </a:r>
            <a:endParaRPr lang="ru-RU" sz="16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052" y="2970744"/>
            <a:ext cx="2303998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6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7</a:t>
            </a:r>
            <a:r>
              <a:rPr lang="ru-RU" sz="1600" b="1" dirty="0">
                <a:solidFill>
                  <a:srgbClr val="7030A0"/>
                </a:solidFill>
              </a:rPr>
              <a:t>г.</a:t>
            </a:r>
            <a:r>
              <a:rPr lang="en-US" sz="1600" b="1" dirty="0" smtClean="0">
                <a:solidFill>
                  <a:schemeClr val="tx1"/>
                </a:solidFill>
              </a:rPr>
              <a:t> - 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50</a:t>
            </a:r>
            <a:r>
              <a:rPr lang="en-US" sz="1600" b="1" i="1" dirty="0" smtClean="0"/>
              <a:t> 000,00</a:t>
            </a:r>
            <a:r>
              <a:rPr lang="ru-RU" sz="1600" b="1" i="1" dirty="0" smtClean="0"/>
              <a:t> рублей</a:t>
            </a:r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44" y="4478479"/>
            <a:ext cx="4151015" cy="2108026"/>
          </a:xfrm>
          <a:prstGeom prst="rect">
            <a:avLst/>
          </a:prstGeo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0" y="4460661"/>
            <a:ext cx="2265089" cy="21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9" name="Rectangle 48"/>
          <p:cNvSpPr>
            <a:spLocks noGrp="1" noChangeArrowheads="1"/>
          </p:cNvSpPr>
          <p:nvPr>
            <p:ph type="title"/>
          </p:nvPr>
        </p:nvSpPr>
        <p:spPr>
          <a:xfrm>
            <a:off x="756000" y="230974"/>
            <a:ext cx="8064000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</a:t>
            </a:r>
            <a:r>
              <a:rPr lang="ru-RU" sz="1800" b="1" i="1" dirty="0" smtClean="0"/>
              <a:t>поселение»</a:t>
            </a:r>
            <a:endParaRPr lang="ru-RU" sz="1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6990" y="4631583"/>
            <a:ext cx="1972155" cy="108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7</a:t>
            </a:r>
            <a:r>
              <a:rPr lang="ru-RU" sz="1600" b="1" dirty="0">
                <a:solidFill>
                  <a:srgbClr val="7030A0"/>
                </a:solidFill>
              </a:rPr>
              <a:t> 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80 145 000,00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2000" y="1580364"/>
            <a:ext cx="2027145" cy="11715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5</a:t>
            </a:r>
            <a:r>
              <a:rPr lang="ru-RU" sz="1600" b="1" dirty="0">
                <a:solidFill>
                  <a:srgbClr val="7030A0"/>
                </a:solidFill>
              </a:rPr>
              <a:t> 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69 162 087,00 </a:t>
            </a:r>
            <a:r>
              <a:rPr lang="ru-RU" sz="1600" b="1" i="1" dirty="0"/>
              <a:t>рублей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6990" y="3134158"/>
            <a:ext cx="1972155" cy="1115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6</a:t>
            </a:r>
            <a:r>
              <a:rPr lang="ru-RU" sz="1600" b="1" dirty="0">
                <a:solidFill>
                  <a:srgbClr val="7030A0"/>
                </a:solidFill>
              </a:rPr>
              <a:t> 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80 687 200,00 </a:t>
            </a:r>
            <a:r>
              <a:rPr lang="ru-RU" sz="1600" b="1" i="1" dirty="0"/>
              <a:t>рублей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8522" y="1442328"/>
            <a:ext cx="631147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уличное освещение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i="1" dirty="0" smtClean="0"/>
              <a:t>(202</a:t>
            </a:r>
            <a:r>
              <a:rPr lang="en-US" altLang="ru-RU" sz="1400" i="1" dirty="0" smtClean="0"/>
              <a:t>5</a:t>
            </a:r>
            <a:r>
              <a:rPr lang="ru-RU" altLang="ru-RU" sz="1400" i="1" dirty="0" smtClean="0"/>
              <a:t>г. – </a:t>
            </a:r>
            <a:r>
              <a:rPr lang="en-US" sz="1400" b="1" i="1" dirty="0" smtClean="0"/>
              <a:t>10 041 980,00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6</a:t>
            </a:r>
            <a:r>
              <a:rPr lang="ru-RU" altLang="ru-RU" sz="1400" i="1" dirty="0" smtClean="0"/>
              <a:t> - 202</a:t>
            </a:r>
            <a:r>
              <a:rPr lang="en-US" altLang="ru-RU" sz="1400" i="1" dirty="0" smtClean="0"/>
              <a:t>7</a:t>
            </a:r>
            <a:r>
              <a:rPr lang="ru-RU" altLang="ru-RU" sz="1400" i="1" dirty="0" smtClean="0"/>
              <a:t>гг. – </a:t>
            </a:r>
            <a:r>
              <a:rPr lang="en-US" altLang="ru-RU" sz="1400" b="1" i="1" dirty="0" smtClean="0"/>
              <a:t>16 200 000,00</a:t>
            </a:r>
            <a:r>
              <a:rPr lang="ru-RU" altLang="ru-RU" sz="1400" b="1" i="1" dirty="0" smtClean="0"/>
              <a:t> </a:t>
            </a:r>
            <a:r>
              <a:rPr lang="ru-RU" sz="1400" b="1" i="1" dirty="0" smtClean="0"/>
              <a:t>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7720" y="1970382"/>
            <a:ext cx="631147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озеленения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территории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 (поставка деревьев, кустов, цветочной рассады, высадка цветов, уход за клумбами и вазонами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ru-RU" altLang="ru-RU" sz="1400" i="1" dirty="0"/>
              <a:t>(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5</a:t>
            </a:r>
            <a:r>
              <a:rPr lang="ru-RU" altLang="ru-RU" sz="1400" i="1" dirty="0" smtClean="0"/>
              <a:t>г</a:t>
            </a:r>
            <a:r>
              <a:rPr lang="ru-RU" altLang="ru-RU" sz="1400" i="1" dirty="0"/>
              <a:t>. – </a:t>
            </a:r>
            <a:r>
              <a:rPr lang="en-US" sz="1400" b="1" i="1" dirty="0" smtClean="0"/>
              <a:t>8 592 000,00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/>
              <a:t>,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6</a:t>
            </a:r>
            <a:r>
              <a:rPr lang="ru-RU" altLang="ru-RU" sz="1400" i="1" dirty="0" smtClean="0"/>
              <a:t>г</a:t>
            </a:r>
            <a:r>
              <a:rPr lang="ru-RU" altLang="ru-RU" sz="1400" i="1" dirty="0"/>
              <a:t>. – </a:t>
            </a:r>
            <a:r>
              <a:rPr lang="en-US" altLang="ru-RU" sz="1400" b="1" i="1" dirty="0" smtClean="0"/>
              <a:t>7 285 200,00 </a:t>
            </a:r>
            <a:r>
              <a:rPr lang="ru-RU" sz="1400" b="1" i="1" dirty="0" smtClean="0"/>
              <a:t>рублей,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7</a:t>
            </a:r>
            <a:r>
              <a:rPr lang="ru-RU" altLang="ru-RU" sz="1400" i="1" dirty="0" smtClean="0"/>
              <a:t>г</a:t>
            </a:r>
            <a:r>
              <a:rPr lang="ru-RU" altLang="ru-RU" sz="1400" i="1" dirty="0"/>
              <a:t>. – </a:t>
            </a:r>
            <a:r>
              <a:rPr lang="en-US" altLang="ru-RU" sz="1400" b="1" i="1" dirty="0" smtClean="0"/>
              <a:t>6 615 000,00 </a:t>
            </a:r>
            <a:r>
              <a:rPr lang="ru-RU" sz="1400" b="1" i="1" dirty="0" smtClean="0"/>
              <a:t>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553" y="5203892"/>
            <a:ext cx="2434448" cy="1779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5414929"/>
            <a:ext cx="1512000" cy="13578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512122" y="3053756"/>
            <a:ext cx="630707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содержание мест захоронения: </a:t>
            </a:r>
            <a:r>
              <a:rPr lang="ru-RU" altLang="ru-RU" sz="1400" i="1" dirty="0" smtClean="0"/>
              <a:t>(2025 – 202</a:t>
            </a:r>
            <a:r>
              <a:rPr lang="en-US" altLang="ru-RU" sz="1400" i="1" dirty="0" smtClean="0"/>
              <a:t>7</a:t>
            </a:r>
            <a:r>
              <a:rPr lang="ru-RU" altLang="ru-RU" sz="1400" i="1" dirty="0" smtClean="0"/>
              <a:t> гг</a:t>
            </a:r>
            <a:r>
              <a:rPr lang="ru-RU" altLang="ru-RU" sz="1400" i="1" dirty="0"/>
              <a:t>. – </a:t>
            </a:r>
            <a:r>
              <a:rPr lang="en-US" altLang="ru-RU" sz="1400" b="1" i="1" dirty="0" smtClean="0"/>
              <a:t>50</a:t>
            </a:r>
            <a:r>
              <a:rPr lang="ru-RU" altLang="ru-RU" sz="1400" b="1" i="1" dirty="0" smtClean="0"/>
              <a:t>0</a:t>
            </a:r>
            <a:r>
              <a:rPr lang="en-US" altLang="ru-RU" sz="1400" b="1" i="1" dirty="0" smtClean="0"/>
              <a:t> 000</a:t>
            </a:r>
            <a:r>
              <a:rPr lang="ru-RU" altLang="ru-RU" sz="1400" b="1" i="1" dirty="0" smtClean="0"/>
              <a:t>,</a:t>
            </a:r>
            <a:r>
              <a:rPr lang="en-US" altLang="ru-RU" sz="1400" b="1" i="1" dirty="0" smtClean="0"/>
              <a:t>0</a:t>
            </a:r>
            <a:r>
              <a:rPr lang="ru-RU" altLang="ru-RU" sz="1400" b="1" i="1" dirty="0" smtClean="0"/>
              <a:t>0 </a:t>
            </a:r>
            <a:r>
              <a:rPr lang="ru-RU" sz="1400" b="1" i="1" dirty="0" smtClean="0"/>
              <a:t>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40040" y="3697613"/>
            <a:ext cx="629371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и содержание территорий поселения (поставка, монтаж и демонтаж праздничной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атрибутики,</a:t>
            </a:r>
            <a:r>
              <a:rPr lang="ru-RU" sz="1400" dirty="0"/>
              <a:t> </a:t>
            </a:r>
            <a:r>
              <a:rPr lang="ru-RU" sz="1400" i="1" dirty="0" smtClean="0"/>
              <a:t>мероприятие </a:t>
            </a:r>
            <a:r>
              <a:rPr lang="ru-RU" sz="1400" i="1" dirty="0"/>
              <a:t>по борьбе </a:t>
            </a:r>
            <a:r>
              <a:rPr lang="ru-RU" sz="1400" i="1" dirty="0" smtClean="0"/>
              <a:t>с борщевиком,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пуску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фонтана в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городском парке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/>
              <a:t>р</a:t>
            </a:r>
            <a:r>
              <a:rPr lang="ru-RU" sz="1400" i="1" dirty="0" smtClean="0"/>
              <a:t>азработка проектов, </a:t>
            </a:r>
            <a:r>
              <a:rPr lang="ru-RU" sz="1400" i="1" dirty="0"/>
              <a:t>т</a:t>
            </a:r>
            <a:r>
              <a:rPr lang="ru-RU" sz="1400" i="1" dirty="0" smtClean="0"/>
              <a:t>ранспортировка </a:t>
            </a:r>
            <a:r>
              <a:rPr lang="ru-RU" sz="1400" i="1" dirty="0"/>
              <a:t>и утилизация мусора в период проведения весенней санитарной </a:t>
            </a:r>
            <a:r>
              <a:rPr lang="ru-RU" sz="1400" i="1" dirty="0" smtClean="0"/>
              <a:t>уборки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6 814 322,46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5 600 000,00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00" y="5391820"/>
            <a:ext cx="1944000" cy="1349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3" name="Rectangle 48"/>
          <p:cNvSpPr>
            <a:spLocks noGrp="1" noChangeArrowheads="1"/>
          </p:cNvSpPr>
          <p:nvPr>
            <p:ph type="title"/>
          </p:nvPr>
        </p:nvSpPr>
        <p:spPr>
          <a:xfrm>
            <a:off x="612000" y="86649"/>
            <a:ext cx="8352000" cy="103835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</a:t>
            </a:r>
            <a:r>
              <a:rPr lang="ru-RU" sz="1800" b="1" i="1" dirty="0" smtClean="0"/>
              <a:t>»</a:t>
            </a:r>
            <a:endParaRPr lang="ru-RU" altLang="ru-RU" sz="1800" b="1" i="1" dirty="0" smtClean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4363" y="1111066"/>
            <a:ext cx="622752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ремонт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содержание автомобильных дорог, (нанесение дорожной разметки, обслуживание, установка и ремонт технических средств организации дорожного движения, организация ремонта асфальтобетонных покрытий улиц и проездов на территории МО «СГП», ремонт дворовых территорий), содержание улично-дорожной сети, ручная уборка, организация транспортного обслуживания населения, софинансирование мероприятий для участия в муниципальной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программе </a:t>
            </a:r>
            <a:r>
              <a:rPr lang="ru-RU" altLang="ru-RU" sz="1400" i="1" dirty="0" smtClean="0"/>
              <a:t>(202</a:t>
            </a:r>
            <a:r>
              <a:rPr lang="en-US" altLang="ru-RU" sz="1400" i="1" dirty="0" smtClean="0"/>
              <a:t>5</a:t>
            </a:r>
            <a:r>
              <a:rPr lang="ru-RU" altLang="ru-RU" sz="1400" i="1" dirty="0" smtClean="0"/>
              <a:t>г. – </a:t>
            </a:r>
            <a:r>
              <a:rPr lang="en-US" sz="1400" b="1" i="1" dirty="0" smtClean="0"/>
              <a:t>16 543 956,54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6</a:t>
            </a:r>
            <a:r>
              <a:rPr lang="ru-RU" altLang="ru-RU" sz="1400" i="1" dirty="0" smtClean="0"/>
              <a:t>г. – </a:t>
            </a:r>
            <a:r>
              <a:rPr lang="en-US" altLang="ru-RU" sz="1400" b="1" i="1" dirty="0" smtClean="0"/>
              <a:t>37 372 000,00 </a:t>
            </a:r>
            <a:r>
              <a:rPr lang="ru-RU" sz="1400" b="1" i="1" dirty="0" smtClean="0"/>
              <a:t>рублей,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7</a:t>
            </a:r>
            <a:r>
              <a:rPr lang="ru-RU" altLang="ru-RU" sz="1400" i="1" dirty="0" smtClean="0"/>
              <a:t>г. – </a:t>
            </a:r>
            <a:r>
              <a:rPr lang="en-US" altLang="ru-RU" sz="1400" b="1" i="1" dirty="0" smtClean="0"/>
              <a:t>37 500 000,00 </a:t>
            </a:r>
            <a:r>
              <a:rPr lang="ru-RU" sz="1400" b="1" i="1" dirty="0" smtClean="0"/>
              <a:t>рублей</a:t>
            </a:r>
            <a:r>
              <a:rPr lang="ru-RU" altLang="ru-RU" sz="1400" i="1" dirty="0" smtClean="0"/>
              <a:t>)</a:t>
            </a:r>
            <a:r>
              <a:rPr lang="en-US" altLang="ru-RU" sz="1400" i="1" dirty="0" smtClean="0"/>
              <a:t>.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6000" y="1557000"/>
            <a:ext cx="2027145" cy="115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5</a:t>
            </a:r>
            <a:r>
              <a:rPr lang="ru-RU" sz="1600" b="1" dirty="0">
                <a:solidFill>
                  <a:srgbClr val="7030A0"/>
                </a:solidFill>
              </a:rPr>
              <a:t> 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69 162 087,00 </a:t>
            </a:r>
            <a:r>
              <a:rPr lang="ru-RU" sz="1600" b="1" i="1" dirty="0"/>
              <a:t>рублей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6000" y="3141001"/>
            <a:ext cx="2086843" cy="10799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6</a:t>
            </a:r>
            <a:r>
              <a:rPr lang="ru-RU" sz="1600" b="1" dirty="0">
                <a:solidFill>
                  <a:srgbClr val="7030A0"/>
                </a:solidFill>
              </a:rPr>
              <a:t> 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80 687 200,00 </a:t>
            </a:r>
            <a:r>
              <a:rPr lang="ru-RU" sz="1600" b="1" i="1" dirty="0"/>
              <a:t>рублей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6000" y="4729950"/>
            <a:ext cx="2088000" cy="115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7</a:t>
            </a:r>
            <a:r>
              <a:rPr lang="ru-RU" sz="1600" b="1" dirty="0">
                <a:solidFill>
                  <a:srgbClr val="7030A0"/>
                </a:solidFill>
              </a:rPr>
              <a:t> 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80 145 000,00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79240" y="4729950"/>
            <a:ext cx="62640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оформление, содержание, обслуживание и ремонт объектов муниципального имущества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(услуги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начислению платы за наем муниципального жилого фонда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5</a:t>
            </a:r>
            <a:r>
              <a:rPr lang="ru-RU" altLang="ru-RU" sz="1400" i="1" dirty="0" smtClean="0"/>
              <a:t>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</a:t>
            </a:r>
            <a:r>
              <a:rPr lang="en-US" altLang="ru-RU" sz="1400" i="1" dirty="0" smtClean="0"/>
              <a:t>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7</a:t>
            </a:r>
            <a:r>
              <a:rPr lang="ru-RU" altLang="ru-RU" sz="1400" i="1" dirty="0" smtClean="0"/>
              <a:t>гг</a:t>
            </a:r>
            <a:r>
              <a:rPr lang="ru-RU" altLang="ru-RU" sz="1400" i="1" dirty="0"/>
              <a:t>. – </a:t>
            </a:r>
            <a:r>
              <a:rPr lang="en-US" altLang="ru-RU" sz="1400" b="1" i="1" dirty="0" smtClean="0"/>
              <a:t>1 680 000,0</a:t>
            </a:r>
            <a:r>
              <a:rPr lang="ru-RU" altLang="ru-RU" sz="1400" b="1" i="1" dirty="0" smtClean="0"/>
              <a:t>0 </a:t>
            </a:r>
            <a:r>
              <a:rPr lang="ru-RU" sz="1400" b="1" i="1" dirty="0" smtClean="0"/>
              <a:t>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2843" y="5711464"/>
            <a:ext cx="61920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взносы на капитальный ремонт за муниципальные жилые помещения общей площадью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62 089,51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5</a:t>
            </a:r>
            <a:r>
              <a:rPr lang="ru-RU" altLang="ru-RU" sz="1400" i="1" dirty="0" smtClean="0"/>
              <a:t>г</a:t>
            </a:r>
            <a:r>
              <a:rPr lang="ru-RU" altLang="ru-RU" sz="1400" i="1" dirty="0"/>
              <a:t>. – </a:t>
            </a:r>
            <a:r>
              <a:rPr lang="en-US" sz="1400" b="1" i="1" dirty="0" smtClean="0"/>
              <a:t>1 000 000,00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6</a:t>
            </a:r>
            <a:r>
              <a:rPr lang="ru-RU" altLang="ru-RU" sz="1400" i="1" dirty="0" smtClean="0"/>
              <a:t> </a:t>
            </a:r>
            <a:r>
              <a:rPr lang="ru-RU" altLang="ru-RU" sz="1400" i="1" dirty="0"/>
              <a:t>–</a:t>
            </a:r>
            <a:r>
              <a:rPr lang="ru-RU" sz="1400" b="1" i="1" dirty="0"/>
              <a:t>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7</a:t>
            </a:r>
            <a:r>
              <a:rPr lang="ru-RU" altLang="ru-RU" sz="1400" i="1" dirty="0" smtClean="0"/>
              <a:t>гг</a:t>
            </a:r>
            <a:r>
              <a:rPr lang="ru-RU" altLang="ru-RU" sz="1400" i="1" dirty="0"/>
              <a:t>. – </a:t>
            </a:r>
            <a:r>
              <a:rPr lang="en-US" altLang="ru-RU" sz="1400" b="1" i="1" dirty="0" smtClean="0"/>
              <a:t>9 500 000,00 </a:t>
            </a:r>
            <a:r>
              <a:rPr lang="ru-RU" sz="1400" b="1" i="1" dirty="0" smtClean="0"/>
              <a:t>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0" y="3379949"/>
            <a:ext cx="1800000" cy="13500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95" y="3452052"/>
            <a:ext cx="1393665" cy="1209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19" y="3517042"/>
            <a:ext cx="1486805" cy="1114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05840" y="1209480"/>
            <a:ext cx="612000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муниципального жилищного фонда (снос или реконструкция МКД признанных аварийными до 1 января 2012 года в связи с физическим износом, обследование технического состояния МКД, ремонт общего имущества МКД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жил. фонда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1 750 000,00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</a:t>
            </a:r>
            <a:r>
              <a:rPr lang="ru-RU" sz="1400" i="1" dirty="0" smtClean="0"/>
              <a:t>)</a:t>
            </a:r>
            <a:r>
              <a:rPr lang="en-US" sz="1400" i="1" dirty="0" smtClean="0"/>
              <a:t>;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8"/>
          <p:cNvSpPr>
            <a:spLocks noGrp="1" noChangeArrowheads="1"/>
          </p:cNvSpPr>
          <p:nvPr>
            <p:ph type="title"/>
          </p:nvPr>
        </p:nvSpPr>
        <p:spPr>
          <a:xfrm>
            <a:off x="434106" y="157549"/>
            <a:ext cx="8415013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</a:t>
            </a:r>
            <a:r>
              <a:rPr lang="ru-RU" sz="1800" b="1" i="1" dirty="0" smtClean="0"/>
              <a:t>»</a:t>
            </a:r>
            <a:endParaRPr lang="ru-RU" sz="1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4446" y="1240612"/>
            <a:ext cx="2027145" cy="115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69 162 087,00 </a:t>
            </a:r>
            <a:r>
              <a:rPr lang="ru-RU" sz="1600" b="1" i="1" dirty="0" smtClean="0"/>
              <a:t>рублей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4446" y="2590664"/>
            <a:ext cx="2027145" cy="11519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6</a:t>
            </a:r>
            <a:r>
              <a:rPr lang="ru-RU" sz="1600" b="1" dirty="0" smtClean="0">
                <a:solidFill>
                  <a:srgbClr val="7030A0"/>
                </a:solidFill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80 687 200,00 </a:t>
            </a:r>
            <a:r>
              <a:rPr lang="ru-RU" sz="1600" b="1" i="1" dirty="0" smtClean="0"/>
              <a:t>рублей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1937" y="3912507"/>
            <a:ext cx="2088000" cy="115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7</a:t>
            </a:r>
            <a:r>
              <a:rPr lang="ru-RU" sz="1600" b="1" dirty="0" smtClean="0">
                <a:solidFill>
                  <a:srgbClr val="7030A0"/>
                </a:solidFill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80 145 000,00 </a:t>
            </a:r>
            <a:r>
              <a:rPr 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83280" y="2480750"/>
            <a:ext cx="6192000" cy="1459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ремонту объектов коммунального хозяйства (сетей теплоснабжения, ливневой канализации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1 000 0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00,0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разработке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энергоэффективности (202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1 150 000,00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рублей;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800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000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,0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рублей)</a:t>
            </a:r>
            <a:endParaRPr lang="ru-RU" sz="1400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11120" y="3875193"/>
            <a:ext cx="61592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разработку проектной и рабочей документации для строительства отдельно стоящей блок-модульной газовой водогрейной котельной по адресу: гп. Лесогорский, ул. Садовая, земельный участок,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14а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13 750 000,00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</a:t>
            </a:r>
            <a:r>
              <a:rPr lang="ru-RU" sz="1400" i="1" dirty="0" smtClean="0"/>
              <a:t>)</a:t>
            </a:r>
            <a:r>
              <a:rPr lang="en-US" sz="1400" i="1" dirty="0" smtClean="0"/>
              <a:t>;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9680" y="4928654"/>
            <a:ext cx="621944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поставку электрической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блочно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-модульной котельной по адресу: гп. Лесогорский, ул. Советов, д.8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6 339 828,00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</a:t>
            </a:r>
            <a:r>
              <a:rPr lang="ru-RU" sz="1400" i="1" dirty="0" smtClean="0"/>
              <a:t>)</a:t>
            </a:r>
            <a:r>
              <a:rPr lang="en-US" sz="1400" i="1" dirty="0" smtClean="0"/>
              <a:t>;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6" y="5243711"/>
            <a:ext cx="2481894" cy="15276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74" y="5507403"/>
            <a:ext cx="2451286" cy="124539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17809</TotalTime>
  <Words>1840</Words>
  <Application>Microsoft Office PowerPoint</Application>
  <PresentationFormat>Экран (4:3)</PresentationFormat>
  <Paragraphs>161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Verdana</vt:lpstr>
      <vt:lpstr>Wingdings</vt:lpstr>
      <vt:lpstr>Проект 04.12.2012</vt:lpstr>
      <vt:lpstr>Презентация PowerPoint</vt:lpstr>
      <vt:lpstr>СТРУКТУРА РАСХОДОВ</vt:lpstr>
      <vt:lpstr>Муниципальная программа «Основные направления осуществления управленческой деятельности и развития муниципальной службы  в муниципальном образовании «Светогорское городское поселение» Выборгского района Ленинградской области»</vt:lpstr>
      <vt:lpstr>Муниципальная программа «Развитие форм местного самоуправления и социальной активности населения на территории  МО «Светогорское городское поселение»</vt:lpstr>
      <vt:lpstr>Муниципальная программа «Безопасность МО «Светогорское городское поселение»</vt:lpstr>
      <vt:lpstr>Муниципальная программа «Развитие малого, среднего предпринимательства и потребительского рынка»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Elena</dc:creator>
  <cp:lastModifiedBy>Ирина Иванова</cp:lastModifiedBy>
  <cp:revision>1287</cp:revision>
  <cp:lastPrinted>2022-11-28T15:42:00Z</cp:lastPrinted>
  <dcterms:created xsi:type="dcterms:W3CDTF">2012-12-03T08:13:49Z</dcterms:created>
  <dcterms:modified xsi:type="dcterms:W3CDTF">2024-12-12T11:37:46Z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TC011594371049</vt:lpwstr>
  </property>
</Properties>
</file>