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7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8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9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0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3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1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1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16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8" r:id="rId3"/>
    <p:sldMasterId id="2147483702" r:id="rId4"/>
    <p:sldMasterId id="2147483716" r:id="rId5"/>
    <p:sldMasterId id="2147483730" r:id="rId6"/>
    <p:sldMasterId id="2147483744" r:id="rId7"/>
    <p:sldMasterId id="2147483758" r:id="rId8"/>
    <p:sldMasterId id="2147483772" r:id="rId9"/>
    <p:sldMasterId id="2147483786" r:id="rId10"/>
    <p:sldMasterId id="2147483800" r:id="rId11"/>
  </p:sldMasterIdLst>
  <p:notesMasterIdLst>
    <p:notesMasterId r:id="rId26"/>
  </p:notesMasterIdLst>
  <p:sldIdLst>
    <p:sldId id="258" r:id="rId12"/>
    <p:sldId id="257" r:id="rId13"/>
    <p:sldId id="279" r:id="rId14"/>
    <p:sldId id="280" r:id="rId15"/>
    <p:sldId id="281" r:id="rId16"/>
    <p:sldId id="282" r:id="rId17"/>
    <p:sldId id="283" r:id="rId18"/>
    <p:sldId id="266" r:id="rId19"/>
    <p:sldId id="284" r:id="rId20"/>
    <p:sldId id="267" r:id="rId21"/>
    <p:sldId id="270" r:id="rId22"/>
    <p:sldId id="285" r:id="rId23"/>
    <p:sldId id="259" r:id="rId24"/>
    <p:sldId id="26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18A1"/>
    <a:srgbClr val="A52B9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28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4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5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 smtClean="0">
                <a:solidFill>
                  <a:schemeClr val="tx1"/>
                </a:solidFill>
              </a:rPr>
              <a:t>Доходы</a:t>
            </a:r>
            <a:endParaRPr lang="ru-RU" sz="28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236008811001508"/>
          <c:y val="0.11753026155351021"/>
          <c:w val="0.88763991188998503"/>
          <c:h val="0.767272476814088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 год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3413901736831738E-3"/>
                  <c:y val="9.9253754672406783E-2"/>
                </c:manualLayout>
              </c:layout>
              <c:tx>
                <c:rich>
                  <a:bodyPr/>
                  <a:lstStyle/>
                  <a:p>
                    <a:fld id="{16D317DE-A302-409A-8C3D-6959BAE4A640}" type="VALUE">
                      <a:rPr lang="en-US" sz="2000" smtClean="0"/>
                      <a:pPr/>
                      <a:t>[ЗНАЧЕНИЕ]</a:t>
                    </a:fld>
                    <a:r>
                      <a:rPr lang="en-US" dirty="0" smtClean="0"/>
                      <a:t>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8A7-4622-9812-B9B1B0C417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 рублей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193376800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A7-4622-9812-B9B1B0C417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 год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0974788943032936E-3"/>
                  <c:y val="0.145488438630886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299361298258445"/>
                      <c:h val="0.14490843496888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8A7-4622-9812-B9B1B0C417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 рублей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190669300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A7-4622-9812-B9B1B0C417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 год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706950868416942E-3"/>
                  <c:y val="9.9253754672406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A7-4622-9812-B9B1B0C417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 рублей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198873900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A7-4622-9812-B9B1B0C417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1"/>
        <c:axId val="229957000"/>
        <c:axId val="229957384"/>
      </c:barChart>
      <c:catAx>
        <c:axId val="2299570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29957384"/>
        <c:crosses val="autoZero"/>
        <c:auto val="1"/>
        <c:lblAlgn val="ctr"/>
        <c:lblOffset val="100"/>
        <c:noMultiLvlLbl val="0"/>
      </c:catAx>
      <c:valAx>
        <c:axId val="22995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9957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210522318057393"/>
          <c:y val="0.88679992050767908"/>
          <c:w val="0.55355671916296956"/>
          <c:h val="0.111783197617400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+mj-lt"/>
              </a:defRPr>
            </a:pP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+mj-lt"/>
              </a:rPr>
              <a:t>29 179 500,00 рублей</a:t>
            </a:r>
            <a:endParaRPr lang="ru-RU" sz="1400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+mj-lt"/>
            </a:endParaRPr>
          </a:p>
        </c:rich>
      </c:tx>
      <c:layout>
        <c:manualLayout>
          <c:xMode val="edge"/>
          <c:yMode val="edge"/>
          <c:x val="9.1849475768797983E-2"/>
          <c:y val="0"/>
        </c:manualLayout>
      </c:layout>
      <c:overlay val="0"/>
    </c:title>
    <c:autoTitleDeleted val="0"/>
    <c:view3D>
      <c:rotX val="40"/>
      <c:rotY val="16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184430684276465"/>
          <c:y val="5.2826844622983246E-2"/>
          <c:w val="0.6983151028619663"/>
          <c:h val="0.901388503086419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3EEA-4B06-8A03-1FD63C139C98}"/>
              </c:ext>
            </c:extLst>
          </c:dPt>
          <c:dPt>
            <c:idx val="1"/>
            <c:bubble3D val="0"/>
            <c:explosion val="9"/>
            <c:spPr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EEA-4B06-8A03-1FD63C139C98}"/>
              </c:ext>
            </c:extLst>
          </c:dPt>
          <c:dPt>
            <c:idx val="2"/>
            <c:bubble3D val="0"/>
            <c:explosion val="8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3EEA-4B06-8A03-1FD63C139C98}"/>
              </c:ext>
            </c:extLst>
          </c:dPt>
          <c:dPt>
            <c:idx val="3"/>
            <c:bubble3D val="0"/>
            <c:explosion val="9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3EEA-4B06-8A03-1FD63C139C98}"/>
              </c:ext>
            </c:extLst>
          </c:dPt>
          <c:dPt>
            <c:idx val="4"/>
            <c:bubble3D val="0"/>
            <c:explosion val="11"/>
            <c:spPr>
              <a:solidFill>
                <a:srgbClr val="7030A0">
                  <a:alpha val="95000"/>
                </a:srgb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3EEA-4B06-8A03-1FD63C139C98}"/>
              </c:ext>
            </c:extLst>
          </c:dPt>
          <c:dPt>
            <c:idx val="5"/>
            <c:bubble3D val="0"/>
            <c:explosion val="12"/>
            <c:spPr>
              <a:solidFill>
                <a:srgbClr val="9966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3EEA-4B06-8A03-1FD63C139C98}"/>
              </c:ext>
            </c:extLst>
          </c:dPt>
          <c:dPt>
            <c:idx val="6"/>
            <c:bubble3D val="0"/>
            <c:explosion val="14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3EEA-4B06-8A03-1FD63C139C98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E-80C1-41D4-A4E6-59A33825339B}"/>
              </c:ext>
            </c:extLst>
          </c:dPt>
          <c:dLbls>
            <c:dLbl>
              <c:idx val="0"/>
              <c:layout>
                <c:manualLayout>
                  <c:x val="0.17717674536338826"/>
                  <c:y val="-0.270972171212345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EA-4B06-8A03-1FD63C139C98}"/>
                </c:ext>
              </c:extLst>
            </c:dLbl>
            <c:dLbl>
              <c:idx val="1"/>
              <c:layout>
                <c:manualLayout>
                  <c:x val="0.14241688771093147"/>
                  <c:y val="0.105670071671205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EA-4B06-8A03-1FD63C139C98}"/>
                </c:ext>
              </c:extLst>
            </c:dLbl>
            <c:dLbl>
              <c:idx val="2"/>
              <c:layout>
                <c:manualLayout>
                  <c:x val="-0.11471527300650688"/>
                  <c:y val="0.159504244953070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EA-4B06-8A03-1FD63C139C98}"/>
                </c:ext>
              </c:extLst>
            </c:dLbl>
            <c:dLbl>
              <c:idx val="3"/>
              <c:layout>
                <c:manualLayout>
                  <c:x val="2.1887317412473916E-2"/>
                  <c:y val="-4.46405848297218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EA-4B06-8A03-1FD63C139C98}"/>
                </c:ext>
              </c:extLst>
            </c:dLbl>
            <c:dLbl>
              <c:idx val="4"/>
              <c:layout>
                <c:manualLayout>
                  <c:x val="-0.18129252930653433"/>
                  <c:y val="-0.16097828223794605"/>
                </c:manualLayout>
              </c:layout>
              <c:spPr>
                <a:noFill/>
                <a:ln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/>
                <a:lstStyle/>
                <a:p>
                  <a:pPr>
                    <a:defRPr sz="1300">
                      <a:latin typeface="Arial Black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EA-4B06-8A03-1FD63C139C98}"/>
                </c:ext>
              </c:extLst>
            </c:dLbl>
            <c:dLbl>
              <c:idx val="5"/>
              <c:layout>
                <c:manualLayout>
                  <c:x val="7.1581329754082393E-2"/>
                  <c:y val="-3.7505086171556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EA-4B06-8A03-1FD63C139C98}"/>
                </c:ext>
              </c:extLst>
            </c:dLbl>
            <c:dLbl>
              <c:idx val="6"/>
              <c:layout>
                <c:manualLayout>
                  <c:x val="-7.4416368691198151E-2"/>
                  <c:y val="-1.774107261863311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EEA-4B06-8A03-1FD63C139C98}"/>
                </c:ext>
              </c:extLst>
            </c:dLbl>
            <c:dLbl>
              <c:idx val="7"/>
              <c:layout>
                <c:manualLayout>
                  <c:x val="-8.6292135787474133E-2"/>
                  <c:y val="-0.133010053475283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0C1-41D4-A4E6-59A3382533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0.35799999999999998</c:v>
                </c:pt>
                <c:pt idx="1">
                  <c:v>0.13700000000000001</c:v>
                </c:pt>
                <c:pt idx="2">
                  <c:v>0.23300000000000001</c:v>
                </c:pt>
                <c:pt idx="3">
                  <c:v>2.9000000000000001E-2</c:v>
                </c:pt>
                <c:pt idx="4">
                  <c:v>0.22700000000000001</c:v>
                </c:pt>
                <c:pt idx="5">
                  <c:v>1.2999999999999999E-2</c:v>
                </c:pt>
                <c:pt idx="6">
                  <c:v>3.0000000000000001E-3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EEA-4B06-8A03-1FD63C139C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10"/>
      <c:depthPercent val="140"/>
      <c:rAngAx val="1"/>
    </c:view3D>
    <c:floor>
      <c:thickness val="0"/>
      <c:spPr>
        <a:noFill/>
        <a:ln>
          <a:noFill/>
        </a:ln>
        <a:effectLst/>
        <a:scene3d>
          <a:camera prst="orthographicFront"/>
          <a:lightRig rig="threePt" dir="t"/>
        </a:scene3d>
        <a:sp3d/>
      </c:spPr>
    </c:floor>
    <c:sideWall>
      <c:thickness val="0"/>
      <c:spPr>
        <a:noFill/>
        <a:ln>
          <a:solidFill>
            <a:schemeClr val="bg2"/>
          </a:solidFill>
        </a:ln>
        <a:effectLst/>
        <a:sp3d>
          <a:contourClr>
            <a:schemeClr val="bg2"/>
          </a:contourClr>
        </a:sp3d>
      </c:spPr>
    </c:sideWall>
    <c:backWall>
      <c:thickness val="0"/>
      <c:spPr>
        <a:noFill/>
        <a:ln>
          <a:solidFill>
            <a:schemeClr val="bg2"/>
          </a:solidFill>
        </a:ln>
        <a:effectLst/>
        <a:sp3d>
          <a:contourClr>
            <a:schemeClr val="bg2"/>
          </a:contourClr>
        </a:sp3d>
      </c:spPr>
    </c:backWall>
    <c:plotArea>
      <c:layout>
        <c:manualLayout>
          <c:layoutTarget val="inner"/>
          <c:xMode val="edge"/>
          <c:yMode val="edge"/>
          <c:x val="0.15724953399327715"/>
          <c:y val="9.541457857868943E-2"/>
          <c:w val="0.7259011341968844"/>
          <c:h val="0.6233733574498958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gradFill>
              <a:gsLst>
                <a:gs pos="0">
                  <a:srgbClr val="00B050"/>
                </a:gs>
                <a:gs pos="48000">
                  <a:srgbClr val="92D050"/>
                </a:gs>
                <a:gs pos="100000">
                  <a:srgbClr val="00B050"/>
                </a:gs>
              </a:gsLst>
              <a:lin ang="16200000" scaled="1"/>
            </a:gra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cat>
            <c:strRef>
              <c:f>Лист1!$A$2:$A$4</c:f>
              <c:strCache>
                <c:ptCount val="3"/>
                <c:pt idx="0">
                  <c:v>2025 год </c:v>
                </c:pt>
                <c:pt idx="1">
                  <c:v>2026 год </c:v>
                </c:pt>
                <c:pt idx="2">
                  <c:v>2027 год </c:v>
                </c:pt>
              </c:strCache>
            </c:strRef>
          </c:cat>
          <c:val>
            <c:numRef>
              <c:f>Лист1!$B$2:$B$4</c:f>
              <c:numCache>
                <c:formatCode>_-* #,##0.0_р_._-;\-* #,##0.0_р_._-;_-* "-"?_р_._-;_-@_-</c:formatCode>
                <c:ptCount val="3"/>
                <c:pt idx="0">
                  <c:v>117947500</c:v>
                </c:pt>
                <c:pt idx="1">
                  <c:v>121967600</c:v>
                </c:pt>
                <c:pt idx="2">
                  <c:v>129213400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B8-4320-9B62-54139CEFA74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gradFill>
              <a:gsLst>
                <a:gs pos="0">
                  <a:srgbClr val="C00000"/>
                </a:gs>
                <a:gs pos="48000">
                  <a:srgbClr val="FF0000"/>
                </a:gs>
                <a:gs pos="100000">
                  <a:srgbClr val="C00000"/>
                </a:gs>
              </a:gsLst>
              <a:lin ang="16200000" scaled="1"/>
            </a:gra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cat>
            <c:strRef>
              <c:f>Лист1!$A$2:$A$4</c:f>
              <c:strCache>
                <c:ptCount val="3"/>
                <c:pt idx="0">
                  <c:v>2025 год </c:v>
                </c:pt>
                <c:pt idx="1">
                  <c:v>2026 год </c:v>
                </c:pt>
                <c:pt idx="2">
                  <c:v>2027 год </c:v>
                </c:pt>
              </c:strCache>
            </c:strRef>
          </c:cat>
          <c:val>
            <c:numRef>
              <c:f>Лист1!$C$2:$C$4</c:f>
              <c:numCache>
                <c:formatCode>_-* #,##0.0_р_._-;\-* #,##0.0_р_._-;_-* "-"?_р_._-;_-@_-</c:formatCode>
                <c:ptCount val="3"/>
                <c:pt idx="0">
                  <c:v>30497100</c:v>
                </c:pt>
                <c:pt idx="1">
                  <c:v>29576100</c:v>
                </c:pt>
                <c:pt idx="2">
                  <c:v>29179500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B8-4320-9B62-54139CEFA74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2025 год </c:v>
                </c:pt>
                <c:pt idx="1">
                  <c:v>2026 год </c:v>
                </c:pt>
                <c:pt idx="2">
                  <c:v>2027 год </c:v>
                </c:pt>
              </c:strCache>
            </c:strRef>
          </c:cat>
          <c:val>
            <c:numRef>
              <c:f>Лист1!$D$2:$D$4</c:f>
              <c:numCache>
                <c:formatCode>#,##0.0</c:formatCode>
                <c:ptCount val="3"/>
                <c:pt idx="0">
                  <c:v>44932200</c:v>
                </c:pt>
                <c:pt idx="1">
                  <c:v>39125600</c:v>
                </c:pt>
                <c:pt idx="2">
                  <c:v>40481000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B8-4320-9B62-54139CEFA7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gapDepth val="2"/>
        <c:shape val="box"/>
        <c:axId val="304952672"/>
        <c:axId val="304947968"/>
        <c:axId val="0"/>
      </c:bar3DChart>
      <c:catAx>
        <c:axId val="30495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4947968"/>
        <c:crosses val="autoZero"/>
        <c:auto val="1"/>
        <c:lblAlgn val="ctr"/>
        <c:lblOffset val="100"/>
        <c:noMultiLvlLbl val="0"/>
      </c:catAx>
      <c:valAx>
        <c:axId val="304947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_р_._-;\-* #,##0.0_р_._-;_-* &quot;-&quot;?_р_.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495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546937051420328E-2"/>
          <c:y val="0.80964944621922341"/>
          <c:w val="0.90000000000000013"/>
          <c:h val="5.57190215153944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10"/>
      <c:depthPercent val="140"/>
      <c:rAngAx val="1"/>
    </c:view3D>
    <c:floor>
      <c:thickness val="0"/>
      <c:spPr>
        <a:noFill/>
        <a:ln>
          <a:noFill/>
        </a:ln>
        <a:effectLst/>
        <a:scene3d>
          <a:camera prst="orthographicFront"/>
          <a:lightRig rig="threePt" dir="t"/>
        </a:scene3d>
        <a:sp3d/>
      </c:spPr>
    </c:floor>
    <c:sideWall>
      <c:thickness val="0"/>
      <c:spPr>
        <a:noFill/>
        <a:ln>
          <a:solidFill>
            <a:schemeClr val="bg2"/>
          </a:solidFill>
        </a:ln>
        <a:effectLst/>
        <a:sp3d>
          <a:contourClr>
            <a:schemeClr val="bg2"/>
          </a:contourClr>
        </a:sp3d>
      </c:spPr>
    </c:sideWall>
    <c:backWall>
      <c:thickness val="0"/>
      <c:spPr>
        <a:noFill/>
        <a:ln>
          <a:solidFill>
            <a:schemeClr val="bg2"/>
          </a:solidFill>
        </a:ln>
        <a:effectLst/>
        <a:sp3d>
          <a:contourClr>
            <a:schemeClr val="bg2"/>
          </a:contourClr>
        </a:sp3d>
      </c:spPr>
    </c:backWall>
    <c:plotArea>
      <c:layout>
        <c:manualLayout>
          <c:layoutTarget val="inner"/>
          <c:xMode val="edge"/>
          <c:yMode val="edge"/>
          <c:x val="0.15724953399327715"/>
          <c:y val="9.541457857868943E-2"/>
          <c:w val="0.7259011341968844"/>
          <c:h val="0.6233733574498958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FFFF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-2.4771688417802029E-3"/>
                  <c:y val="-0.112628924645041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1C3-4521-ABE6-F2485FB409AA}"/>
                </c:ext>
              </c:extLst>
            </c:dLbl>
            <c:dLbl>
              <c:idx val="1"/>
              <c:layout>
                <c:manualLayout>
                  <c:x val="-6.1929221044505073E-3"/>
                  <c:y val="-3.7542974881680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1C3-4521-ABE6-F2485FB409AA}"/>
                </c:ext>
              </c:extLst>
            </c:dLbl>
            <c:dLbl>
              <c:idx val="2"/>
              <c:layout>
                <c:manualLayout>
                  <c:x val="1.2385844208900106E-3"/>
                  <c:y val="-0.170387347539934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C3-4521-ABE6-F2485FB409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2025 год </c:v>
                </c:pt>
                <c:pt idx="1">
                  <c:v>2026 год </c:v>
                </c:pt>
                <c:pt idx="2">
                  <c:v>2027 год </c:v>
                </c:pt>
              </c:strCache>
            </c:strRef>
          </c:cat>
          <c:val>
            <c:numRef>
              <c:f>Лист1!$B$2:$B$4</c:f>
              <c:numCache>
                <c:formatCode>_-* #,##0.0_р_._-;\-* #,##0.0_р_._-;_-* "-"?_р_._-;_-@_-</c:formatCode>
                <c:ptCount val="3"/>
                <c:pt idx="0">
                  <c:v>200799030</c:v>
                </c:pt>
                <c:pt idx="1">
                  <c:v>195215611</c:v>
                </c:pt>
                <c:pt idx="2">
                  <c:v>203625687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72-464D-973C-2B12E1E3D4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gapDepth val="2"/>
        <c:shape val="box"/>
        <c:axId val="225487016"/>
        <c:axId val="225184744"/>
        <c:axId val="0"/>
      </c:bar3DChart>
      <c:catAx>
        <c:axId val="225487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184744"/>
        <c:crosses val="autoZero"/>
        <c:auto val="1"/>
        <c:lblAlgn val="ctr"/>
        <c:lblOffset val="100"/>
        <c:noMultiLvlLbl val="0"/>
      </c:catAx>
      <c:valAx>
        <c:axId val="225184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_р_._-;\-* #,##0.0_р_._-;_-* &quot;-&quot;?_р_.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487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1698113207547177E-3"/>
          <c:y val="0.10872449862798633"/>
          <c:w val="0.73190814989517816"/>
          <c:h val="0.672140324175720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prst="relaxedInset"/>
              <a:contourClr>
                <a:srgbClr val="000000"/>
              </a:contourClr>
            </a:sp3d>
          </c:spPr>
          <c:explosion val="10"/>
          <c:dPt>
            <c:idx val="0"/>
            <c:bubble3D val="0"/>
            <c:spPr>
              <a:solidFill>
                <a:srgbClr val="00B0F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relaxedInset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E480-4923-AFCC-2CF024970B5D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relaxedInset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480-4923-AFCC-2CF024970B5D}"/>
              </c:ext>
            </c:extLst>
          </c:dPt>
          <c:dLbls>
            <c:dLbl>
              <c:idx val="0"/>
              <c:layout>
                <c:manualLayout>
                  <c:x val="-0.16487775157232709"/>
                  <c:y val="-0.181581937752914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80-4923-AFCC-2CF024970B5D}"/>
                </c:ext>
              </c:extLst>
            </c:dLbl>
            <c:dLbl>
              <c:idx val="1"/>
              <c:layout>
                <c:manualLayout>
                  <c:x val="0.1610547693920335"/>
                  <c:y val="5.939782226038604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21E7AA8-0968-4F49-855F-E69B93118E57}" type="VALUE">
                      <a:rPr lang="en-US">
                        <a:solidFill>
                          <a:schemeClr val="tx1"/>
                        </a:solidFill>
                      </a:rPr>
                      <a:pPr>
                        <a:defRPr sz="1800" b="1">
                          <a:solidFill>
                            <a:srgbClr val="92D050"/>
                          </a:solidFill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92D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980660377358491"/>
                      <c:h val="0.1031761130792922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480-4923-AFCC-2CF024970B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0.67</c:v>
                </c:pt>
                <c:pt idx="1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80-4923-AFCC-2CF024970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6">
          <a:lumMod val="60000"/>
          <a:lumOff val="40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5940053479261253E-2"/>
          <c:y val="0.13898446025475461"/>
          <c:w val="0.73190814989517816"/>
          <c:h val="0.672140324175720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prst="relaxedInset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rgbClr val="00B0F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relaxedInset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EF2-4581-BAB1-8F7F7E49844C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relaxedInset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EF2-4581-BAB1-8F7F7E49844C}"/>
              </c:ext>
            </c:extLst>
          </c:dPt>
          <c:dLbls>
            <c:dLbl>
              <c:idx val="0"/>
              <c:layout>
                <c:manualLayout>
                  <c:x val="-0.20640198555367201"/>
                  <c:y val="-0.242260415135813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F2-4581-BAB1-8F7F7E49844C}"/>
                </c:ext>
              </c:extLst>
            </c:dLbl>
            <c:dLbl>
              <c:idx val="1"/>
              <c:layout>
                <c:manualLayout>
                  <c:x val="0.16308406168635495"/>
                  <c:y val="8.8750943122919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EF2-4581-BAB1-8F7F7E4984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0.71699999999999997</c:v>
                </c:pt>
                <c:pt idx="1">
                  <c:v>0.28299999999999997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EF2-4581-BAB1-8F7F7E4984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6">
          <a:lumMod val="60000"/>
          <a:lumOff val="40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825536646989425"/>
          <c:y val="0.10872460674103761"/>
          <c:w val="0.73190814989517816"/>
          <c:h val="0.672140324175720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prst="relaxedInset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rgbClr val="00B0F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relaxedInset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0A8-402B-A806-3C26A46C97F8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relaxedInset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0A8-402B-A806-3C26A46C97F8}"/>
              </c:ext>
            </c:extLst>
          </c:dPt>
          <c:dLbls>
            <c:dLbl>
              <c:idx val="0"/>
              <c:layout>
                <c:manualLayout>
                  <c:x val="-0.20414341756666932"/>
                  <c:y val="-0.273933779258334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0A8-402B-A806-3C26A46C97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0.72099999999999997</c:v>
                </c:pt>
                <c:pt idx="1">
                  <c:v>0.27900000000000003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A8-402B-A806-3C26A46C97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6">
          <a:lumMod val="60000"/>
          <a:lumOff val="40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10"/>
      <c:depthPercent val="140"/>
      <c:rAngAx val="1"/>
    </c:view3D>
    <c:floor>
      <c:thickness val="0"/>
      <c:spPr>
        <a:noFill/>
        <a:ln>
          <a:noFill/>
        </a:ln>
        <a:effectLst/>
        <a:scene3d>
          <a:camera prst="orthographicFront"/>
          <a:lightRig rig="threePt" dir="t"/>
        </a:scene3d>
        <a:sp3d/>
      </c:spPr>
    </c:floor>
    <c:sideWall>
      <c:thickness val="0"/>
      <c:spPr>
        <a:noFill/>
        <a:ln>
          <a:solidFill>
            <a:schemeClr val="bg2"/>
          </a:solidFill>
        </a:ln>
        <a:effectLst/>
        <a:sp3d>
          <a:contourClr>
            <a:schemeClr val="bg2"/>
          </a:contourClr>
        </a:sp3d>
      </c:spPr>
    </c:sideWall>
    <c:backWall>
      <c:thickness val="0"/>
      <c:spPr>
        <a:noFill/>
        <a:ln>
          <a:solidFill>
            <a:schemeClr val="bg2"/>
          </a:solidFill>
        </a:ln>
        <a:effectLst/>
        <a:sp3d>
          <a:contourClr>
            <a:schemeClr val="bg2"/>
          </a:contourClr>
        </a:sp3d>
      </c:spPr>
    </c:backWall>
    <c:plotArea>
      <c:layout>
        <c:manualLayout>
          <c:layoutTarget val="inner"/>
          <c:xMode val="edge"/>
          <c:yMode val="edge"/>
          <c:x val="0.15724953399327715"/>
          <c:y val="9.541457857868943E-2"/>
          <c:w val="0.7259011341968844"/>
          <c:h val="0.6233733574498958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B818A1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2025 год </c:v>
                </c:pt>
                <c:pt idx="1">
                  <c:v>2026 год </c:v>
                </c:pt>
                <c:pt idx="2">
                  <c:v>2027 год </c:v>
                </c:pt>
              </c:strCache>
            </c:strRef>
          </c:cat>
          <c:val>
            <c:numRef>
              <c:f>Лист1!$B$2:$B$4</c:f>
              <c:numCache>
                <c:formatCode>_-* #,##0.0_р_._-;\-* #,##0.0_р_._-;_-* "-"?_р_._-;_-@_-</c:formatCode>
                <c:ptCount val="3"/>
                <c:pt idx="0">
                  <c:v>66349457.57</c:v>
                </c:pt>
                <c:pt idx="1">
                  <c:v>53894186.200000003</c:v>
                </c:pt>
                <c:pt idx="2">
                  <c:v>53894501.200000003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72-464D-973C-2B12E1E3D4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gapDepth val="2"/>
        <c:shape val="box"/>
        <c:axId val="594441760"/>
        <c:axId val="594438624"/>
        <c:axId val="0"/>
      </c:bar3DChart>
      <c:catAx>
        <c:axId val="594441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4438624"/>
        <c:crosses val="autoZero"/>
        <c:auto val="1"/>
        <c:lblAlgn val="ctr"/>
        <c:lblOffset val="100"/>
        <c:noMultiLvlLbl val="0"/>
      </c:catAx>
      <c:valAx>
        <c:axId val="594438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_р_._-;\-* #,##0.0_р_._-;_-* &quot;-&quot;?_р_.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4441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10"/>
      <c:depthPercent val="140"/>
      <c:rAngAx val="1"/>
    </c:view3D>
    <c:floor>
      <c:thickness val="0"/>
      <c:spPr>
        <a:noFill/>
        <a:ln>
          <a:noFill/>
        </a:ln>
        <a:effectLst/>
        <a:scene3d>
          <a:camera prst="orthographicFront"/>
          <a:lightRig rig="threePt" dir="t"/>
        </a:scene3d>
        <a:sp3d/>
      </c:spPr>
    </c:floor>
    <c:sideWall>
      <c:thickness val="0"/>
      <c:spPr>
        <a:noFill/>
        <a:ln>
          <a:solidFill>
            <a:schemeClr val="bg2"/>
          </a:solidFill>
        </a:ln>
        <a:effectLst/>
        <a:sp3d>
          <a:contourClr>
            <a:schemeClr val="bg2"/>
          </a:contourClr>
        </a:sp3d>
      </c:spPr>
    </c:sideWall>
    <c:backWall>
      <c:thickness val="0"/>
      <c:spPr>
        <a:noFill/>
        <a:ln>
          <a:solidFill>
            <a:schemeClr val="bg2"/>
          </a:solidFill>
        </a:ln>
        <a:effectLst/>
        <a:sp3d>
          <a:contourClr>
            <a:schemeClr val="bg2"/>
          </a:contourClr>
        </a:sp3d>
      </c:spPr>
    </c:backWall>
    <c:plotArea>
      <c:layout>
        <c:manualLayout>
          <c:layoutTarget val="inner"/>
          <c:xMode val="edge"/>
          <c:yMode val="edge"/>
          <c:x val="0.15724953399327715"/>
          <c:y val="9.541457857868943E-2"/>
          <c:w val="0.7259011341968844"/>
          <c:h val="0.62337335744989586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2.1474156118143051E-3"/>
                  <c:y val="-1.466536458333326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dirty="0" smtClean="0"/>
                      <a:t>117 947 500,00</a:t>
                    </a:r>
                    <a:endParaRPr lang="en-US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23851001247033"/>
                      <c:h val="0.11131238691555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F22-4BBF-88FB-1F74207FD106}"/>
                </c:ext>
              </c:extLst>
            </c:dLbl>
            <c:dLbl>
              <c:idx val="1"/>
              <c:layout>
                <c:manualLayout>
                  <c:x val="-8.7559774964838261E-3"/>
                  <c:y val="-2.204861111111117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dirty="0" smtClean="0"/>
                      <a:t>121 967 600,00</a:t>
                    </a:r>
                    <a:endParaRPr lang="en-US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9802549226441633"/>
                      <c:h val="0.13610156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F22-4BBF-88FB-1F74207FD106}"/>
                </c:ext>
              </c:extLst>
            </c:dLbl>
            <c:dLbl>
              <c:idx val="2"/>
              <c:layout>
                <c:manualLayout>
                  <c:x val="-1.0635059529487352E-2"/>
                  <c:y val="-7.022347956798202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dirty="0" smtClean="0"/>
                      <a:t>129 213 400,00</a:t>
                    </a:r>
                    <a:endParaRPr lang="en-US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2647292545710266"/>
                      <c:h val="8.19701967592592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A84-46CE-BBD8-CA2E3002A8EC}"/>
                </c:ext>
              </c:extLst>
            </c:dLbl>
            <c:dLbl>
              <c:idx val="3"/>
              <c:layout>
                <c:manualLayout>
                  <c:x val="-3.5349966808431901E-2"/>
                  <c:y val="-1.262242886341986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104 400,5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6005043907266145"/>
                      <c:h val="0.136101684130471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F22-4BBF-88FB-1F74207FD1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2025 год </c:v>
                </c:pt>
                <c:pt idx="1">
                  <c:v>2026 год </c:v>
                </c:pt>
                <c:pt idx="2">
                  <c:v>2027 год </c:v>
                </c:pt>
              </c:strCache>
            </c:strRef>
          </c:cat>
          <c:val>
            <c:numRef>
              <c:f>Лист1!$B$2:$B$4</c:f>
              <c:numCache>
                <c:formatCode>_-* #,##0.0_р_._-;\-* #,##0.0_р_._-;_-* "-"?_р_._-;_-@_-</c:formatCode>
                <c:ptCount val="3"/>
                <c:pt idx="0">
                  <c:v>117947500</c:v>
                </c:pt>
                <c:pt idx="1">
                  <c:v>121967600</c:v>
                </c:pt>
                <c:pt idx="2">
                  <c:v>129213400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22-4BBF-88FB-1F74207FD10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cat>
            <c:strRef>
              <c:f>Лист1!$A$2:$A$4</c:f>
              <c:strCache>
                <c:ptCount val="3"/>
                <c:pt idx="0">
                  <c:v>2025 год </c:v>
                </c:pt>
                <c:pt idx="1">
                  <c:v>2026 год </c:v>
                </c:pt>
                <c:pt idx="2">
                  <c:v>2027 год </c:v>
                </c:pt>
              </c:strCache>
            </c:strRef>
          </c:cat>
          <c:val>
            <c:numRef>
              <c:f>Лист1!$C$2:$C$4</c:f>
              <c:numCache>
                <c:formatCode>_-* #,##0.0_р_._-;\-* #,##0.0_р_._-;_-* "-"?_р_._-;_-@_-</c:formatCode>
                <c:ptCount val="3"/>
                <c:pt idx="0">
                  <c:v>30497100</c:v>
                </c:pt>
                <c:pt idx="1">
                  <c:v>29576100</c:v>
                </c:pt>
                <c:pt idx="2">
                  <c:v>29179500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22-4BBF-88FB-1F74207FD1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gapDepth val="8"/>
        <c:shape val="cylinder"/>
        <c:axId val="304516008"/>
        <c:axId val="304516392"/>
        <c:axId val="0"/>
      </c:bar3DChart>
      <c:catAx>
        <c:axId val="3045160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4516392"/>
        <c:crosses val="autoZero"/>
        <c:auto val="0"/>
        <c:lblAlgn val="ctr"/>
        <c:lblOffset val="100"/>
        <c:noMultiLvlLbl val="0"/>
      </c:catAx>
      <c:valAx>
        <c:axId val="304516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_р_._-;\-* #,##0.0_р_._-;_-* &quot;-&quot;?_р_.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4516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546937051420328E-2"/>
          <c:y val="0.80964944621922341"/>
          <c:w val="0.7650187055276525"/>
          <c:h val="0.13484677481886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latin typeface="+mj-lt"/>
              </a:defRPr>
            </a:pPr>
            <a:r>
              <a:rPr lang="ru-RU" sz="1800" dirty="0" smtClean="0">
                <a:latin typeface="+mj-lt"/>
              </a:rPr>
              <a:t>98 620,1 рублей 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6527982695810561"/>
          <c:y val="0"/>
        </c:manualLayout>
      </c:layout>
      <c:overlay val="0"/>
    </c:title>
    <c:autoTitleDeleted val="0"/>
    <c:view3D>
      <c:rotX val="30"/>
      <c:rotY val="2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277803342224812E-4"/>
          <c:y val="7.3240676510198055E-2"/>
          <c:w val="0.57479973316272537"/>
          <c:h val="0.747315873464770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1"/>
          <c:dPt>
            <c:idx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E131-4397-8F8B-73637F859E9D}"/>
              </c:ext>
            </c:extLst>
          </c:dPt>
          <c:dPt>
            <c:idx val="1"/>
            <c:bubble3D val="0"/>
            <c:spPr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E131-4397-8F8B-73637F859E9D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E131-4397-8F8B-73637F859E9D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131-4397-8F8B-73637F859E9D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E131-4397-8F8B-73637F859E9D}"/>
              </c:ext>
            </c:extLst>
          </c:dPt>
          <c:dLbls>
            <c:dLbl>
              <c:idx val="0"/>
              <c:layout>
                <c:manualLayout>
                  <c:x val="-4.9256944444444443E-2"/>
                  <c:y val="0.1481019677396361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2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131-4397-8F8B-73637F859E9D}"/>
                </c:ext>
              </c:extLst>
            </c:dLbl>
            <c:dLbl>
              <c:idx val="1"/>
              <c:layout>
                <c:manualLayout>
                  <c:x val="-3.8234289617486338E-2"/>
                  <c:y val="-0.283551784718466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131-4397-8F8B-73637F859E9D}"/>
                </c:ext>
              </c:extLst>
            </c:dLbl>
            <c:dLbl>
              <c:idx val="2"/>
              <c:layout>
                <c:manualLayout>
                  <c:x val="4.2882513661202187E-2"/>
                  <c:y val="1.5905860451074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31-4397-8F8B-73637F859E9D}"/>
                </c:ext>
              </c:extLst>
            </c:dLbl>
            <c:dLbl>
              <c:idx val="3"/>
              <c:layout>
                <c:manualLayout>
                  <c:x val="-2.0051229508196719E-3"/>
                  <c:y val="2.9839735929592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31-4397-8F8B-73637F859E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 - 95 546 300,00 рублей</c:v>
                </c:pt>
                <c:pt idx="1">
                  <c:v>Земельный налог - 15 219 000,00 рублей</c:v>
                </c:pt>
                <c:pt idx="2">
                  <c:v>Акцизы на нефтепродукты - 3 977 400,00 рублей </c:v>
                </c:pt>
                <c:pt idx="3">
                  <c:v>Налог на имущество физических лиц - 3 204 800,00 рублей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0.81</c:v>
                </c:pt>
                <c:pt idx="1">
                  <c:v>0.129</c:v>
                </c:pt>
                <c:pt idx="2">
                  <c:v>3.4000000000000002E-2</c:v>
                </c:pt>
                <c:pt idx="3">
                  <c:v>2.7E-2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131-4397-8F8B-73637F859E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1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 b="1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 b="1"/>
            </a:pPr>
            <a:endParaRPr lang="ru-RU"/>
          </a:p>
        </c:txPr>
      </c:legendEntry>
      <c:layout>
        <c:manualLayout>
          <c:xMode val="edge"/>
          <c:yMode val="edge"/>
          <c:x val="0.5495561247723133"/>
          <c:y val="7.4599994968490166E-2"/>
          <c:w val="0.4504438752276867"/>
          <c:h val="0.799777262627125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 smtClean="0">
                <a:solidFill>
                  <a:srgbClr val="7030A0"/>
                </a:solidFill>
              </a:rPr>
              <a:t>121 967 600,00 рублей</a:t>
            </a:r>
            <a:endParaRPr lang="ru-RU" sz="1400" dirty="0">
              <a:solidFill>
                <a:srgbClr val="7030A0"/>
              </a:solidFill>
            </a:endParaRPr>
          </a:p>
        </c:rich>
      </c:tx>
      <c:layout>
        <c:manualLayout>
          <c:xMode val="edge"/>
          <c:yMode val="edge"/>
          <c:x val="0.19627106266021849"/>
          <c:y val="3.635983640936595E-2"/>
        </c:manualLayout>
      </c:layout>
      <c:overlay val="0"/>
    </c:title>
    <c:autoTitleDeleted val="0"/>
    <c:view3D>
      <c:rotX val="30"/>
      <c:rotY val="2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4469640252342988E-2"/>
          <c:w val="0.75488525932317918"/>
          <c:h val="0.8991705233382910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3D47-4EAC-9DA1-4E43CDA53FE1}"/>
              </c:ext>
            </c:extLst>
          </c:dPt>
          <c:dPt>
            <c:idx val="1"/>
            <c:bubble3D val="0"/>
            <c:spPr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D47-4EAC-9DA1-4E43CDA53FE1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3D47-4EAC-9DA1-4E43CDA53FE1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3D47-4EAC-9DA1-4E43CDA53FE1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3D47-4EAC-9DA1-4E43CDA53FE1}"/>
              </c:ext>
            </c:extLst>
          </c:dPt>
          <c:dLbls>
            <c:dLbl>
              <c:idx val="0"/>
              <c:layout>
                <c:manualLayout>
                  <c:x val="0.16679863034779932"/>
                  <c:y val="0.174166121507702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47-4EAC-9DA1-4E43CDA53FE1}"/>
                </c:ext>
              </c:extLst>
            </c:dLbl>
            <c:dLbl>
              <c:idx val="1"/>
              <c:layout>
                <c:manualLayout>
                  <c:x val="3.7511670257515131E-2"/>
                  <c:y val="1.5294750870703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47-4EAC-9DA1-4E43CDA53FE1}"/>
                </c:ext>
              </c:extLst>
            </c:dLbl>
            <c:dLbl>
              <c:idx val="2"/>
              <c:layout>
                <c:manualLayout>
                  <c:x val="-0.15040948496973428"/>
                  <c:y val="-0.277136033027328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47-4EAC-9DA1-4E43CDA53FE1}"/>
                </c:ext>
              </c:extLst>
            </c:dLbl>
            <c:dLbl>
              <c:idx val="3"/>
              <c:layout>
                <c:manualLayout>
                  <c:x val="1.8387709038678569E-3"/>
                  <c:y val="3.8927213047169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47-4EAC-9DA1-4E43CDA53F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latin typeface="Arial Black" panose="020B0A040201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Земельный налог </c:v>
                </c:pt>
                <c:pt idx="3">
                  <c:v>Налог на имущество физических лиц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0.81499999999999995</c:v>
                </c:pt>
                <c:pt idx="1">
                  <c:v>3.4000000000000002E-2</c:v>
                </c:pt>
                <c:pt idx="2">
                  <c:v>0.125</c:v>
                </c:pt>
                <c:pt idx="3">
                  <c:v>2.5999999999999999E-2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47-4EAC-9DA1-4E43CDA53F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baseline="0" dirty="0" smtClean="0">
                <a:solidFill>
                  <a:srgbClr val="7030A0"/>
                </a:solidFill>
              </a:rPr>
              <a:t>129 213 400,00 рублей</a:t>
            </a:r>
            <a:endParaRPr lang="ru-RU" sz="1400" dirty="0">
              <a:solidFill>
                <a:srgbClr val="7030A0"/>
              </a:solidFill>
            </a:endParaRPr>
          </a:p>
        </c:rich>
      </c:tx>
      <c:layout>
        <c:manualLayout>
          <c:xMode val="edge"/>
          <c:yMode val="edge"/>
          <c:x val="0.20971944585149738"/>
          <c:y val="3.713450292397661E-2"/>
        </c:manualLayout>
      </c:layout>
      <c:overlay val="0"/>
    </c:title>
    <c:autoTitleDeleted val="0"/>
    <c:view3D>
      <c:rotX val="30"/>
      <c:rotY val="18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2023448652240817E-2"/>
          <c:y val="0.12274524853801169"/>
          <c:w val="0.71702556482256652"/>
          <c:h val="0.8514934210526315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6B21-4CA6-A633-0DB47ACF3AD6}"/>
              </c:ext>
            </c:extLst>
          </c:dPt>
          <c:dPt>
            <c:idx val="1"/>
            <c:bubble3D val="0"/>
            <c:spPr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6B21-4CA6-A633-0DB47ACF3AD6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6B21-4CA6-A633-0DB47ACF3AD6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6B21-4CA6-A633-0DB47ACF3AD6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6B21-4CA6-A633-0DB47ACF3AD6}"/>
              </c:ext>
            </c:extLst>
          </c:dPt>
          <c:dLbls>
            <c:dLbl>
              <c:idx val="0"/>
              <c:layout>
                <c:manualLayout>
                  <c:x val="0.26521751539328281"/>
                  <c:y val="0.136035270467836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11263223744172"/>
                      <c:h val="0.174324926900584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B21-4CA6-A633-0DB47ACF3AD6}"/>
                </c:ext>
              </c:extLst>
            </c:dLbl>
            <c:dLbl>
              <c:idx val="1"/>
              <c:layout>
                <c:manualLayout>
                  <c:x val="0.10940134111370582"/>
                  <c:y val="-1.8358483483483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21-4CA6-A633-0DB47ACF3AD6}"/>
                </c:ext>
              </c:extLst>
            </c:dLbl>
            <c:dLbl>
              <c:idx val="2"/>
              <c:layout>
                <c:manualLayout>
                  <c:x val="-0.17826623464616337"/>
                  <c:y val="-0.280113304093567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B21-4CA6-A633-0DB47ACF3AD6}"/>
                </c:ext>
              </c:extLst>
            </c:dLbl>
            <c:dLbl>
              <c:idx val="3"/>
              <c:layout>
                <c:manualLayout>
                  <c:x val="-0.1709478122697041"/>
                  <c:y val="1.3840643274853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B21-4CA6-A633-0DB47ACF3AD6}"/>
                </c:ext>
              </c:extLst>
            </c:dLbl>
            <c:dLbl>
              <c:idx val="4"/>
              <c:layout>
                <c:manualLayout>
                  <c:x val="1.5886850152905193E-3"/>
                  <c:y val="3.2921494839038348E-3"/>
                </c:manualLayout>
              </c:layout>
              <c:spPr>
                <a:noFill/>
                <a:ln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/>
                <a:lstStyle/>
                <a:p>
                  <a:pPr>
                    <a:defRPr sz="1600">
                      <a:latin typeface="Arial Black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B21-4CA6-A633-0DB47ACF3A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Земельный налог</c:v>
                </c:pt>
                <c:pt idx="3">
                  <c:v>Налог на имущество физических лиц 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0.80800000000000005</c:v>
                </c:pt>
                <c:pt idx="1">
                  <c:v>3.4000000000000002E-2</c:v>
                </c:pt>
                <c:pt idx="2">
                  <c:v>0.13300000000000001</c:v>
                </c:pt>
                <c:pt idx="3">
                  <c:v>2.5000000000000001E-2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B21-4CA6-A633-0DB47ACF3A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"/>
      <c:rotY val="5"/>
      <c:depthPercent val="140"/>
      <c:rAngAx val="1"/>
    </c:view3D>
    <c:floor>
      <c:thickness val="0"/>
      <c:spPr>
        <a:noFill/>
        <a:ln>
          <a:noFill/>
        </a:ln>
        <a:effectLst/>
        <a:scene3d>
          <a:camera prst="orthographicFront"/>
          <a:lightRig rig="threePt" dir="t"/>
        </a:scene3d>
        <a:sp3d/>
      </c:spPr>
    </c:floor>
    <c:sideWall>
      <c:thickness val="0"/>
      <c:spPr>
        <a:noFill/>
        <a:ln>
          <a:solidFill>
            <a:schemeClr val="bg2"/>
          </a:solidFill>
        </a:ln>
        <a:effectLst/>
        <a:sp3d>
          <a:contourClr>
            <a:schemeClr val="bg2"/>
          </a:contourClr>
        </a:sp3d>
      </c:spPr>
    </c:sideWall>
    <c:backWall>
      <c:thickness val="0"/>
      <c:spPr>
        <a:noFill/>
        <a:ln>
          <a:solidFill>
            <a:schemeClr val="bg2"/>
          </a:solidFill>
        </a:ln>
        <a:effectLst/>
        <a:sp3d>
          <a:contourClr>
            <a:schemeClr val="bg2"/>
          </a:contourClr>
        </a:sp3d>
      </c:spPr>
    </c:backWall>
    <c:plotArea>
      <c:layout>
        <c:manualLayout>
          <c:layoutTarget val="inner"/>
          <c:xMode val="edge"/>
          <c:yMode val="edge"/>
          <c:x val="0.18273362068965518"/>
          <c:y val="9.541457857868943E-2"/>
          <c:w val="0.79536982758620689"/>
          <c:h val="0.6784386212637398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2025 год </c:v>
                </c:pt>
                <c:pt idx="1">
                  <c:v>2026 год </c:v>
                </c:pt>
                <c:pt idx="2">
                  <c:v>2027 год </c:v>
                </c:pt>
              </c:strCache>
            </c:strRef>
          </c:cat>
          <c:val>
            <c:numRef>
              <c:f>Лист1!$B$2:$B$4</c:f>
              <c:numCache>
                <c:formatCode>_-* #,##0.0_р_._-;\-* #,##0.0_р_._-;_-* "-"?_р_._-;_-@_-</c:formatCode>
                <c:ptCount val="3"/>
                <c:pt idx="0">
                  <c:v>117947500</c:v>
                </c:pt>
                <c:pt idx="1">
                  <c:v>121967600</c:v>
                </c:pt>
                <c:pt idx="2">
                  <c:v>129213400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75-4ADD-A6BE-289DDA3B9BE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2025 год </c:v>
                </c:pt>
                <c:pt idx="1">
                  <c:v>2026 год </c:v>
                </c:pt>
                <c:pt idx="2">
                  <c:v>2027 год </c:v>
                </c:pt>
              </c:strCache>
            </c:strRef>
          </c:cat>
          <c:val>
            <c:numRef>
              <c:f>Лист1!$C$2:$C$4</c:f>
              <c:numCache>
                <c:formatCode>_-* #,##0.0_р_._-;\-* #,##0.0_р_._-;_-* "-"?_р_._-;_-@_-</c:formatCode>
                <c:ptCount val="3"/>
                <c:pt idx="0">
                  <c:v>30497100</c:v>
                </c:pt>
                <c:pt idx="1">
                  <c:v>29576100</c:v>
                </c:pt>
                <c:pt idx="2">
                  <c:v>29179500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75-4ADD-A6BE-289DDA3B9B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7"/>
        <c:gapDepth val="8"/>
        <c:shape val="box"/>
        <c:axId val="305346576"/>
        <c:axId val="304949536"/>
        <c:axId val="0"/>
      </c:bar3DChart>
      <c:catAx>
        <c:axId val="30534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4949536"/>
        <c:crosses val="autoZero"/>
        <c:auto val="1"/>
        <c:lblAlgn val="ctr"/>
        <c:lblOffset val="100"/>
        <c:noMultiLvlLbl val="0"/>
      </c:catAx>
      <c:valAx>
        <c:axId val="30494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_р_._-;\-* #,##0.0_р_._-;_-* &quot;-&quot;?_р_.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5346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5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500" b="1" dirty="0" smtClean="0">
                <a:solidFill>
                  <a:schemeClr val="tx1"/>
                </a:solidFill>
              </a:rPr>
              <a:t>Доходы бюджета 2025-2027 годов</a:t>
            </a:r>
            <a:endParaRPr lang="ru-RU" sz="15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0460271317829457"/>
          <c:y val="6.2966358024691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5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1166448643410854"/>
          <c:y val="7.9429320987654317E-2"/>
          <c:w val="0.57667102713178298"/>
          <c:h val="0.8935803303303303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2025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9C1-4BBF-80C5-40D18154DF5E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9C1-4BBF-80C5-40D18154DF5E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9C1-4BBF-80C5-40D18154DF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9C1-4BBF-80C5-40D18154DF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</c:v>
                </c:pt>
                <c:pt idx="1">
                  <c:v>Неналоговые</c:v>
                </c:pt>
                <c:pt idx="2">
                  <c:v>Безвозмездные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 formatCode="0.0">
                  <c:v>61</c:v>
                </c:pt>
                <c:pt idx="1">
                  <c:v>15.8</c:v>
                </c:pt>
                <c:pt idx="2">
                  <c:v>23.2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BC-4BCB-931D-3060F6E7611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9C1-4BBF-80C5-40D18154DF5E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9C1-4BBF-80C5-40D18154DF5E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9C1-4BBF-80C5-40D18154DF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9C1-4BBF-80C5-40D18154DF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</c:v>
                </c:pt>
                <c:pt idx="1">
                  <c:v>Неналоговые</c:v>
                </c:pt>
                <c:pt idx="2">
                  <c:v>Безвозмездные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63.9</c:v>
                </c:pt>
                <c:pt idx="1">
                  <c:v>15.5</c:v>
                </c:pt>
                <c:pt idx="2">
                  <c:v>20.5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BC-4BCB-931D-3060F6E7611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2-6BD2-4021-B95C-B2606402312C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6BD2-4021-B95C-B2606402312C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4-6BD2-4021-B95C-B2606402312C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6BD2-4021-B95C-B2606402312C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6BD2-4021-B95C-B2606402312C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6BD2-4021-B95C-B260640231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</c:v>
                </c:pt>
                <c:pt idx="1">
                  <c:v>Неналоговые</c:v>
                </c:pt>
                <c:pt idx="2">
                  <c:v>Безвозмездные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 formatCode="0.0">
                  <c:v>65</c:v>
                </c:pt>
                <c:pt idx="1">
                  <c:v>14.7</c:v>
                </c:pt>
                <c:pt idx="2">
                  <c:v>20.3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6BD2-4021-B95C-B260640231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75"/>
        <c:holeSize val="17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latin typeface="+mj-lt"/>
              </a:defRPr>
            </a:pPr>
            <a:r>
              <a:rPr lang="ru-RU" sz="1600" dirty="0" smtClean="0">
                <a:latin typeface="+mj-lt"/>
              </a:rPr>
              <a:t>30 497 100,00 рублей</a:t>
            </a:r>
            <a:endParaRPr lang="ru-RU" sz="1600" dirty="0">
              <a:latin typeface="+mj-lt"/>
            </a:endParaRPr>
          </a:p>
        </c:rich>
      </c:tx>
      <c:layout>
        <c:manualLayout>
          <c:xMode val="edge"/>
          <c:yMode val="edge"/>
          <c:x val="0.67106500455373408"/>
          <c:y val="5.9529684095860569E-2"/>
        </c:manualLayout>
      </c:layout>
      <c:overlay val="0"/>
    </c:title>
    <c:autoTitleDeleted val="0"/>
    <c:view3D>
      <c:rotX val="40"/>
      <c:rotY val="17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53344267374944665"/>
          <c:y val="0.18266237373737373"/>
          <c:w val="0.46655732625055335"/>
          <c:h val="0.6022148692810458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1"/>
          <c:dPt>
            <c:idx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E131-4397-8F8B-73637F859E9D}"/>
              </c:ext>
            </c:extLst>
          </c:dPt>
          <c:dPt>
            <c:idx val="1"/>
            <c:bubble3D val="0"/>
            <c:spPr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E131-4397-8F8B-73637F859E9D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E131-4397-8F8B-73637F859E9D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131-4397-8F8B-73637F859E9D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E131-4397-8F8B-73637F859E9D}"/>
              </c:ext>
            </c:extLst>
          </c:dPt>
          <c:dPt>
            <c:idx val="5"/>
            <c:bubble3D val="0"/>
            <c:spPr>
              <a:solidFill>
                <a:srgbClr val="9966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2B5F-410A-9817-FB05AB71678D}"/>
              </c:ext>
            </c:extLst>
          </c:dPt>
          <c:dPt>
            <c:idx val="6"/>
            <c:bubble3D val="0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2B5F-410A-9817-FB05AB71678D}"/>
              </c:ext>
            </c:extLst>
          </c:dPt>
          <c:dLbls>
            <c:dLbl>
              <c:idx val="0"/>
              <c:layout>
                <c:manualLayout>
                  <c:x val="0.10353950364298714"/>
                  <c:y val="-0.161387527233115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131-4397-8F8B-73637F859E9D}"/>
                </c:ext>
              </c:extLst>
            </c:dLbl>
            <c:dLbl>
              <c:idx val="1"/>
              <c:layout>
                <c:manualLayout>
                  <c:x val="8.386048497267759E-2"/>
                  <c:y val="5.4341639433551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6992806551571484E-2"/>
                      <c:h val="7.10527777777777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131-4397-8F8B-73637F859E9D}"/>
                </c:ext>
              </c:extLst>
            </c:dLbl>
            <c:dLbl>
              <c:idx val="2"/>
              <c:layout>
                <c:manualLayout>
                  <c:x val="-4.5787795992714132E-2"/>
                  <c:y val="0.112380991285403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78955468816879E-2"/>
                      <c:h val="7.27320788530465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131-4397-8F8B-73637F859E9D}"/>
                </c:ext>
              </c:extLst>
            </c:dLbl>
            <c:dLbl>
              <c:idx val="3"/>
              <c:layout>
                <c:manualLayout>
                  <c:x val="-5.0516848816029147E-3"/>
                  <c:y val="-5.6267973856209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31-4397-8F8B-73637F859E9D}"/>
                </c:ext>
              </c:extLst>
            </c:dLbl>
            <c:dLbl>
              <c:idx val="4"/>
              <c:layout>
                <c:manualLayout>
                  <c:x val="-7.3736338797814313E-2"/>
                  <c:y val="-0.11191367102396521"/>
                </c:manualLayout>
              </c:layout>
              <c:spPr>
                <a:noFill/>
                <a:ln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/>
                <a:lstStyle/>
                <a:p>
                  <a:pPr>
                    <a:defRPr sz="1500">
                      <a:latin typeface="Arial Black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31-4397-8F8B-73637F859E9D}"/>
                </c:ext>
              </c:extLst>
            </c:dLbl>
            <c:dLbl>
              <c:idx val="5"/>
              <c:layout>
                <c:manualLayout>
                  <c:x val="1.8458056662239826E-2"/>
                  <c:y val="2.5605555555555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B5F-410A-9817-FB05AB71678D}"/>
                </c:ext>
              </c:extLst>
            </c:dLbl>
            <c:dLbl>
              <c:idx val="6"/>
              <c:layout>
                <c:manualLayout>
                  <c:x val="-4.5675188136343615E-2"/>
                  <c:y val="2.9171874999999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B5F-410A-9817-FB05AB71678D}"/>
                </c:ext>
              </c:extLst>
            </c:dLbl>
            <c:dLbl>
              <c:idx val="7"/>
              <c:layout>
                <c:manualLayout>
                  <c:x val="-0.10665781319167773"/>
                  <c:y val="-3.058510101010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3D9-4329-BAB7-5340E38D09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Арендная плата за земельные участки - 9 661 900,00 рублей</c:v>
                </c:pt>
                <c:pt idx="1">
                  <c:v>Арендная плата за муниципальное имущество - 4 000 000,00 рублей</c:v>
                </c:pt>
                <c:pt idx="2">
                  <c:v>Плата за пользование жилыми помещениями - 6 812 200,00 рублей</c:v>
                </c:pt>
                <c:pt idx="3">
                  <c:v>Плата за размещение и эксплуатацию НТО,установку и эксплуатацию рекламных конструкций - 982 000,00 рублей</c:v>
                </c:pt>
                <c:pt idx="4">
                  <c:v>Плата за негативное воздействие на окружающую среду  - 8 592 000,00 рублей</c:v>
                </c:pt>
                <c:pt idx="5">
                  <c:v>Доходы от продажи материальных и нематериальных активов  - 369 000,00 рублей</c:v>
                </c:pt>
                <c:pt idx="6">
                  <c:v>Прочие неналоговые доходы (в т.ч. штрафы) - 80 000,00 рублей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0.317</c:v>
                </c:pt>
                <c:pt idx="1">
                  <c:v>0.13100000000000001</c:v>
                </c:pt>
                <c:pt idx="2">
                  <c:v>0.223</c:v>
                </c:pt>
                <c:pt idx="3">
                  <c:v>3.2000000000000001E-2</c:v>
                </c:pt>
                <c:pt idx="4">
                  <c:v>0.28199999999999997</c:v>
                </c:pt>
                <c:pt idx="5">
                  <c:v>1.2E-2</c:v>
                </c:pt>
                <c:pt idx="6">
                  <c:v>3.0000000000000001E-3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131-4397-8F8B-73637F859E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350" b="1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350" b="1" baseline="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350" b="1" baseline="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350" b="1" baseline="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350" b="1" baseline="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350" b="1" baseline="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350" b="1" baseline="0"/>
            </a:pPr>
            <a:endParaRPr lang="ru-RU"/>
          </a:p>
        </c:txPr>
      </c:legendEntry>
      <c:layout>
        <c:manualLayout>
          <c:xMode val="edge"/>
          <c:yMode val="edge"/>
          <c:x val="0"/>
          <c:y val="0"/>
          <c:w val="0.58961168032786893"/>
          <c:h val="1"/>
        </c:manualLayout>
      </c:layout>
      <c:overlay val="0"/>
      <c:txPr>
        <a:bodyPr/>
        <a:lstStyle/>
        <a:p>
          <a:pPr>
            <a:defRPr sz="135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+mj-lt"/>
              </a:defRPr>
            </a:pP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+mj-lt"/>
              </a:rPr>
              <a:t>29 576 100,00</a:t>
            </a:r>
            <a:r>
              <a:rPr lang="ru-RU" sz="1400" baseline="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+mj-lt"/>
              </a:rPr>
              <a:t> </a:t>
            </a:r>
            <a:r>
              <a:rPr lang="ru-RU" sz="14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+mj-lt"/>
              </a:rPr>
              <a:t>рублей</a:t>
            </a:r>
            <a:endParaRPr lang="ru-RU" sz="1400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+mj-lt"/>
            </a:endParaRPr>
          </a:p>
        </c:rich>
      </c:tx>
      <c:layout>
        <c:manualLayout>
          <c:xMode val="edge"/>
          <c:yMode val="edge"/>
          <c:x val="4.0552991242316906E-2"/>
          <c:y val="2.3824826450922796E-2"/>
        </c:manualLayout>
      </c:layout>
      <c:overlay val="0"/>
    </c:title>
    <c:autoTitleDeleted val="0"/>
    <c:view3D>
      <c:rotX val="40"/>
      <c:rotY val="14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674495794488769"/>
          <c:y val="6.2893964871984842E-2"/>
          <c:w val="0.71832697976424831"/>
          <c:h val="0.930384777986941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0"/>
          <c:dPt>
            <c:idx val="0"/>
            <c:bubble3D val="0"/>
            <c:explosion val="18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1B38-4BF5-B356-7FDCBD1AA567}"/>
              </c:ext>
            </c:extLst>
          </c:dPt>
          <c:dPt>
            <c:idx val="1"/>
            <c:bubble3D val="0"/>
            <c:spPr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1B38-4BF5-B356-7FDCBD1AA567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1B38-4BF5-B356-7FDCBD1AA567}"/>
              </c:ext>
            </c:extLst>
          </c:dPt>
          <c:dPt>
            <c:idx val="3"/>
            <c:bubble3D val="0"/>
            <c:explosion val="9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1B38-4BF5-B356-7FDCBD1AA567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1B38-4BF5-B356-7FDCBD1AA567}"/>
              </c:ext>
            </c:extLst>
          </c:dPt>
          <c:dPt>
            <c:idx val="5"/>
            <c:bubble3D val="0"/>
            <c:spPr>
              <a:solidFill>
                <a:srgbClr val="9966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1B38-4BF5-B356-7FDCBD1AA567}"/>
              </c:ext>
            </c:extLst>
          </c:dPt>
          <c:dPt>
            <c:idx val="6"/>
            <c:bubble3D val="0"/>
            <c:explosion val="22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1B38-4BF5-B356-7FDCBD1AA567}"/>
              </c:ext>
            </c:extLst>
          </c:dPt>
          <c:dLbls>
            <c:dLbl>
              <c:idx val="0"/>
              <c:layout>
                <c:manualLayout>
                  <c:x val="0.14096932165942394"/>
                  <c:y val="-0.29336386685951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38-4BF5-B356-7FDCBD1AA567}"/>
                </c:ext>
              </c:extLst>
            </c:dLbl>
            <c:dLbl>
              <c:idx val="1"/>
              <c:layout>
                <c:manualLayout>
                  <c:x val="0.15958792405430866"/>
                  <c:y val="3.2418659394025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38-4BF5-B356-7FDCBD1AA567}"/>
                </c:ext>
              </c:extLst>
            </c:dLbl>
            <c:dLbl>
              <c:idx val="2"/>
              <c:layout>
                <c:manualLayout>
                  <c:x val="6.3071300663945201E-2"/>
                  <c:y val="0.154646373896422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38-4BF5-B356-7FDCBD1AA567}"/>
                </c:ext>
              </c:extLst>
            </c:dLbl>
            <c:dLbl>
              <c:idx val="3"/>
              <c:layout>
                <c:manualLayout>
                  <c:x val="8.4047195369154074E-2"/>
                  <c:y val="2.2303477526616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38-4BF5-B356-7FDCBD1AA567}"/>
                </c:ext>
              </c:extLst>
            </c:dLbl>
            <c:dLbl>
              <c:idx val="4"/>
              <c:layout>
                <c:manualLayout>
                  <c:x val="-0.15151770951864821"/>
                  <c:y val="-7.73231869482114E-2"/>
                </c:manualLayout>
              </c:layout>
              <c:spPr>
                <a:noFill/>
                <a:ln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/>
                <a:lstStyle/>
                <a:p>
                  <a:pPr>
                    <a:defRPr sz="1300">
                      <a:latin typeface="Arial Black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B38-4BF5-B356-7FDCBD1AA567}"/>
                </c:ext>
              </c:extLst>
            </c:dLbl>
            <c:dLbl>
              <c:idx val="5"/>
              <c:layout>
                <c:manualLayout>
                  <c:x val="4.233469183783025E-2"/>
                  <c:y val="-3.0237095266199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B38-4BF5-B356-7FDCBD1AA567}"/>
                </c:ext>
              </c:extLst>
            </c:dLbl>
            <c:dLbl>
              <c:idx val="6"/>
              <c:layout>
                <c:manualLayout>
                  <c:x val="-2.1828364718501437E-3"/>
                  <c:y val="5.7762171076790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B38-4BF5-B356-7FDCBD1AA567}"/>
                </c:ext>
              </c:extLst>
            </c:dLbl>
            <c:dLbl>
              <c:idx val="7"/>
              <c:layout>
                <c:manualLayout>
                  <c:x val="-9.308873499257718E-2"/>
                  <c:y val="-0.171190567788880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3D3-4C5F-99FE-A82653D171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0.34</c:v>
                </c:pt>
                <c:pt idx="1">
                  <c:v>0.13500000000000001</c:v>
                </c:pt>
                <c:pt idx="2">
                  <c:v>0.23</c:v>
                </c:pt>
                <c:pt idx="3">
                  <c:v>3.3000000000000002E-2</c:v>
                </c:pt>
                <c:pt idx="4">
                  <c:v>0.246</c:v>
                </c:pt>
                <c:pt idx="5">
                  <c:v>1.2999999999999999E-2</c:v>
                </c:pt>
                <c:pt idx="6">
                  <c:v>3.0000000000000001E-3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B38-4BF5-B356-7FDCBD1AA5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0.72299</cdr:x>
      <cdr:y>0.00201</cdr:y>
    </cdr:from>
    <cdr:to>
      <cdr:x>1</cdr:x>
      <cdr:y>0.10295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18800" y="5624"/>
          <a:ext cx="1080000" cy="282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chemeClr val="accent2">
                  <a:lumMod val="50000"/>
                </a:schemeClr>
              </a:solidFill>
            </a:rPr>
            <a:t>2026 год</a:t>
          </a:r>
          <a:endParaRPr lang="ru-RU" sz="1600" b="1" dirty="0">
            <a:solidFill>
              <a:schemeClr val="accent2">
                <a:lumMod val="50000"/>
              </a:schemeClr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0.74442</cdr:x>
      <cdr:y>0</cdr:y>
    </cdr:from>
    <cdr:to>
      <cdr:x>1</cdr:x>
      <cdr:y>0.10094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08194" y="0"/>
          <a:ext cx="1101478" cy="2761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accent2">
                  <a:lumMod val="50000"/>
                </a:schemeClr>
              </a:solidFill>
            </a:rPr>
            <a:t>2027 год</a:t>
          </a:r>
          <a:endParaRPr lang="ru-RU" sz="1600" b="1" dirty="0">
            <a:solidFill>
              <a:schemeClr val="accent2">
                <a:lumMod val="50000"/>
              </a:schemeClr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0.4186</cdr:x>
      <cdr:y>0.80833</cdr:y>
    </cdr:from>
    <cdr:to>
      <cdr:x>0.62797</cdr:x>
      <cdr:y>0.875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28000" y="2619000"/>
          <a:ext cx="864280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900" b="1" dirty="0" smtClean="0">
              <a:solidFill>
                <a:schemeClr val="accent2">
                  <a:lumMod val="50000"/>
                </a:schemeClr>
              </a:solidFill>
            </a:rPr>
            <a:t>2027 год</a:t>
          </a:r>
          <a:endParaRPr lang="ru-RU" sz="900" b="1" dirty="0">
            <a:solidFill>
              <a:schemeClr val="accent2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0.41314</cdr:x>
      <cdr:y>0.69722</cdr:y>
    </cdr:from>
    <cdr:to>
      <cdr:x>0.58686</cdr:x>
      <cdr:y>0.76389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705435" y="2259000"/>
          <a:ext cx="717130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900" b="1" dirty="0" smtClean="0">
              <a:solidFill>
                <a:schemeClr val="accent2">
                  <a:lumMod val="50000"/>
                </a:schemeClr>
              </a:solidFill>
            </a:rPr>
            <a:t>2026 год</a:t>
          </a:r>
          <a:endParaRPr lang="ru-RU" sz="900" b="1" dirty="0">
            <a:solidFill>
              <a:schemeClr val="accent2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0.39531</cdr:x>
      <cdr:y>0.58611</cdr:y>
    </cdr:from>
    <cdr:to>
      <cdr:x>0.60469</cdr:x>
      <cdr:y>0.65277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631860" y="1899000"/>
          <a:ext cx="864280" cy="2159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900" b="1" dirty="0" smtClean="0">
              <a:solidFill>
                <a:schemeClr val="accent2">
                  <a:lumMod val="50000"/>
                </a:schemeClr>
              </a:solidFill>
            </a:rPr>
            <a:t>2025 год</a:t>
          </a:r>
          <a:endParaRPr lang="ru-RU" sz="900" b="1" dirty="0">
            <a:solidFill>
              <a:schemeClr val="accent2">
                <a:lumMod val="50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0.75437</cdr:x>
      <cdr:y>0</cdr:y>
    </cdr:from>
    <cdr:to>
      <cdr:x>1</cdr:x>
      <cdr:y>0.11111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51202" y="-4225534"/>
          <a:ext cx="1091183" cy="2919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i="1" dirty="0" smtClean="0">
              <a:solidFill>
                <a:srgbClr val="C00000"/>
              </a:solidFill>
            </a:rPr>
            <a:t>2026 год</a:t>
          </a:r>
          <a:endParaRPr lang="ru-RU" sz="1400" b="1" i="1" dirty="0">
            <a:solidFill>
              <a:srgbClr val="C0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0.75437</cdr:x>
      <cdr:y>0</cdr:y>
    </cdr:from>
    <cdr:to>
      <cdr:x>1</cdr:x>
      <cdr:y>0.11111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46422" y="-4228701"/>
          <a:ext cx="1154748" cy="2916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i="1" dirty="0" smtClean="0">
              <a:solidFill>
                <a:srgbClr val="C00000"/>
              </a:solidFill>
            </a:rPr>
            <a:t>2027 год</a:t>
          </a:r>
          <a:endParaRPr lang="ru-RU" sz="1400" b="1" i="1" dirty="0">
            <a:solidFill>
              <a:srgbClr val="C0000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0.04505</cdr:x>
      <cdr:y>0.04442</cdr:y>
    </cdr:from>
    <cdr:to>
      <cdr:x>0.34234</cdr:x>
      <cdr:y>0.1491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040" y="244325"/>
          <a:ext cx="2376264" cy="5758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</cdr:x>
      <cdr:y>0.65447</cdr:y>
    </cdr:from>
    <cdr:to>
      <cdr:x>0.98113</cdr:x>
      <cdr:y>0.86527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384000" y="1909245"/>
          <a:ext cx="4104000" cy="6149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/>
            <a:t>Программные расходы</a:t>
          </a:r>
        </a:p>
        <a:p xmlns:a="http://schemas.openxmlformats.org/drawingml/2006/main">
          <a:pPr algn="ctr"/>
          <a:r>
            <a:rPr lang="en-US" sz="1600" b="1" dirty="0" smtClean="0"/>
            <a:t>134 449 572,43 </a:t>
          </a:r>
          <a:r>
            <a:rPr lang="ru-RU" sz="1600" b="1" dirty="0" smtClean="0"/>
            <a:t>рублей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0.13913</cdr:x>
      <cdr:y>0.01347</cdr:y>
    </cdr:from>
    <cdr:to>
      <cdr:x>0.61655</cdr:x>
      <cdr:y>0.08086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112024" y="71975"/>
          <a:ext cx="3816000" cy="36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0.20896</cdr:x>
      <cdr:y>0.00104</cdr:y>
    </cdr:from>
    <cdr:to>
      <cdr:x>0.59575</cdr:x>
      <cdr:y>0.10741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594775" y="3034"/>
          <a:ext cx="2952000" cy="310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latin typeface="Arial Black" panose="020B0A04020102020204" pitchFamily="34" charset="0"/>
            </a:rPr>
            <a:t>200 799 030,00</a:t>
          </a:r>
          <a:r>
            <a:rPr lang="ru-RU" sz="1600" b="1" dirty="0" smtClean="0">
              <a:latin typeface="Arial Black" panose="020B0A04020102020204" pitchFamily="34" charset="0"/>
            </a:rPr>
            <a:t> рублей</a:t>
          </a:r>
          <a:endParaRPr lang="ru-RU" sz="1600" b="1" dirty="0">
            <a:latin typeface="Arial Black" panose="020B0A04020102020204" pitchFamily="34" charset="0"/>
          </a:endParaRPr>
        </a:p>
      </cdr:txBody>
    </cdr:sp>
  </cdr:relSizeAnchor>
  <cdr:relSizeAnchor xmlns:cdr="http://schemas.openxmlformats.org/drawingml/2006/chartDrawing">
    <cdr:from>
      <cdr:x>0.0283</cdr:x>
      <cdr:y>0.85192</cdr:y>
    </cdr:from>
    <cdr:to>
      <cdr:x>0.22642</cdr:x>
      <cdr:y>0.97532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16000" y="2485245"/>
          <a:ext cx="1512000" cy="360000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accent5">
              <a:lumMod val="95000"/>
            </a:schemeClr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i="1" dirty="0" smtClean="0">
              <a:latin typeface="Arial Black" panose="020B0A04020102020204" pitchFamily="34" charset="0"/>
            </a:rPr>
            <a:t>2025 год</a:t>
          </a:r>
          <a:endParaRPr lang="ru-RU" sz="1800" b="1" i="1" dirty="0">
            <a:latin typeface="Arial Black" panose="020B0A04020102020204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0.04505</cdr:x>
      <cdr:y>0.04442</cdr:y>
    </cdr:from>
    <cdr:to>
      <cdr:x>0.34234</cdr:x>
      <cdr:y>0.1491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040" y="244325"/>
          <a:ext cx="2376264" cy="5758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0.26509</cdr:x>
      <cdr:y>0.79136</cdr:y>
    </cdr:from>
    <cdr:to>
      <cdr:x>1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65728" y="1992796"/>
          <a:ext cx="2954522" cy="5253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/>
            <a:t>Программные расходы</a:t>
          </a:r>
        </a:p>
        <a:p xmlns:a="http://schemas.openxmlformats.org/drawingml/2006/main">
          <a:pPr algn="ctr"/>
          <a:r>
            <a:rPr lang="en-US" sz="1200" b="1" dirty="0" smtClean="0"/>
            <a:t>136 364 023,00</a:t>
          </a:r>
          <a:r>
            <a:rPr lang="ru-RU" sz="1200" b="1" dirty="0" smtClean="0"/>
            <a:t> рублей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0.13913</cdr:x>
      <cdr:y>0.01347</cdr:y>
    </cdr:from>
    <cdr:to>
      <cdr:x>0.61655</cdr:x>
      <cdr:y>0.08086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112024" y="71975"/>
          <a:ext cx="3816000" cy="36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0.34475</cdr:x>
      <cdr:y>0</cdr:y>
    </cdr:from>
    <cdr:to>
      <cdr:x>0.93104</cdr:x>
      <cdr:y>0.13375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386000" y="0"/>
          <a:ext cx="2357025" cy="3367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300" b="1" dirty="0" smtClean="0">
              <a:latin typeface="Arial Black" panose="020B0A04020102020204" pitchFamily="34" charset="0"/>
            </a:rPr>
            <a:t>190 258 209,20</a:t>
          </a:r>
          <a:r>
            <a:rPr lang="ru-RU" sz="1300" b="1" dirty="0" smtClean="0">
              <a:latin typeface="Arial Black" panose="020B0A04020102020204" pitchFamily="34" charset="0"/>
            </a:rPr>
            <a:t> рублей</a:t>
          </a:r>
          <a:endParaRPr lang="ru-RU" sz="1300" b="1" dirty="0">
            <a:latin typeface="Arial Black" panose="020B0A04020102020204" pitchFamily="34" charset="0"/>
          </a:endParaRPr>
        </a:p>
      </cdr:txBody>
    </cdr:sp>
  </cdr:relSizeAnchor>
  <cdr:relSizeAnchor xmlns:cdr="http://schemas.openxmlformats.org/drawingml/2006/chartDrawing">
    <cdr:from>
      <cdr:x>0.00458</cdr:x>
      <cdr:y>0.84855</cdr:y>
    </cdr:from>
    <cdr:to>
      <cdr:x>0.27782</cdr:x>
      <cdr:y>0.97194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8423" y="2136796"/>
          <a:ext cx="1098493" cy="310720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accent5">
              <a:lumMod val="95000"/>
            </a:schemeClr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i="1" dirty="0" smtClean="0">
              <a:solidFill>
                <a:srgbClr val="7030A0"/>
              </a:solidFill>
              <a:latin typeface="Arial Black" panose="020B0A04020102020204" pitchFamily="34" charset="0"/>
            </a:rPr>
            <a:t>2026 год</a:t>
          </a:r>
          <a:endParaRPr lang="ru-RU" sz="1400" b="1" i="1" dirty="0">
            <a:solidFill>
              <a:srgbClr val="7030A0"/>
            </a:solidFill>
            <a:latin typeface="Arial Black" panose="020B0A04020102020204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0.04505</cdr:x>
      <cdr:y>0.04442</cdr:y>
    </cdr:from>
    <cdr:to>
      <cdr:x>0.34234</cdr:x>
      <cdr:y>0.1491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040" y="244325"/>
          <a:ext cx="2376264" cy="5758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0.42333</cdr:x>
      <cdr:y>0.79136</cdr:y>
    </cdr:from>
    <cdr:to>
      <cdr:x>1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725631" y="1992793"/>
          <a:ext cx="2350652" cy="525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/>
            <a:t>Программные расходы</a:t>
          </a:r>
        </a:p>
        <a:p xmlns:a="http://schemas.openxmlformats.org/drawingml/2006/main">
          <a:pPr algn="ctr"/>
          <a:r>
            <a:rPr lang="en-US" sz="1200" b="1" dirty="0" smtClean="0"/>
            <a:t>139 389 743,00</a:t>
          </a:r>
          <a:r>
            <a:rPr lang="ru-RU" sz="1200" b="1" dirty="0" smtClean="0"/>
            <a:t> рублей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0.13913</cdr:x>
      <cdr:y>0.01347</cdr:y>
    </cdr:from>
    <cdr:to>
      <cdr:x>0.61655</cdr:x>
      <cdr:y>0.08086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112024" y="71975"/>
          <a:ext cx="3816000" cy="36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0.00795</cdr:x>
      <cdr:y>0</cdr:y>
    </cdr:from>
    <cdr:to>
      <cdr:x>1</cdr:x>
      <cdr:y>0.10637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2703" y="0"/>
          <a:ext cx="4082072" cy="2678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300" b="1" dirty="0" smtClean="0">
              <a:latin typeface="Arial Black" panose="020B0A04020102020204" pitchFamily="34" charset="0"/>
            </a:rPr>
            <a:t>193 284 244,20</a:t>
          </a:r>
          <a:r>
            <a:rPr lang="ru-RU" sz="1300" b="1" dirty="0" smtClean="0">
              <a:latin typeface="Arial Black" panose="020B0A04020102020204" pitchFamily="34" charset="0"/>
            </a:rPr>
            <a:t> рублей</a:t>
          </a:r>
          <a:endParaRPr lang="ru-RU" sz="1300" b="1" dirty="0">
            <a:latin typeface="Arial Black" panose="020B0A04020102020204" pitchFamily="34" charset="0"/>
          </a:endParaRPr>
        </a:p>
      </cdr:txBody>
    </cdr:sp>
  </cdr:relSizeAnchor>
  <cdr:relSizeAnchor xmlns:cdr="http://schemas.openxmlformats.org/drawingml/2006/chartDrawing">
    <cdr:from>
      <cdr:x>2.49733E-7</cdr:x>
      <cdr:y>0.85192</cdr:y>
    </cdr:from>
    <cdr:to>
      <cdr:x>0.26971</cdr:x>
      <cdr:y>0.97532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" y="2145295"/>
          <a:ext cx="1080000" cy="310744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accent5">
              <a:lumMod val="95000"/>
            </a:schemeClr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i="1" dirty="0" smtClean="0">
              <a:solidFill>
                <a:srgbClr val="7030A0"/>
              </a:solidFill>
              <a:latin typeface="Arial Black" panose="020B0A04020102020204" pitchFamily="34" charset="0"/>
            </a:rPr>
            <a:t>2027 год</a:t>
          </a:r>
          <a:endParaRPr lang="ru-RU" sz="1400" b="1" i="1" dirty="0">
            <a:solidFill>
              <a:srgbClr val="7030A0"/>
            </a:solidFill>
            <a:latin typeface="Arial Black" panose="020B0A040201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D28E7-B7D6-4265-A27C-E5A55EE9EF33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02456-E534-43DB-8A1D-454EA8E880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160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5001E7-71A1-4344-8695-74CEAD92971E}" type="slidenum">
              <a:rPr lang="ru-RU" altLang="ru-RU" smtClean="0"/>
              <a:pPr eaLnBrk="1" hangingPunct="1"/>
              <a:t>1</a:t>
            </a:fld>
            <a:endParaRPr lang="ru-RU" altLang="ru-RU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56746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045990-8948-4CED-916A-D021F68E197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4106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045990-8948-4CED-916A-D021F68E1974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588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045990-8948-4CED-916A-D021F68E197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1520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045990-8948-4CED-916A-D021F68E197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5773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045990-8948-4CED-916A-D021F68E197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7544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24050" y="2971800"/>
            <a:ext cx="9751483" cy="990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24050" y="4191000"/>
            <a:ext cx="9751483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617E3B-4F1C-4DCB-A669-05BBA1EC66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953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E83177-5489-48FB-A19F-D4CEC8A311C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09065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749093-61FE-4139-B923-F434B6719E0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22300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E83177-5489-48FB-A19F-D4CEC8A311C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59416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45601" y="274639"/>
            <a:ext cx="2436284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30400" y="274639"/>
            <a:ext cx="71120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62E1F4-DD4D-443D-B751-E83C5BB6EE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17293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0401" y="274638"/>
            <a:ext cx="975148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930401" y="1600201"/>
            <a:ext cx="9751484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89D77-6A82-4F8C-AC71-AF8B51EE832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030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12192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3392" y="2161455"/>
            <a:ext cx="109728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561487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24050" y="2971800"/>
            <a:ext cx="9751483" cy="990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24050" y="4191000"/>
            <a:ext cx="9751483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617E3B-4F1C-4DCB-A669-05BBA1EC66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53349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F14CC4-F340-4006-AFAE-D06F0EB42424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85897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B507A6-08F7-4E17-9414-14DA323137E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61923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30401" y="1600201"/>
            <a:ext cx="47730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06684" y="1600201"/>
            <a:ext cx="477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5B1EA6-A966-4B3F-9A15-DDE536B2B5E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38116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60DAD6-713F-4D73-A1DA-A02ECC5F3F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82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45601" y="274639"/>
            <a:ext cx="2436284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30400" y="274639"/>
            <a:ext cx="71120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62E1F4-DD4D-443D-B751-E83C5BB6EE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60236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B38F02-515C-44EC-BAE5-5B59A95EAF0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63392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F2AC2D-CC84-4D01-8EE8-1265B617FD31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69336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92E242-8EFE-496E-977E-16941152FE9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74382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749093-61FE-4139-B923-F434B6719E0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60067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E83177-5489-48FB-A19F-D4CEC8A311C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19803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45601" y="274639"/>
            <a:ext cx="2436284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30400" y="274639"/>
            <a:ext cx="71120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62E1F4-DD4D-443D-B751-E83C5BB6EE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81596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0401" y="274638"/>
            <a:ext cx="975148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930401" y="1600201"/>
            <a:ext cx="9751484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89D77-6A82-4F8C-AC71-AF8B51EE832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480900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12192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3392" y="2161455"/>
            <a:ext cx="109728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38951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24050" y="2971800"/>
            <a:ext cx="9751483" cy="990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24050" y="4191000"/>
            <a:ext cx="9751483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617E3B-4F1C-4DCB-A669-05BBA1EC66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05547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F14CC4-F340-4006-AFAE-D06F0EB42424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315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0401" y="274638"/>
            <a:ext cx="975148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930401" y="1600201"/>
            <a:ext cx="9751484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89D77-6A82-4F8C-AC71-AF8B51EE832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992283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B507A6-08F7-4E17-9414-14DA323137E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148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30401" y="1600201"/>
            <a:ext cx="47730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06684" y="1600201"/>
            <a:ext cx="477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5B1EA6-A966-4B3F-9A15-DDE536B2B5E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50920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60DAD6-713F-4D73-A1DA-A02ECC5F3F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99017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B38F02-515C-44EC-BAE5-5B59A95EAF0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718145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F2AC2D-CC84-4D01-8EE8-1265B617FD31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60392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92E242-8EFE-496E-977E-16941152FE9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73108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749093-61FE-4139-B923-F434B6719E0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864670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E83177-5489-48FB-A19F-D4CEC8A311C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89641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45601" y="274639"/>
            <a:ext cx="2436284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30400" y="274639"/>
            <a:ext cx="71120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62E1F4-DD4D-443D-B751-E83C5BB6EE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15461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0401" y="274638"/>
            <a:ext cx="975148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930401" y="1600201"/>
            <a:ext cx="9751484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89D77-6A82-4F8C-AC71-AF8B51EE832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712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12192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3392" y="2161455"/>
            <a:ext cx="109728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5161209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12192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3392" y="2161455"/>
            <a:ext cx="109728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043970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24050" y="2971800"/>
            <a:ext cx="9751483" cy="990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24050" y="4191000"/>
            <a:ext cx="9751483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617E3B-4F1C-4DCB-A669-05BBA1EC66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179669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F14CC4-F340-4006-AFAE-D06F0EB42424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625895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B507A6-08F7-4E17-9414-14DA323137E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689803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30401" y="1600201"/>
            <a:ext cx="47730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06684" y="1600201"/>
            <a:ext cx="477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5B1EA6-A966-4B3F-9A15-DDE536B2B5E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43501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60DAD6-713F-4D73-A1DA-A02ECC5F3F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46382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B38F02-515C-44EC-BAE5-5B59A95EAF0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157063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F2AC2D-CC84-4D01-8EE8-1265B617FD31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80172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92E242-8EFE-496E-977E-16941152FE9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19051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749093-61FE-4139-B923-F434B6719E0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077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24050" y="2971800"/>
            <a:ext cx="9751483" cy="990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24050" y="4191000"/>
            <a:ext cx="9751483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617E3B-4F1C-4DCB-A669-05BBA1EC66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867850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E83177-5489-48FB-A19F-D4CEC8A311C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154377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45601" y="274639"/>
            <a:ext cx="2436284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30400" y="274639"/>
            <a:ext cx="71120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62E1F4-DD4D-443D-B751-E83C5BB6EE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068687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0401" y="274638"/>
            <a:ext cx="975148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930401" y="1600201"/>
            <a:ext cx="9751484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89D77-6A82-4F8C-AC71-AF8B51EE832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521239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12192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3392" y="2161455"/>
            <a:ext cx="109728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4345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F14CC4-F340-4006-AFAE-D06F0EB42424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111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B507A6-08F7-4E17-9414-14DA323137E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592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30401" y="1600201"/>
            <a:ext cx="47730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06684" y="1600201"/>
            <a:ext cx="477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5B1EA6-A966-4B3F-9A15-DDE536B2B5E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882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60DAD6-713F-4D73-A1DA-A02ECC5F3F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645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B38F02-515C-44EC-BAE5-5B59A95EAF0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89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F14CC4-F340-4006-AFAE-D06F0EB42424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3353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F2AC2D-CC84-4D01-8EE8-1265B617FD31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1708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92E242-8EFE-496E-977E-16941152FE9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79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749093-61FE-4139-B923-F434B6719E0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179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E83177-5489-48FB-A19F-D4CEC8A311C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809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45601" y="274639"/>
            <a:ext cx="2436284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30400" y="274639"/>
            <a:ext cx="71120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62E1F4-DD4D-443D-B751-E83C5BB6EE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5205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0401" y="274638"/>
            <a:ext cx="975148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930401" y="1600201"/>
            <a:ext cx="9751484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89D77-6A82-4F8C-AC71-AF8B51EE832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9694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12192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3392" y="2161455"/>
            <a:ext cx="109728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95040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24050" y="2971800"/>
            <a:ext cx="9751483" cy="990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24050" y="4191000"/>
            <a:ext cx="9751483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617E3B-4F1C-4DCB-A669-05BBA1EC66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1920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F14CC4-F340-4006-AFAE-D06F0EB42424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9482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B507A6-08F7-4E17-9414-14DA323137E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072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B507A6-08F7-4E17-9414-14DA323137E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7486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30401" y="1600201"/>
            <a:ext cx="47730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06684" y="1600201"/>
            <a:ext cx="477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5B1EA6-A966-4B3F-9A15-DDE536B2B5E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2771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60DAD6-713F-4D73-A1DA-A02ECC5F3F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0060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B38F02-515C-44EC-BAE5-5B59A95EAF0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432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F2AC2D-CC84-4D01-8EE8-1265B617FD31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6328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92E242-8EFE-496E-977E-16941152FE9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083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749093-61FE-4139-B923-F434B6719E0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217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E83177-5489-48FB-A19F-D4CEC8A311C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2614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45601" y="274639"/>
            <a:ext cx="2436284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30400" y="274639"/>
            <a:ext cx="71120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62E1F4-DD4D-443D-B751-E83C5BB6EE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474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0401" y="274638"/>
            <a:ext cx="975148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930401" y="1600201"/>
            <a:ext cx="9751484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89D77-6A82-4F8C-AC71-AF8B51EE832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5511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12192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3392" y="2161455"/>
            <a:ext cx="109728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717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30401" y="1600201"/>
            <a:ext cx="47730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06684" y="1600201"/>
            <a:ext cx="477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5B1EA6-A966-4B3F-9A15-DDE536B2B5E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313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24050" y="2971800"/>
            <a:ext cx="9751483" cy="990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24050" y="4191000"/>
            <a:ext cx="9751483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617E3B-4F1C-4DCB-A669-05BBA1EC66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7113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F14CC4-F340-4006-AFAE-D06F0EB42424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4228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B507A6-08F7-4E17-9414-14DA323137E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206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30401" y="1600201"/>
            <a:ext cx="47730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06684" y="1600201"/>
            <a:ext cx="477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5B1EA6-A966-4B3F-9A15-DDE536B2B5E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8971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60DAD6-713F-4D73-A1DA-A02ECC5F3F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4033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B38F02-515C-44EC-BAE5-5B59A95EAF0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97605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F2AC2D-CC84-4D01-8EE8-1265B617FD31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89496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92E242-8EFE-496E-977E-16941152FE9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60030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749093-61FE-4139-B923-F434B6719E0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626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E83177-5489-48FB-A19F-D4CEC8A311C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80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60DAD6-713F-4D73-A1DA-A02ECC5F3F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91922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45601" y="274639"/>
            <a:ext cx="2436284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30400" y="274639"/>
            <a:ext cx="71120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62E1F4-DD4D-443D-B751-E83C5BB6EE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50230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0401" y="274638"/>
            <a:ext cx="975148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930401" y="1600201"/>
            <a:ext cx="9751484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89D77-6A82-4F8C-AC71-AF8B51EE832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6644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12192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3392" y="2161455"/>
            <a:ext cx="109728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51920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24050" y="2971800"/>
            <a:ext cx="9751483" cy="990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24050" y="4191000"/>
            <a:ext cx="9751483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617E3B-4F1C-4DCB-A669-05BBA1EC66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4388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F14CC4-F340-4006-AFAE-D06F0EB42424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9010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B507A6-08F7-4E17-9414-14DA323137E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77379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30401" y="1600201"/>
            <a:ext cx="47730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06684" y="1600201"/>
            <a:ext cx="477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5B1EA6-A966-4B3F-9A15-DDE536B2B5E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98430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60DAD6-713F-4D73-A1DA-A02ECC5F3F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5464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B38F02-515C-44EC-BAE5-5B59A95EAF0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0594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F2AC2D-CC84-4D01-8EE8-1265B617FD31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90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B38F02-515C-44EC-BAE5-5B59A95EAF0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92990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92E242-8EFE-496E-977E-16941152FE9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91144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749093-61FE-4139-B923-F434B6719E0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64691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E83177-5489-48FB-A19F-D4CEC8A311C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1206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45601" y="274639"/>
            <a:ext cx="2436284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30400" y="274639"/>
            <a:ext cx="71120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62E1F4-DD4D-443D-B751-E83C5BB6EE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68735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0401" y="274638"/>
            <a:ext cx="975148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930401" y="1600201"/>
            <a:ext cx="9751484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89D77-6A82-4F8C-AC71-AF8B51EE832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85316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12192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3392" y="2161455"/>
            <a:ext cx="109728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03852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24050" y="2971800"/>
            <a:ext cx="9751483" cy="990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24050" y="4191000"/>
            <a:ext cx="9751483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617E3B-4F1C-4DCB-A669-05BBA1EC66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013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F14CC4-F340-4006-AFAE-D06F0EB42424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06695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B507A6-08F7-4E17-9414-14DA323137E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2569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30401" y="1600201"/>
            <a:ext cx="47730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06684" y="1600201"/>
            <a:ext cx="477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5B1EA6-A966-4B3F-9A15-DDE536B2B5E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32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F2AC2D-CC84-4D01-8EE8-1265B617FD31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39545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60DAD6-713F-4D73-A1DA-A02ECC5F3F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3574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B38F02-515C-44EC-BAE5-5B59A95EAF0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03066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F2AC2D-CC84-4D01-8EE8-1265B617FD31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89864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92E242-8EFE-496E-977E-16941152FE9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49585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749093-61FE-4139-B923-F434B6719E0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86616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E83177-5489-48FB-A19F-D4CEC8A311C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7692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45601" y="274639"/>
            <a:ext cx="2436284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30400" y="274639"/>
            <a:ext cx="71120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62E1F4-DD4D-443D-B751-E83C5BB6EE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36992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0401" y="274638"/>
            <a:ext cx="975148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930401" y="1600201"/>
            <a:ext cx="9751484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89D77-6A82-4F8C-AC71-AF8B51EE832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5985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12192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3392" y="2161455"/>
            <a:ext cx="109728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67972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24050" y="2971800"/>
            <a:ext cx="9751483" cy="990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24050" y="4191000"/>
            <a:ext cx="9751483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617E3B-4F1C-4DCB-A669-05BBA1EC66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314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92E242-8EFE-496E-977E-16941152FE9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62231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F14CC4-F340-4006-AFAE-D06F0EB42424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0288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B507A6-08F7-4E17-9414-14DA323137E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45702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30401" y="1600201"/>
            <a:ext cx="47730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06684" y="1600201"/>
            <a:ext cx="477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5B1EA6-A966-4B3F-9A15-DDE536B2B5E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19786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60DAD6-713F-4D73-A1DA-A02ECC5F3F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44504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B38F02-515C-44EC-BAE5-5B59A95EAF0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866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F2AC2D-CC84-4D01-8EE8-1265B617FD31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54889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92E242-8EFE-496E-977E-16941152FE9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9924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749093-61FE-4139-B923-F434B6719E0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24916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E83177-5489-48FB-A19F-D4CEC8A311C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83330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45601" y="274639"/>
            <a:ext cx="2436284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30400" y="274639"/>
            <a:ext cx="71120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62E1F4-DD4D-443D-B751-E83C5BB6EE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51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749093-61FE-4139-B923-F434B6719E0E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35691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0401" y="274638"/>
            <a:ext cx="975148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930401" y="1600201"/>
            <a:ext cx="9751484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89D77-6A82-4F8C-AC71-AF8B51EE832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19145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12192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3392" y="2161455"/>
            <a:ext cx="109728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624813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24050" y="2971800"/>
            <a:ext cx="9751483" cy="990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24050" y="4191000"/>
            <a:ext cx="9751483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617E3B-4F1C-4DCB-A669-05BBA1EC66C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83866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F14CC4-F340-4006-AFAE-D06F0EB42424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00291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B507A6-08F7-4E17-9414-14DA323137E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65124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30401" y="1600201"/>
            <a:ext cx="47730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06684" y="1600201"/>
            <a:ext cx="477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5B1EA6-A966-4B3F-9A15-DDE536B2B5E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25382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60DAD6-713F-4D73-A1DA-A02ECC5F3F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70681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B38F02-515C-44EC-BAE5-5B59A95EAF0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76290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F2AC2D-CC84-4D01-8EE8-1265B617FD31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7187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92E242-8EFE-496E-977E-16941152FE9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73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13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slideLayout" Target="../slideLayouts/slideLayout129.xml"/><Relationship Id="rId2" Type="http://schemas.openxmlformats.org/officeDocument/2006/relationships/slideLayout" Target="../slideLayouts/slideLayout119.xml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Relationship Id="rId1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13" Type="http://schemas.openxmlformats.org/officeDocument/2006/relationships/slideLayout" Target="../slideLayouts/slideLayout143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slideLayout" Target="../slideLayouts/slideLayout142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Relationship Id="rId14" Type="http://schemas.openxmlformats.org/officeDocument/2006/relationships/theme" Target="../theme/theme1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90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alphaModFix amt="98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1" y="274638"/>
            <a:ext cx="97514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1" y="1600201"/>
            <a:ext cx="975148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24051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78400" y="6524626"/>
            <a:ext cx="3860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E12F5E-A030-4408-A0FA-97D90E5A1610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48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alphaModFix amt="98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1" y="274638"/>
            <a:ext cx="97514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1" y="1600201"/>
            <a:ext cx="975148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24051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78400" y="6524626"/>
            <a:ext cx="3860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E12F5E-A030-4408-A0FA-97D90E5A1610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472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alphaModFix amt="98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1" y="274638"/>
            <a:ext cx="97514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1" y="1600201"/>
            <a:ext cx="975148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24051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78400" y="6524626"/>
            <a:ext cx="3860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E12F5E-A030-4408-A0FA-97D90E5A1610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alphaModFix amt="98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1" y="274638"/>
            <a:ext cx="97514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1" y="1600201"/>
            <a:ext cx="975148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24051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78400" y="6524626"/>
            <a:ext cx="3860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E12F5E-A030-4408-A0FA-97D90E5A1610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73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alphaModFix amt="98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1" y="274638"/>
            <a:ext cx="97514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1" y="1600201"/>
            <a:ext cx="975148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24051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78400" y="6524626"/>
            <a:ext cx="3860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E12F5E-A030-4408-A0FA-97D90E5A1610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78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alphaModFix amt="98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1" y="274638"/>
            <a:ext cx="97514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1" y="1600201"/>
            <a:ext cx="975148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24051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78400" y="6524626"/>
            <a:ext cx="3860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E12F5E-A030-4408-A0FA-97D90E5A1610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6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alphaModFix amt="98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1" y="274638"/>
            <a:ext cx="97514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1" y="1600201"/>
            <a:ext cx="975148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24051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78400" y="6524626"/>
            <a:ext cx="3860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E12F5E-A030-4408-A0FA-97D90E5A1610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69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alphaModFix amt="98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1" y="274638"/>
            <a:ext cx="97514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1" y="1600201"/>
            <a:ext cx="975148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24051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78400" y="6524626"/>
            <a:ext cx="3860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E12F5E-A030-4408-A0FA-97D90E5A1610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14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alphaModFix amt="98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1" y="274638"/>
            <a:ext cx="97514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1" y="1600201"/>
            <a:ext cx="975148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24051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78400" y="6524626"/>
            <a:ext cx="3860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E12F5E-A030-4408-A0FA-97D90E5A1610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36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alphaModFix amt="98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1" y="274638"/>
            <a:ext cx="97514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1" y="1600201"/>
            <a:ext cx="975148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24051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78400" y="6524626"/>
            <a:ext cx="3860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E12F5E-A030-4408-A0FA-97D90E5A1610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32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alphaModFix amt="98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1" y="274638"/>
            <a:ext cx="97514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1" y="1600201"/>
            <a:ext cx="975148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24051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78400" y="6524626"/>
            <a:ext cx="3860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524626"/>
            <a:ext cx="2844800" cy="333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E12F5E-A030-4408-A0FA-97D90E5A1610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4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3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7220" y="1822305"/>
            <a:ext cx="10972800" cy="3685217"/>
          </a:xfrm>
        </p:spPr>
        <p:txBody>
          <a:bodyPr/>
          <a:lstStyle/>
          <a:p>
            <a:pPr algn="ctr" eaLnBrk="1" hangingPunct="1"/>
            <a:r>
              <a:rPr lang="ru-RU" altLang="ru-RU" b="1" dirty="0">
                <a:latin typeface="Arial Black" panose="020B0A04020102020204" pitchFamily="34" charset="0"/>
              </a:rPr>
              <a:t>ОСНОВНЫЕ ХАРАКТЕРИСТИКИ БЮДЖЕТА</a:t>
            </a:r>
            <a:br>
              <a:rPr lang="ru-RU" altLang="ru-RU" b="1" dirty="0">
                <a:latin typeface="Arial Black" panose="020B0A04020102020204" pitchFamily="34" charset="0"/>
              </a:rPr>
            </a:br>
            <a:r>
              <a:rPr lang="ru-RU" altLang="ru-RU" b="1" dirty="0" smtClean="0">
                <a:latin typeface="Arial Black" panose="020B0A04020102020204" pitchFamily="34" charset="0"/>
              </a:rPr>
              <a:t>МУНИЦИПАЛЬНОГО </a:t>
            </a:r>
            <a:r>
              <a:rPr lang="ru-RU" altLang="ru-RU" b="1" dirty="0">
                <a:latin typeface="Arial Black" panose="020B0A04020102020204" pitchFamily="34" charset="0"/>
              </a:rPr>
              <a:t>ОБРАЗОВАНИЯ «СВЕТОГОРСКОЕ ГОРОДСКОЕ ПОСЕЛЕНИЕ» ВЫБОРГСКОГО РАЙОНА ЛЕНИНГРАДСКОЙ </a:t>
            </a:r>
            <a:r>
              <a:rPr lang="ru-RU" altLang="ru-RU" b="1" dirty="0" smtClean="0">
                <a:latin typeface="Arial Black" panose="020B0A04020102020204" pitchFamily="34" charset="0"/>
              </a:rPr>
              <a:t>ОБЛАСТИ</a:t>
            </a:r>
            <a:br>
              <a:rPr lang="ru-RU" altLang="ru-RU" b="1" dirty="0" smtClean="0">
                <a:latin typeface="Arial Black" panose="020B0A04020102020204" pitchFamily="34" charset="0"/>
              </a:rPr>
            </a:br>
            <a:r>
              <a:rPr lang="ru-RU" altLang="ru-RU" b="1" dirty="0" smtClean="0">
                <a:latin typeface="Arial Black" panose="020B0A04020102020204" pitchFamily="34" charset="0"/>
              </a:rPr>
              <a:t>НА 202</a:t>
            </a:r>
            <a:r>
              <a:rPr lang="en-US" altLang="ru-RU" b="1" dirty="0" smtClean="0">
                <a:latin typeface="Arial Black" panose="020B0A04020102020204" pitchFamily="34" charset="0"/>
              </a:rPr>
              <a:t>5</a:t>
            </a:r>
            <a:r>
              <a:rPr lang="ru-RU" altLang="ru-RU" b="1" dirty="0" smtClean="0">
                <a:latin typeface="Arial Black" panose="020B0A04020102020204" pitchFamily="34" charset="0"/>
              </a:rPr>
              <a:t> </a:t>
            </a:r>
            <a:r>
              <a:rPr lang="ru-RU" altLang="ru-RU" b="1" dirty="0">
                <a:latin typeface="Arial Black" panose="020B0A04020102020204" pitchFamily="34" charset="0"/>
              </a:rPr>
              <a:t>ГОД И ПЛАНОВЫЙ ПЕРИОД </a:t>
            </a:r>
            <a:r>
              <a:rPr lang="ru-RU" altLang="ru-RU" b="1" dirty="0" smtClean="0">
                <a:latin typeface="Arial Black" panose="020B0A04020102020204" pitchFamily="34" charset="0"/>
              </a:rPr>
              <a:t>202</a:t>
            </a:r>
            <a:r>
              <a:rPr lang="en-US" altLang="ru-RU" b="1" dirty="0" smtClean="0">
                <a:latin typeface="Arial Black" panose="020B0A04020102020204" pitchFamily="34" charset="0"/>
              </a:rPr>
              <a:t>6</a:t>
            </a:r>
            <a:r>
              <a:rPr lang="ru-RU" altLang="ru-RU" b="1" dirty="0" smtClean="0">
                <a:latin typeface="Arial Black" panose="020B0A04020102020204" pitchFamily="34" charset="0"/>
              </a:rPr>
              <a:t> </a:t>
            </a:r>
            <a:r>
              <a:rPr lang="ru-RU" altLang="ru-RU" b="1" dirty="0">
                <a:latin typeface="Arial Black" panose="020B0A04020102020204" pitchFamily="34" charset="0"/>
              </a:rPr>
              <a:t>И </a:t>
            </a:r>
            <a:r>
              <a:rPr lang="ru-RU" altLang="ru-RU" b="1" dirty="0" smtClean="0">
                <a:latin typeface="Arial Black" panose="020B0A04020102020204" pitchFamily="34" charset="0"/>
              </a:rPr>
              <a:t>202</a:t>
            </a:r>
            <a:r>
              <a:rPr lang="en-US" altLang="ru-RU" b="1" dirty="0" smtClean="0">
                <a:latin typeface="Arial Black" panose="020B0A04020102020204" pitchFamily="34" charset="0"/>
              </a:rPr>
              <a:t>7</a:t>
            </a:r>
            <a:r>
              <a:rPr lang="ru-RU" altLang="ru-RU" b="1" dirty="0" smtClean="0">
                <a:latin typeface="Arial Black" panose="020B0A04020102020204" pitchFamily="34" charset="0"/>
              </a:rPr>
              <a:t> </a:t>
            </a:r>
            <a:r>
              <a:rPr lang="ru-RU" altLang="ru-RU" b="1" dirty="0">
                <a:latin typeface="Arial Black" panose="020B0A04020102020204" pitchFamily="34" charset="0"/>
              </a:rPr>
              <a:t>ГОДОВ»</a:t>
            </a:r>
          </a:p>
          <a:p>
            <a:pPr algn="ctr" eaLnBrk="1" hangingPunct="1"/>
            <a:endParaRPr lang="ru-RU" altLang="ru-RU" b="1" dirty="0">
              <a:latin typeface="Arial Black" panose="020B0A04020102020204" pitchFamily="34" charset="0"/>
            </a:endParaRPr>
          </a:p>
          <a:p>
            <a:pPr algn="ctr" eaLnBrk="1" hangingPunct="1"/>
            <a:endParaRPr lang="ru-RU" altLang="ru-RU" sz="2500" b="1" dirty="0">
              <a:latin typeface="Arial Black" panose="020B0A04020102020204" pitchFamily="34" charset="0"/>
            </a:endParaRPr>
          </a:p>
        </p:txBody>
      </p:sp>
      <p:pic>
        <p:nvPicPr>
          <p:cNvPr id="11268" name="Picture 4" descr="\\admfs\doc\Мягкова О\от Коноваловой О\фото для презент\герб33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895" y="455274"/>
            <a:ext cx="1254441" cy="1151851"/>
          </a:xfrm>
          <a:prstGeom prst="rect">
            <a:avLst/>
          </a:prstGeom>
          <a:noFill/>
          <a:extLst/>
        </p:spPr>
      </p:pic>
      <p:sp>
        <p:nvSpPr>
          <p:cNvPr id="2" name="TextBox 1"/>
          <p:cNvSpPr txBox="1"/>
          <p:nvPr/>
        </p:nvSpPr>
        <p:spPr>
          <a:xfrm>
            <a:off x="4448908" y="949569"/>
            <a:ext cx="301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БЮДЖЕТ ДЛЯ ГРАЖДАН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6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2415209" y="136247"/>
            <a:ext cx="7667625" cy="360601"/>
          </a:xfrm>
          <a:noFill/>
        </p:spPr>
        <p:txBody>
          <a:bodyPr/>
          <a:lstStyle/>
          <a:p>
            <a:pPr algn="ctr" eaLnBrk="1" hangingPunct="1"/>
            <a:r>
              <a:rPr lang="ru-RU" altLang="ru-RU" sz="1800" b="1" dirty="0"/>
              <a:t>РАСХОДЫ ПО МУНИЦИПАЛЬНЫМ ПРОГРАММАМ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314248"/>
              </p:ext>
            </p:extLst>
          </p:nvPr>
        </p:nvGraphicFramePr>
        <p:xfrm>
          <a:off x="87924" y="614364"/>
          <a:ext cx="11992706" cy="61522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57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3923">
                  <a:extLst>
                    <a:ext uri="{9D8B030D-6E8A-4147-A177-3AD203B41FA5}">
                      <a16:colId xmlns:a16="http://schemas.microsoft.com/office/drawing/2014/main" val="2015678506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1007098088"/>
                    </a:ext>
                  </a:extLst>
                </a:gridCol>
                <a:gridCol w="2189284">
                  <a:extLst>
                    <a:ext uri="{9D8B030D-6E8A-4147-A177-3AD203B41FA5}">
                      <a16:colId xmlns:a16="http://schemas.microsoft.com/office/drawing/2014/main" val="3613519978"/>
                    </a:ext>
                  </a:extLst>
                </a:gridCol>
              </a:tblGrid>
              <a:tr h="361582">
                <a:tc rowSpan="2">
                  <a:txBody>
                    <a:bodyPr/>
                    <a:lstStyle/>
                    <a:p>
                      <a:pPr algn="ctr"/>
                      <a:endParaRPr lang="ru-RU" b="1" dirty="0" smtClean="0">
                        <a:ln>
                          <a:solidFill>
                            <a:srgbClr val="002060"/>
                          </a:solidFill>
                        </a:ln>
                      </a:endParaRPr>
                    </a:p>
                    <a:p>
                      <a:pPr algn="ctr"/>
                      <a:r>
                        <a:rPr lang="ru-RU" b="1" dirty="0" smtClean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chemeClr val="tx1"/>
                          </a:solidFill>
                        </a:rPr>
                        <a:t>Наименование программы</a:t>
                      </a:r>
                      <a:endParaRPr lang="ru-RU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chemeClr val="tx1"/>
                          </a:solidFill>
                        </a:rPr>
                        <a:t>Сумма</a:t>
                      </a:r>
                      <a:endParaRPr lang="ru-RU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684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chemeClr val="tx1"/>
                          </a:solidFill>
                        </a:rPr>
                        <a:t>2025 год</a:t>
                      </a:r>
                      <a:endParaRPr lang="ru-RU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chemeClr val="tx1"/>
                          </a:solidFill>
                        </a:rPr>
                        <a:t>2026 год</a:t>
                      </a:r>
                      <a:endParaRPr lang="ru-RU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chemeClr val="tx1"/>
                          </a:solidFill>
                        </a:rPr>
                        <a:t>2027 год</a:t>
                      </a:r>
                      <a:endParaRPr lang="ru-RU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736336"/>
                  </a:ext>
                </a:extLst>
              </a:tr>
              <a:tr h="10221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effectLst/>
                        </a:rPr>
                        <a:t>Основные направления осуществления управленческой деятельности и развития муниципальной службы в муниципальном образовании «Светогорское городское поселение» Выборгского района Ленинградской области</a:t>
                      </a:r>
                      <a:endParaRPr lang="ru-RU" sz="1400" b="1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1 212 371,00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1 212 371,00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1 212 371,00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65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Развитие форм местного самоуправления и социальной активности населения на территории МО «Светогорское городское поселение»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474 815,00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440 000,00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440 000,00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59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Безопасность МО «Светогорское городское поселение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5 955 000,00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3 420 000,00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3 147 500,00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76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Развитие малого, среднего предпринимательства и потребительского рынка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20 0000,00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50 000,00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50 000,00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670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Формирование городской среды и обеспечение качественным жильём граждан на территории</a:t>
                      </a:r>
                      <a:br>
                        <a:rPr lang="ru-RU" sz="1400" b="1" dirty="0" smtClean="0"/>
                      </a:br>
                      <a:r>
                        <a:rPr lang="ru-RU" sz="1400" b="1" dirty="0" smtClean="0"/>
                        <a:t>МО «Светогорское городское поселение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69 162 087,00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80 687 200,00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80 145 000,00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896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Развитие культуры, физической культуры и массового спорта, молодёжной политики</a:t>
                      </a:r>
                      <a:br>
                        <a:rPr lang="ru-RU" sz="1400" b="1" dirty="0" smtClean="0"/>
                      </a:br>
                      <a:r>
                        <a:rPr lang="ru-RU" sz="1400" b="1" dirty="0" smtClean="0"/>
                        <a:t>МО «Светогорское городское поселение»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51 115 915,43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44 367 420,00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53 934 240,00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58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Управление и распоряжение муниципальным имуществом МО «Светогорское городское поселение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6 509 384,00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6 187 032,00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460 632,00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7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>
          <a:xfrm>
            <a:off x="2732493" y="499177"/>
            <a:ext cx="7313613" cy="431098"/>
          </a:xfrm>
        </p:spPr>
        <p:txBody>
          <a:bodyPr/>
          <a:lstStyle/>
          <a:p>
            <a:pPr algn="ctr" eaLnBrk="1" hangingPunct="1"/>
            <a:r>
              <a:rPr lang="ru-RU" altLang="ru-RU" sz="2400" b="1" dirty="0"/>
              <a:t>Непрограммные расходы </a:t>
            </a:r>
          </a:p>
        </p:txBody>
      </p:sp>
      <p:sp>
        <p:nvSpPr>
          <p:cNvPr id="6148" name="Rectangle 18"/>
          <p:cNvSpPr>
            <a:spLocks noChangeArrowheads="1"/>
          </p:cNvSpPr>
          <p:nvPr/>
        </p:nvSpPr>
        <p:spPr bwMode="auto">
          <a:xfrm>
            <a:off x="3143251" y="981075"/>
            <a:ext cx="73136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z="2400" b="1">
              <a:solidFill>
                <a:srgbClr val="000000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604038815"/>
              </p:ext>
            </p:extLst>
          </p:nvPr>
        </p:nvGraphicFramePr>
        <p:xfrm>
          <a:off x="1184108" y="1463675"/>
          <a:ext cx="9645817" cy="4185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935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352" name="Group 1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4731757"/>
              </p:ext>
            </p:extLst>
          </p:nvPr>
        </p:nvGraphicFramePr>
        <p:xfrm>
          <a:off x="1" y="45000"/>
          <a:ext cx="12191998" cy="6783116"/>
        </p:xfrm>
        <a:graphic>
          <a:graphicData uri="http://schemas.openxmlformats.org/drawingml/2006/table">
            <a:tbl>
              <a:tblPr/>
              <a:tblGrid>
                <a:gridCol w="6575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3999">
                  <a:extLst>
                    <a:ext uri="{9D8B030D-6E8A-4147-A177-3AD203B41FA5}">
                      <a16:colId xmlns:a16="http://schemas.microsoft.com/office/drawing/2014/main" val="1063951806"/>
                    </a:ext>
                  </a:extLst>
                </a:gridCol>
                <a:gridCol w="1776000">
                  <a:extLst>
                    <a:ext uri="{9D8B030D-6E8A-4147-A177-3AD203B41FA5}">
                      <a16:colId xmlns:a16="http://schemas.microsoft.com/office/drawing/2014/main" val="2309735032"/>
                    </a:ext>
                  </a:extLst>
                </a:gridCol>
              </a:tblGrid>
              <a:tr h="7717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Непрограммные расходы </a:t>
                      </a:r>
                    </a:p>
                  </a:txBody>
                  <a:tcPr marT="45716" marB="45716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FDF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Проектные бюджетные назначения, рублей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FDF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9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2025 год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FD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2026 год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FD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2027 год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FD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438992"/>
                  </a:ext>
                </a:extLst>
              </a:tr>
              <a:tr h="890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Функционирование представительного органа местного самоуправления Совет депутатов МО «Светогорское городского поселения» </a:t>
                      </a:r>
                      <a:endParaRPr kumimoji="0" lang="en-U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3 274 104,80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3 274 104,80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3 274 104,80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0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Расходы на обеспечение деятельности органов местного самоуправления администрации МО «Светогорское городское поселение» </a:t>
                      </a:r>
                      <a:endParaRPr kumimoji="0" lang="en-U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34 085 923,28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34 085 923,28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34 085 923,28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9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Межбюджетные трансферты бюджету Выборгского муниципального района</a:t>
                      </a:r>
                      <a:endParaRPr kumimoji="0" lang="en-U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19 989 596,08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7 464 396,08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7 464 396,08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90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Расходы, связанные с уплатой сборов штрафов, пеней, оплата расходов по судебным актам</a:t>
                      </a:r>
                      <a:endParaRPr kumimoji="0" lang="en-U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11 745,41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81 674,04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81 674,04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639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Резервный фонд</a:t>
                      </a:r>
                      <a:endParaRPr kumimoji="0" lang="en-U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3 000 000,00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3 000 000,00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3 000 000,00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39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Доплаты к пенсиям муниципальным служащим</a:t>
                      </a:r>
                      <a:endParaRPr kumimoji="0" lang="en-U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5 978 088,00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5 978 088,00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5 978 088,00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9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Обслуживанию муниципального долга</a:t>
                      </a:r>
                      <a:endParaRPr kumimoji="0" lang="en-U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10 000,00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10 000,00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10 000,00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67329761"/>
                  </a:ext>
                </a:extLst>
              </a:tr>
              <a:tr h="59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ВСЕГО</a:t>
                      </a:r>
                      <a:endParaRPr kumimoji="0" 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66 349 457,57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53 894 186,20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53 894 501,20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07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84738" y="337857"/>
            <a:ext cx="10498016" cy="1042535"/>
          </a:xfrm>
        </p:spPr>
        <p:txBody>
          <a:bodyPr/>
          <a:lstStyle/>
          <a:p>
            <a:pPr algn="ctr" eaLnBrk="1" hangingPunct="1"/>
            <a:r>
              <a:rPr lang="ru-RU" altLang="ru-RU" sz="2400" b="1" dirty="0"/>
              <a:t>ОСНОВНЫЕ ХАРАКТЕРИСТИКИ </a:t>
            </a:r>
            <a:r>
              <a:rPr lang="ru-RU" altLang="ru-RU" sz="2400" b="1" dirty="0" smtClean="0"/>
              <a:t>БЮДЖЕТА</a:t>
            </a:r>
            <a:br>
              <a:rPr lang="ru-RU" altLang="ru-RU" sz="2400" b="1" dirty="0" smtClean="0"/>
            </a:br>
            <a:r>
              <a:rPr lang="ru-RU" altLang="ru-RU" sz="2400" b="1" dirty="0" smtClean="0"/>
              <a:t>МО «Светогорское городское поселение»</a:t>
            </a:r>
            <a:endParaRPr lang="en-US" altLang="ru-RU" sz="24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523029"/>
              </p:ext>
            </p:extLst>
          </p:nvPr>
        </p:nvGraphicFramePr>
        <p:xfrm>
          <a:off x="516194" y="1380393"/>
          <a:ext cx="11488992" cy="5064653"/>
        </p:xfrm>
        <a:graphic>
          <a:graphicData uri="http://schemas.openxmlformats.org/drawingml/2006/table">
            <a:tbl>
              <a:tblPr/>
              <a:tblGrid>
                <a:gridCol w="4291780">
                  <a:extLst>
                    <a:ext uri="{9D8B030D-6E8A-4147-A177-3AD203B41FA5}">
                      <a16:colId xmlns:a16="http://schemas.microsoft.com/office/drawing/2014/main" val="2491756170"/>
                    </a:ext>
                  </a:extLst>
                </a:gridCol>
                <a:gridCol w="2595716">
                  <a:extLst>
                    <a:ext uri="{9D8B030D-6E8A-4147-A177-3AD203B41FA5}">
                      <a16:colId xmlns:a16="http://schemas.microsoft.com/office/drawing/2014/main" val="70023324"/>
                    </a:ext>
                  </a:extLst>
                </a:gridCol>
                <a:gridCol w="2507226">
                  <a:extLst>
                    <a:ext uri="{9D8B030D-6E8A-4147-A177-3AD203B41FA5}">
                      <a16:colId xmlns:a16="http://schemas.microsoft.com/office/drawing/2014/main" val="3274667654"/>
                    </a:ext>
                  </a:extLst>
                </a:gridCol>
                <a:gridCol w="2094270">
                  <a:extLst>
                    <a:ext uri="{9D8B030D-6E8A-4147-A177-3AD203B41FA5}">
                      <a16:colId xmlns:a16="http://schemas.microsoft.com/office/drawing/2014/main" val="1927526536"/>
                    </a:ext>
                  </a:extLst>
                </a:gridCol>
              </a:tblGrid>
              <a:tr h="494156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период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705950"/>
                  </a:ext>
                </a:extLst>
              </a:tr>
              <a:tr h="387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704212"/>
                  </a:ext>
                </a:extLst>
              </a:tr>
              <a:tr h="450313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 т.ч.:</a:t>
                      </a:r>
                      <a:endParaRPr kumimoji="0" lang="ru-RU" altLang="ru-RU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193 376 800,00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190 669 300,00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198 873 900,00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971573"/>
                  </a:ext>
                </a:extLst>
              </a:tr>
              <a:tr h="429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  <a:endParaRPr kumimoji="0" lang="ru-RU" altLang="ru-RU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117 947 500,00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121 967 600,00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129 213 400,00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635995"/>
                  </a:ext>
                </a:extLst>
              </a:tr>
              <a:tr h="389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30 497 100,00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29 576 100,00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29 179 500,00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744455"/>
                  </a:ext>
                </a:extLst>
              </a:tr>
              <a:tr h="389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kumimoji="0" lang="ru-RU" altLang="ru-RU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44 932 200,00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39 125 600,000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40 481 000,00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820982"/>
                  </a:ext>
                </a:extLst>
              </a:tr>
              <a:tr h="410398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r>
                        <a:rPr kumimoji="0" lang="ru-RU" alt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 т.ч.: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200 799 030,00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195 215 611,00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203 625 687,00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962361"/>
                  </a:ext>
                </a:extLst>
              </a:tr>
              <a:tr h="523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Программные расходы</a:t>
                      </a:r>
                      <a:endParaRPr kumimoji="0" lang="ru-RU" altLang="ru-RU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134 449 572,43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136 364 023,00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139 389 743,00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167951"/>
                  </a:ext>
                </a:extLst>
              </a:tr>
              <a:tr h="4084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расходы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66 349 457,57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53 894 186,20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53 894 501,20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259184"/>
                  </a:ext>
                </a:extLst>
              </a:tr>
              <a:tr h="1182287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kumimoji="0" lang="ru-RU" altLang="ru-RU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7 422 230,00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4 546 311,00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20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8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6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4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anose="02040502050405020303" pitchFamily="18" charset="0"/>
                        <a:defRPr sz="1200" kern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4 751 787,00</a:t>
                      </a:r>
                      <a:endParaRPr kumimoji="0" lang="ru-RU" alt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075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55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2"/>
          <p:cNvSpPr>
            <a:spLocks noChangeArrowheads="1" noChangeShapeType="1" noTextEdit="1"/>
          </p:cNvSpPr>
          <p:nvPr/>
        </p:nvSpPr>
        <p:spPr bwMode="gray">
          <a:xfrm>
            <a:off x="3072000" y="2349000"/>
            <a:ext cx="6552000" cy="1296062"/>
          </a:xfrm>
          <a:prstGeom prst="rect">
            <a:avLst/>
          </a:prstGeom>
          <a:noFill/>
        </p:spPr>
        <p:txBody>
          <a:bodyPr wrap="none" fromWordArt="1">
            <a:prstTxWarp prst="textDeflate">
              <a:avLst>
                <a:gd name="adj" fmla="val 0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71842" dir="2700000" algn="ctr" rotWithShape="0">
                    <a:srgbClr val="969696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62255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84738" y="337858"/>
            <a:ext cx="10498016" cy="634362"/>
          </a:xfrm>
        </p:spPr>
        <p:txBody>
          <a:bodyPr/>
          <a:lstStyle/>
          <a:p>
            <a:pPr algn="ctr" eaLnBrk="1" hangingPunct="1"/>
            <a:r>
              <a:rPr lang="ru-RU" altLang="ru-RU" sz="2400" b="1" dirty="0"/>
              <a:t>ОСНОВНЫЕ ХАРАКТЕРИСТИКИ </a:t>
            </a:r>
            <a:r>
              <a:rPr lang="ru-RU" altLang="ru-RU" sz="2400" b="1" dirty="0" smtClean="0"/>
              <a:t>БЮДЖЕТА</a:t>
            </a:r>
            <a:br>
              <a:rPr lang="ru-RU" altLang="ru-RU" sz="2400" b="1" dirty="0" smtClean="0"/>
            </a:br>
            <a:r>
              <a:rPr lang="ru-RU" altLang="ru-RU" sz="2400" b="1" dirty="0" smtClean="0"/>
              <a:t>МО «Светогорское городское поселение»</a:t>
            </a:r>
            <a:endParaRPr lang="en-US" altLang="ru-RU" sz="2400" b="1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215429052"/>
              </p:ext>
            </p:extLst>
          </p:nvPr>
        </p:nvGraphicFramePr>
        <p:xfrm>
          <a:off x="1103112" y="1219201"/>
          <a:ext cx="10848256" cy="5374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197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6381495" y="65619"/>
            <a:ext cx="3913498" cy="45295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 Black" panose="020B0A04020102020204" pitchFamily="34" charset="0"/>
              </a:rPr>
              <a:t>Доходы бюджета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6672000" y="2493000"/>
            <a:ext cx="345828" cy="367042"/>
          </a:xfrm>
          <a:prstGeom prst="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144001" y="549000"/>
            <a:ext cx="3167429" cy="369332"/>
          </a:xfrm>
          <a:prstGeom prst="rect">
            <a:avLst/>
          </a:prstGeom>
          <a:solidFill>
            <a:srgbClr val="D5FC8E"/>
          </a:solidFill>
        </p:spPr>
        <p:txBody>
          <a:bodyPr wrap="square" rtlCol="0">
            <a:spAutoFit/>
          </a:bodyPr>
          <a:lstStyle/>
          <a:p>
            <a:r>
              <a:rPr lang="ru-RU" b="1" i="1" dirty="0">
                <a:latin typeface="Arial Black" panose="020B0A04020102020204" pitchFamily="34" charset="0"/>
              </a:rPr>
              <a:t>Собственные доходы: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825874" y="1051245"/>
            <a:ext cx="5975228" cy="369332"/>
          </a:xfrm>
          <a:prstGeom prst="rect">
            <a:avLst/>
          </a:prstGeom>
          <a:solidFill>
            <a:srgbClr val="D5FC8E">
              <a:alpha val="9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i="1" dirty="0">
                <a:latin typeface="Arial Black" panose="020B0A04020102020204" pitchFamily="34" charset="0"/>
              </a:rPr>
              <a:t>2025 год – 148 444 600,00 рублей (76,8%)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33999" y="1546134"/>
            <a:ext cx="7049550" cy="369332"/>
          </a:xfrm>
          <a:prstGeom prst="rect">
            <a:avLst/>
          </a:prstGeom>
          <a:solidFill>
            <a:srgbClr val="D5FC8E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i="1" dirty="0">
                <a:latin typeface="Arial Black" panose="020B0A04020102020204" pitchFamily="34" charset="0"/>
              </a:rPr>
              <a:t>2026 год – 151 543 700,00 рублей (79,5%)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84000" y="2062811"/>
            <a:ext cx="7369498" cy="369332"/>
          </a:xfrm>
          <a:prstGeom prst="rect">
            <a:avLst/>
          </a:prstGeom>
          <a:solidFill>
            <a:srgbClr val="D5FC8E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i="1" dirty="0">
                <a:latin typeface="Arial Black" panose="020B0A04020102020204" pitchFamily="34" charset="0"/>
              </a:rPr>
              <a:t>2027 год – 158 392 900,00 рублей (79,6%)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44000" y="2997000"/>
            <a:ext cx="5828534" cy="400110"/>
          </a:xfrm>
          <a:prstGeom prst="rect">
            <a:avLst/>
          </a:prstGeom>
          <a:solidFill>
            <a:srgbClr val="92D050">
              <a:alpha val="6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 Black" panose="020B0A04020102020204" pitchFamily="34" charset="0"/>
              </a:rPr>
              <a:t>1. Налоговые доходы, рублей</a:t>
            </a:r>
          </a:p>
        </p:txBody>
      </p:sp>
      <p:sp>
        <p:nvSpPr>
          <p:cNvPr id="29" name="Стрелка вниз 28"/>
          <p:cNvSpPr/>
          <p:nvPr/>
        </p:nvSpPr>
        <p:spPr>
          <a:xfrm rot="1920000">
            <a:off x="6613939" y="625762"/>
            <a:ext cx="345828" cy="318288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0" name="Диаграмма 29"/>
          <p:cNvGraphicFramePr/>
          <p:nvPr>
            <p:extLst/>
          </p:nvPr>
        </p:nvGraphicFramePr>
        <p:xfrm>
          <a:off x="2784000" y="3285000"/>
          <a:ext cx="7225498" cy="34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891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8400" y="117000"/>
            <a:ext cx="8229600" cy="360368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СТРУКТУРА НАЛОГОВЫХ ДОХОДОВ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294012"/>
              </p:ext>
            </p:extLst>
          </p:nvPr>
        </p:nvGraphicFramePr>
        <p:xfrm>
          <a:off x="495946" y="477368"/>
          <a:ext cx="11499742" cy="3815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0895241"/>
              </p:ext>
            </p:extLst>
          </p:nvPr>
        </p:nvGraphicFramePr>
        <p:xfrm>
          <a:off x="495946" y="4077000"/>
          <a:ext cx="5384054" cy="2794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545882"/>
              </p:ext>
            </p:extLst>
          </p:nvPr>
        </p:nvGraphicFramePr>
        <p:xfrm>
          <a:off x="6312000" y="4077000"/>
          <a:ext cx="5373722" cy="27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819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6024001" y="117001"/>
            <a:ext cx="3881347" cy="45295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Доходы бюджета</a:t>
            </a:r>
          </a:p>
        </p:txBody>
      </p:sp>
      <p:sp>
        <p:nvSpPr>
          <p:cNvPr id="17" name="Стрелка вниз 16"/>
          <p:cNvSpPr/>
          <p:nvPr/>
        </p:nvSpPr>
        <p:spPr>
          <a:xfrm rot="5040000">
            <a:off x="5675659" y="541690"/>
            <a:ext cx="324752" cy="423801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  <a:scene3d>
            <a:camera prst="orthographicFront">
              <a:rot lat="0" lon="0" rev="2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1743519973"/>
              </p:ext>
            </p:extLst>
          </p:nvPr>
        </p:nvGraphicFramePr>
        <p:xfrm>
          <a:off x="153192" y="1446971"/>
          <a:ext cx="8169397" cy="2705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424000" y="1007433"/>
            <a:ext cx="5184000" cy="369332"/>
          </a:xfrm>
          <a:prstGeom prst="rect">
            <a:avLst/>
          </a:prstGeom>
          <a:solidFill>
            <a:srgbClr val="FF0000">
              <a:alpha val="6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 Black" panose="020B0A04020102020204" pitchFamily="34" charset="0"/>
              </a:rPr>
              <a:t>2. Неналоговые доходы, рублей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336485637"/>
              </p:ext>
            </p:extLst>
          </p:nvPr>
        </p:nvGraphicFramePr>
        <p:xfrm>
          <a:off x="7608000" y="3339549"/>
          <a:ext cx="4460674" cy="3293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747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288368"/>
          </a:xfrm>
        </p:spPr>
        <p:txBody>
          <a:bodyPr/>
          <a:lstStyle/>
          <a:p>
            <a:pPr algn="ctr"/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СТРУКТУРА НЕНАЛОГОВЫХ ДОХОДОВ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235953"/>
              </p:ext>
            </p:extLst>
          </p:nvPr>
        </p:nvGraphicFramePr>
        <p:xfrm>
          <a:off x="436880" y="572846"/>
          <a:ext cx="11186849" cy="36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3561574"/>
              </p:ext>
            </p:extLst>
          </p:nvPr>
        </p:nvGraphicFramePr>
        <p:xfrm>
          <a:off x="743920" y="4230070"/>
          <a:ext cx="5214856" cy="2627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2070482"/>
              </p:ext>
            </p:extLst>
          </p:nvPr>
        </p:nvGraphicFramePr>
        <p:xfrm>
          <a:off x="5963062" y="4228701"/>
          <a:ext cx="5412694" cy="2624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8737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4630160" y="533380"/>
            <a:ext cx="3533632" cy="45295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Доходы бюджета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76515" y="1490465"/>
            <a:ext cx="6640922" cy="369332"/>
          </a:xfrm>
          <a:prstGeom prst="rect">
            <a:avLst/>
          </a:prstGeom>
          <a:solidFill>
            <a:srgbClr val="00B0F0">
              <a:alpha val="60000"/>
            </a:srgb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>
                <a:solidFill>
                  <a:srgbClr val="000000"/>
                </a:solidFill>
                <a:latin typeface="Arial Black" panose="020B0A04020102020204" pitchFamily="34" charset="0"/>
              </a:rPr>
              <a:t>3. Безвозмездные поступления, тыс. руб.</a:t>
            </a:r>
            <a:endParaRPr lang="ru-RU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29" name="Диаграмма 28"/>
          <p:cNvGraphicFramePr/>
          <p:nvPr>
            <p:extLst>
              <p:ext uri="{D42A27DB-BD31-4B8C-83A1-F6EECF244321}">
                <p14:modId xmlns:p14="http://schemas.microsoft.com/office/powerpoint/2010/main" val="3115615267"/>
              </p:ext>
            </p:extLst>
          </p:nvPr>
        </p:nvGraphicFramePr>
        <p:xfrm>
          <a:off x="1036596" y="1859797"/>
          <a:ext cx="9951701" cy="4125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297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2610335" y="584942"/>
            <a:ext cx="7313613" cy="431097"/>
          </a:xfrm>
        </p:spPr>
        <p:txBody>
          <a:bodyPr/>
          <a:lstStyle/>
          <a:p>
            <a:pPr algn="ctr" eaLnBrk="1" hangingPunct="1"/>
            <a:r>
              <a:rPr lang="ru-RU" altLang="ru-RU" sz="2400" b="1" dirty="0" smtClean="0"/>
              <a:t>РАСХОДЫ</a:t>
            </a:r>
            <a:endParaRPr lang="ru-RU" altLang="ru-RU" sz="2400" b="1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941139204"/>
              </p:ext>
            </p:extLst>
          </p:nvPr>
        </p:nvGraphicFramePr>
        <p:xfrm>
          <a:off x="1184108" y="1301858"/>
          <a:ext cx="10300136" cy="4788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205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>
          <a:xfrm>
            <a:off x="2803613" y="333904"/>
            <a:ext cx="7313613" cy="431097"/>
          </a:xfrm>
        </p:spPr>
        <p:txBody>
          <a:bodyPr/>
          <a:lstStyle/>
          <a:p>
            <a:pPr algn="ctr" eaLnBrk="1" hangingPunct="1"/>
            <a:r>
              <a:rPr lang="ru-RU" altLang="ru-RU" sz="2400" b="1" dirty="0"/>
              <a:t>СТРУКТУРА РАСХОДОВ</a:t>
            </a:r>
          </a:p>
        </p:txBody>
      </p:sp>
      <p:sp>
        <p:nvSpPr>
          <p:cNvPr id="6148" name="Rectangle 18"/>
          <p:cNvSpPr>
            <a:spLocks noChangeArrowheads="1"/>
          </p:cNvSpPr>
          <p:nvPr/>
        </p:nvSpPr>
        <p:spPr bwMode="auto">
          <a:xfrm>
            <a:off x="3143251" y="981075"/>
            <a:ext cx="73136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 sz="2400" b="1">
              <a:solidFill>
                <a:schemeClr val="tx2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756979"/>
              </p:ext>
            </p:extLst>
          </p:nvPr>
        </p:nvGraphicFramePr>
        <p:xfrm>
          <a:off x="929898" y="818378"/>
          <a:ext cx="10337369" cy="2917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303334"/>
              </p:ext>
            </p:extLst>
          </p:nvPr>
        </p:nvGraphicFramePr>
        <p:xfrm>
          <a:off x="929899" y="3789000"/>
          <a:ext cx="5389328" cy="2844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0018906"/>
              </p:ext>
            </p:extLst>
          </p:nvPr>
        </p:nvGraphicFramePr>
        <p:xfrm>
          <a:off x="6319226" y="3788999"/>
          <a:ext cx="4948041" cy="2844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810000" y="3429000"/>
            <a:ext cx="4572000" cy="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12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ект 04.12.2012">
  <a:themeElements>
    <a:clrScheme name="Проект 04.12.2012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Проект 04.12.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ект 04.12.20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Проект 04.12.2012">
  <a:themeElements>
    <a:clrScheme name="Проект 04.12.2012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Проект 04.12.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ект 04.12.20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Проект 04.12.2012">
  <a:themeElements>
    <a:clrScheme name="Проект 04.12.2012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Проект 04.12.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ект 04.12.20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Проект 04.12.2012">
  <a:themeElements>
    <a:clrScheme name="Проект 04.12.2012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Проект 04.12.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ект 04.12.20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Проект 04.12.2012">
  <a:themeElements>
    <a:clrScheme name="Проект 04.12.2012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Проект 04.12.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ект 04.12.20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Проект 04.12.2012">
  <a:themeElements>
    <a:clrScheme name="Проект 04.12.2012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Проект 04.12.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ект 04.12.20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Проект 04.12.2012">
  <a:themeElements>
    <a:clrScheme name="Проект 04.12.2012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Проект 04.12.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ект 04.12.20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Проект 04.12.2012">
  <a:themeElements>
    <a:clrScheme name="Проект 04.12.2012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Проект 04.12.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ект 04.12.20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Проект 04.12.2012">
  <a:themeElements>
    <a:clrScheme name="Проект 04.12.2012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Проект 04.12.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ект 04.12.20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Проект 04.12.2012">
  <a:themeElements>
    <a:clrScheme name="Проект 04.12.2012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Проект 04.12.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ект 04.12.20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Проект 04.12.2012">
  <a:themeElements>
    <a:clrScheme name="Проект 04.12.2012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Проект 04.12.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ект 04.12.20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04.12.20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04.12.20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541</Words>
  <Application>Microsoft Office PowerPoint</Application>
  <PresentationFormat>Широкоэкранный</PresentationFormat>
  <Paragraphs>168</Paragraphs>
  <Slides>14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14</vt:i4>
      </vt:variant>
    </vt:vector>
  </HeadingPairs>
  <TitlesOfParts>
    <vt:vector size="30" baseType="lpstr">
      <vt:lpstr>Arial</vt:lpstr>
      <vt:lpstr>Arial Black</vt:lpstr>
      <vt:lpstr>Calibri</vt:lpstr>
      <vt:lpstr>Times New Roman</vt:lpstr>
      <vt:lpstr>Verdana</vt:lpstr>
      <vt:lpstr>Проект 04.12.2012</vt:lpstr>
      <vt:lpstr>1_Проект 04.12.2012</vt:lpstr>
      <vt:lpstr>2_Проект 04.12.2012</vt:lpstr>
      <vt:lpstr>3_Проект 04.12.2012</vt:lpstr>
      <vt:lpstr>4_Проект 04.12.2012</vt:lpstr>
      <vt:lpstr>5_Проект 04.12.2012</vt:lpstr>
      <vt:lpstr>6_Проект 04.12.2012</vt:lpstr>
      <vt:lpstr>7_Проект 04.12.2012</vt:lpstr>
      <vt:lpstr>8_Проект 04.12.2012</vt:lpstr>
      <vt:lpstr>9_Проект 04.12.2012</vt:lpstr>
      <vt:lpstr>10_Проект 04.12.2012</vt:lpstr>
      <vt:lpstr>Презентация PowerPoint</vt:lpstr>
      <vt:lpstr>ОСНОВНЫЕ ХАРАКТЕРИСТИКИ БЮДЖЕТА МО «Светогорское городское поселение»</vt:lpstr>
      <vt:lpstr>Презентация PowerPoint</vt:lpstr>
      <vt:lpstr>СТРУКТУРА НАЛОГОВЫХ ДОХОДОВ</vt:lpstr>
      <vt:lpstr>Презентация PowerPoint</vt:lpstr>
      <vt:lpstr>СТРУКТУРА НЕНАЛОГОВЫХ ДОХОДОВ</vt:lpstr>
      <vt:lpstr>Презентация PowerPoint</vt:lpstr>
      <vt:lpstr>РАСХОДЫ</vt:lpstr>
      <vt:lpstr>СТРУКТУРА РАСХОДОВ</vt:lpstr>
      <vt:lpstr>РАСХОДЫ ПО МУНИЦИПАЛЬНЫМ ПРОГРАММАМ</vt:lpstr>
      <vt:lpstr>Непрограммные расходы </vt:lpstr>
      <vt:lpstr>Презентация PowerPoint</vt:lpstr>
      <vt:lpstr>ОСНОВНЫЕ ХАРАКТЕРИСТИКИ БЮДЖЕТА МО «Светогорское городское поселение»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ХАРАКТЕРИСТИКИ БЮДЖЕТА</dc:title>
  <dc:creator>Ирина А. Лаврова</dc:creator>
  <cp:lastModifiedBy>Ирина Иванова</cp:lastModifiedBy>
  <cp:revision>48</cp:revision>
  <dcterms:created xsi:type="dcterms:W3CDTF">2022-11-30T08:16:07Z</dcterms:created>
  <dcterms:modified xsi:type="dcterms:W3CDTF">2024-12-12T11:31:40Z</dcterms:modified>
</cp:coreProperties>
</file>