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2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29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19" r:id="rId10"/>
    <p:sldId id="258" r:id="rId11"/>
    <p:sldId id="324" r:id="rId12"/>
    <p:sldId id="312" r:id="rId13"/>
    <p:sldId id="322" r:id="rId14"/>
    <p:sldId id="313" r:id="rId15"/>
    <p:sldId id="321" r:id="rId16"/>
    <p:sldId id="315" r:id="rId17"/>
    <p:sldId id="328" r:id="rId18"/>
    <p:sldId id="317" r:id="rId19"/>
    <p:sldId id="268" r:id="rId20"/>
    <p:sldId id="288" r:id="rId21"/>
    <p:sldId id="291" r:id="rId22"/>
    <p:sldId id="292" r:id="rId23"/>
    <p:sldId id="293" r:id="rId24"/>
    <p:sldId id="295" r:id="rId25"/>
    <p:sldId id="294" r:id="rId26"/>
    <p:sldId id="298" r:id="rId27"/>
    <p:sldId id="299" r:id="rId28"/>
    <p:sldId id="300" r:id="rId29"/>
    <p:sldId id="327" r:id="rId30"/>
    <p:sldId id="323" r:id="rId31"/>
    <p:sldId id="279" r:id="rId32"/>
    <p:sldId id="282" r:id="rId33"/>
    <p:sldId id="326" r:id="rId34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8DFDFA"/>
    <a:srgbClr val="D5FC8E"/>
    <a:srgbClr val="DD98F2"/>
    <a:srgbClr val="996600"/>
    <a:srgbClr val="FFE7F7"/>
    <a:srgbClr val="FEC4EB"/>
    <a:srgbClr val="FDB08D"/>
    <a:srgbClr val="FFCC99"/>
    <a:srgbClr val="EED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6404" autoAdjust="0"/>
  </p:normalViewPr>
  <p:slideViewPr>
    <p:cSldViewPr>
      <p:cViewPr varScale="1">
        <p:scale>
          <a:sx n="111" d="100"/>
          <a:sy n="111" d="100"/>
        </p:scale>
        <p:origin x="798" y="10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31061258891533E-2"/>
          <c:y val="5.1832958748946327E-2"/>
          <c:w val="0.89019149451718349"/>
          <c:h val="0.920717620827058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53975" cap="sq" cmpd="sng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159836.70000000001</c:v>
                </c:pt>
                <c:pt idx="1">
                  <c:v>165982.1</c:v>
                </c:pt>
                <c:pt idx="2">
                  <c:v>175748.1</c:v>
                </c:pt>
                <c:pt idx="3">
                  <c:v>177392.2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8D-4FA0-9F32-F6D4265E8B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5080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163403.29999999999</c:v>
                </c:pt>
                <c:pt idx="1">
                  <c:v>169658.4</c:v>
                </c:pt>
                <c:pt idx="2">
                  <c:v>179672.6</c:v>
                </c:pt>
                <c:pt idx="3">
                  <c:v>181540.2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8D-4FA0-9F32-F6D4265E8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439056"/>
        <c:axId val="304447640"/>
      </c:lineChart>
      <c:catAx>
        <c:axId val="304439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4447640"/>
        <c:crosses val="autoZero"/>
        <c:auto val="1"/>
        <c:lblAlgn val="ctr"/>
        <c:lblOffset val="100"/>
        <c:noMultiLvlLbl val="0"/>
      </c:catAx>
      <c:valAx>
        <c:axId val="304447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43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467309670781881"/>
          <c:y val="0.90149097222222219"/>
          <c:w val="0.30719984567901237"/>
          <c:h val="8.9291666666666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defRPr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26</a:t>
            </a:r>
            <a:r>
              <a:rPr lang="ru-RU" sz="140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 394,4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тыс. рублей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4.0552991242316906E-2"/>
          <c:y val="2.8657525635186008E-2"/>
        </c:manualLayout>
      </c:layout>
      <c:overlay val="0"/>
    </c:title>
    <c:autoTitleDeleted val="0"/>
    <c:view3D>
      <c:rotX val="40"/>
      <c:rotY val="14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674495794488769"/>
          <c:y val="6.2893964871984842E-2"/>
          <c:w val="0.71832697976424831"/>
          <c:h val="0.930384777986941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0"/>
          <c:dPt>
            <c:idx val="0"/>
            <c:bubble3D val="0"/>
            <c:explosion val="18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B38-4BF5-B356-7FDCBD1AA567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B38-4BF5-B356-7FDCBD1AA567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B38-4BF5-B356-7FDCBD1AA567}"/>
              </c:ext>
            </c:extLst>
          </c:dPt>
          <c:dPt>
            <c:idx val="3"/>
            <c:bubble3D val="0"/>
            <c:explosion val="9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B38-4BF5-B356-7FDCBD1AA56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1B38-4BF5-B356-7FDCBD1AA567}"/>
              </c:ext>
            </c:extLst>
          </c:dPt>
          <c:dPt>
            <c:idx val="5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1B38-4BF5-B356-7FDCBD1AA567}"/>
              </c:ext>
            </c:extLst>
          </c:dPt>
          <c:dPt>
            <c:idx val="6"/>
            <c:bubble3D val="0"/>
            <c:explosion val="22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1B38-4BF5-B356-7FDCBD1AA567}"/>
              </c:ext>
            </c:extLst>
          </c:dPt>
          <c:dLbls>
            <c:dLbl>
              <c:idx val="0"/>
              <c:layout>
                <c:manualLayout>
                  <c:x val="0.14096932165942394"/>
                  <c:y val="-0.29336386685951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38-4BF5-B356-7FDCBD1AA567}"/>
                </c:ext>
              </c:extLst>
            </c:dLbl>
            <c:dLbl>
              <c:idx val="1"/>
              <c:layout>
                <c:manualLayout>
                  <c:x val="0.15958792405430866"/>
                  <c:y val="0.10007644797371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38-4BF5-B356-7FDCBD1AA567}"/>
                </c:ext>
              </c:extLst>
            </c:dLbl>
            <c:dLbl>
              <c:idx val="2"/>
              <c:layout>
                <c:manualLayout>
                  <c:x val="-0.10845818180999621"/>
                  <c:y val="0.125650178790843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38-4BF5-B356-7FDCBD1AA567}"/>
                </c:ext>
              </c:extLst>
            </c:dLbl>
            <c:dLbl>
              <c:idx val="3"/>
              <c:layout>
                <c:manualLayout>
                  <c:x val="-0.17038820363385884"/>
                  <c:y val="-8.884860371143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38-4BF5-B356-7FDCBD1AA567}"/>
                </c:ext>
              </c:extLst>
            </c:dLbl>
            <c:dLbl>
              <c:idx val="4"/>
              <c:layout>
                <c:manualLayout>
                  <c:x val="3.0069433423712714E-2"/>
                  <c:y val="-0.11115208123805391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3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38-4BF5-B356-7FDCBD1AA567}"/>
                </c:ext>
              </c:extLst>
            </c:dLbl>
            <c:dLbl>
              <c:idx val="5"/>
              <c:layout>
                <c:manualLayout>
                  <c:x val="4.233469183783025E-2"/>
                  <c:y val="-3.023709526619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B38-4BF5-B356-7FDCBD1AA567}"/>
                </c:ext>
              </c:extLst>
            </c:dLbl>
            <c:dLbl>
              <c:idx val="6"/>
              <c:layout>
                <c:manualLayout>
                  <c:x val="-2.1828364718501437E-3"/>
                  <c:y val="5.7762171076790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B38-4BF5-B356-7FDCBD1AA567}"/>
                </c:ext>
              </c:extLst>
            </c:dLbl>
            <c:dLbl>
              <c:idx val="7"/>
              <c:layout>
                <c:manualLayout>
                  <c:x val="-9.308873499257718E-2"/>
                  <c:y val="-0.17119056778888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3D3-4C5F-99FE-A82653D171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0.35599999999999998</c:v>
                </c:pt>
                <c:pt idx="1">
                  <c:v>0.28000000000000003</c:v>
                </c:pt>
                <c:pt idx="2">
                  <c:v>0.152</c:v>
                </c:pt>
                <c:pt idx="3">
                  <c:v>0.16700000000000001</c:v>
                </c:pt>
                <c:pt idx="4">
                  <c:v>1.4E-2</c:v>
                </c:pt>
                <c:pt idx="5">
                  <c:v>2.5999999999999999E-2</c:v>
                </c:pt>
                <c:pt idx="6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B38-4BF5-B356-7FDCBD1AA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defRPr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27</a:t>
            </a:r>
            <a:r>
              <a:rPr lang="ru-RU" sz="140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 564,9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тыс.</a:t>
            </a:r>
            <a:r>
              <a:rPr lang="ru-RU" sz="1400" baseline="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j-lt"/>
              </a:rPr>
              <a:t>рублей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9.1849475768797983E-2"/>
          <c:y val="0"/>
        </c:manualLayout>
      </c:layout>
      <c:overlay val="0"/>
    </c:title>
    <c:autoTitleDeleted val="0"/>
    <c:view3D>
      <c:rotX val="40"/>
      <c:rotY val="1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184430684276465"/>
          <c:y val="5.2826844622983246E-2"/>
          <c:w val="0.6983151028619663"/>
          <c:h val="0.901388503086419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EEA-4B06-8A03-1FD63C139C98}"/>
              </c:ext>
            </c:extLst>
          </c:dPt>
          <c:dPt>
            <c:idx val="1"/>
            <c:bubble3D val="0"/>
            <c:explosion val="9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EEA-4B06-8A03-1FD63C139C98}"/>
              </c:ext>
            </c:extLst>
          </c:dPt>
          <c:dPt>
            <c:idx val="2"/>
            <c:bubble3D val="0"/>
            <c:explosion val="8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EEA-4B06-8A03-1FD63C139C98}"/>
              </c:ext>
            </c:extLst>
          </c:dPt>
          <c:dPt>
            <c:idx val="3"/>
            <c:bubble3D val="0"/>
            <c:explosion val="9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EEA-4B06-8A03-1FD63C139C98}"/>
              </c:ext>
            </c:extLst>
          </c:dPt>
          <c:dPt>
            <c:idx val="4"/>
            <c:bubble3D val="0"/>
            <c:explosion val="11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EEA-4B06-8A03-1FD63C139C98}"/>
              </c:ext>
            </c:extLst>
          </c:dPt>
          <c:dPt>
            <c:idx val="5"/>
            <c:bubble3D val="0"/>
            <c:explosion val="12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EEA-4B06-8A03-1FD63C139C98}"/>
              </c:ext>
            </c:extLst>
          </c:dPt>
          <c:dPt>
            <c:idx val="6"/>
            <c:bubble3D val="0"/>
            <c:explosion val="14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EEA-4B06-8A03-1FD63C139C98}"/>
              </c:ext>
            </c:extLst>
          </c:dPt>
          <c:dPt>
            <c:idx val="7"/>
            <c:bubble3D val="0"/>
            <c:explosion val="14"/>
            <c:extLst>
              <c:ext xmlns:c16="http://schemas.microsoft.com/office/drawing/2014/chart" uri="{C3380CC4-5D6E-409C-BE32-E72D297353CC}">
                <c16:uniqueId val="{0000000E-80C1-41D4-A4E6-59A33825339B}"/>
              </c:ext>
            </c:extLst>
          </c:dPt>
          <c:dLbls>
            <c:dLbl>
              <c:idx val="0"/>
              <c:layout>
                <c:manualLayout>
                  <c:x val="0.17717674536338826"/>
                  <c:y val="-0.27097217121234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EA-4B06-8A03-1FD63C139C98}"/>
                </c:ext>
              </c:extLst>
            </c:dLbl>
            <c:dLbl>
              <c:idx val="1"/>
              <c:layout>
                <c:manualLayout>
                  <c:x val="0.13161106703224937"/>
                  <c:y val="0.12986272289622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EA-4B06-8A03-1FD63C139C98}"/>
                </c:ext>
              </c:extLst>
            </c:dLbl>
            <c:dLbl>
              <c:idx val="2"/>
              <c:layout>
                <c:manualLayout>
                  <c:x val="-0.13632691436387123"/>
                  <c:y val="6.7572170297977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EA-4B06-8A03-1FD63C139C98}"/>
                </c:ext>
              </c:extLst>
            </c:dLbl>
            <c:dLbl>
              <c:idx val="3"/>
              <c:layout>
                <c:manualLayout>
                  <c:x val="-0.18342327548248638"/>
                  <c:y val="-0.15108825021982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EA-4B06-8A03-1FD63C139C98}"/>
                </c:ext>
              </c:extLst>
            </c:dLbl>
            <c:dLbl>
              <c:idx val="4"/>
              <c:layout>
                <c:manualLayout>
                  <c:x val="0.10423511593922354"/>
                  <c:y val="-0.12227004027790689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3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EA-4B06-8A03-1FD63C139C98}"/>
                </c:ext>
              </c:extLst>
            </c:dLbl>
            <c:dLbl>
              <c:idx val="5"/>
              <c:layout>
                <c:manualLayout>
                  <c:x val="7.1581329754082393E-2"/>
                  <c:y val="-3.7505086171556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EA-4B06-8A03-1FD63C139C98}"/>
                </c:ext>
              </c:extLst>
            </c:dLbl>
            <c:dLbl>
              <c:idx val="6"/>
              <c:layout>
                <c:manualLayout>
                  <c:x val="-7.4416368691198151E-2"/>
                  <c:y val="-1.774107261863311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EA-4B06-8A03-1FD63C139C98}"/>
                </c:ext>
              </c:extLst>
            </c:dLbl>
            <c:dLbl>
              <c:idx val="7"/>
              <c:layout>
                <c:manualLayout>
                  <c:x val="-8.6292135787474133E-2"/>
                  <c:y val="-0.133010053475283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C1-41D4-A4E6-59A33825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0.35699999999999998</c:v>
                </c:pt>
                <c:pt idx="1">
                  <c:v>0.29599999999999999</c:v>
                </c:pt>
                <c:pt idx="2">
                  <c:v>0.14499999999999999</c:v>
                </c:pt>
                <c:pt idx="3">
                  <c:v>0.16</c:v>
                </c:pt>
                <c:pt idx="4">
                  <c:v>1.2999999999999999E-2</c:v>
                </c:pt>
                <c:pt idx="5">
                  <c:v>2.5999999999999999E-2</c:v>
                </c:pt>
                <c:pt idx="6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EEA-4B06-8A03-1FD63C139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5724953399327715"/>
          <c:y val="9.541457857868943E-2"/>
          <c:w val="0.7259011341968844"/>
          <c:h val="0.6233733574498958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48000">
                  <a:srgbClr val="92D050"/>
                </a:gs>
                <a:gs pos="100000">
                  <a:srgbClr val="00B050"/>
                </a:gs>
              </a:gsLst>
              <a:lin ang="16200000" scaled="1"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Лист1!$B$2:$B$4</c:f>
              <c:numCache>
                <c:formatCode>_-* #,##0.0_р_._-;\-* #,##0.0_р_._-;_-* "-"?_р_._-;_-@_-</c:formatCode>
                <c:ptCount val="3"/>
                <c:pt idx="0">
                  <c:v>98620.1</c:v>
                </c:pt>
                <c:pt idx="1">
                  <c:v>104421.5</c:v>
                </c:pt>
                <c:pt idx="2">
                  <c:v>110701.7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B8-4320-9B62-54139CEFA7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48000">
                  <a:srgbClr val="FF0000"/>
                </a:gs>
                <a:gs pos="100000">
                  <a:srgbClr val="C00000"/>
                </a:gs>
              </a:gsLst>
              <a:lin ang="16200000" scaled="1"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Лист1!$C$2:$C$4</c:f>
              <c:numCache>
                <c:formatCode>_-* #,##0.0_р_._-;\-* #,##0.0_р_._-;_-* "-"?_р_._-;_-@_-</c:formatCode>
                <c:ptCount val="3"/>
                <c:pt idx="0">
                  <c:v>24199.5</c:v>
                </c:pt>
                <c:pt idx="1">
                  <c:v>26394.400000000001</c:v>
                </c:pt>
                <c:pt idx="2">
                  <c:v>27564.9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B8-4320-9B62-54139CEFA7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43162.5</c:v>
                </c:pt>
                <c:pt idx="1">
                  <c:v>44932.2</c:v>
                </c:pt>
                <c:pt idx="2">
                  <c:v>39125.599999999999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B8-4320-9B62-54139CEFA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2"/>
        <c:shape val="box"/>
        <c:axId val="304952672"/>
        <c:axId val="304947968"/>
        <c:axId val="0"/>
      </c:bar3DChart>
      <c:catAx>
        <c:axId val="304952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47968"/>
        <c:crosses val="autoZero"/>
        <c:auto val="1"/>
        <c:lblAlgn val="ctr"/>
        <c:lblOffset val="100"/>
        <c:noMultiLvlLbl val="0"/>
      </c:catAx>
      <c:valAx>
        <c:axId val="30494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5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46937051420328E-2"/>
          <c:y val="0.80964944621922341"/>
          <c:w val="0.90000000000000013"/>
          <c:h val="5.571902151539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/>
              <a:t>Дотации</a:t>
            </a:r>
            <a:r>
              <a:rPr lang="ru-RU" sz="1200" b="1" baseline="0" dirty="0" smtClean="0"/>
              <a:t> на выравнивание бюджетной обеспеченности</a:t>
            </a:r>
            <a:r>
              <a:rPr lang="ru-RU" sz="1200" b="1" dirty="0" smtClean="0"/>
              <a:t>  </a:t>
            </a:r>
            <a:endParaRPr lang="ru-RU" sz="1200" b="1" dirty="0"/>
          </a:p>
        </c:rich>
      </c:tx>
      <c:layout>
        <c:manualLayout>
          <c:xMode val="edge"/>
          <c:yMode val="edge"/>
          <c:x val="0.40480012487126338"/>
          <c:y val="2.4754878298430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1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971257942988689"/>
          <c:y val="6.3117638134735865E-2"/>
          <c:w val="0.67575726741564468"/>
          <c:h val="0.8296696543966978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7030A0">
                <a:alpha val="76000"/>
              </a:srgb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0575267662657279E-5"/>
                  <c:y val="1.18446981589607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BA-48CF-AFDF-9E2F10E8CE85}"/>
                </c:ext>
              </c:extLst>
            </c:dLbl>
            <c:dLbl>
              <c:idx val="1"/>
              <c:layout>
                <c:manualLayout>
                  <c:x val="-7.1916682008998038E-3"/>
                  <c:y val="-3.59640732456663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BA-48CF-AFDF-9E2F10E8CE85}"/>
                </c:ext>
              </c:extLst>
            </c:dLbl>
            <c:dLbl>
              <c:idx val="2"/>
              <c:layout>
                <c:manualLayout>
                  <c:x val="3.45652299642441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BA-48CF-AFDF-9E2F10E8CE85}"/>
                </c:ext>
              </c:extLst>
            </c:dLbl>
            <c:dLbl>
              <c:idx val="3"/>
              <c:layout>
                <c:manualLayout>
                  <c:x val="3.8165774752186118E-2"/>
                  <c:y val="-1.79818833233466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68080121477278E-2"/>
                      <c:h val="6.38716495645269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BA-48CF-AFDF-9E2F10E8CE85}"/>
                </c:ext>
              </c:extLst>
            </c:dLbl>
            <c:dLbl>
              <c:idx val="4"/>
              <c:layout>
                <c:manualLayout>
                  <c:x val="1.5842397066945183E-2"/>
                  <c:y val="-3.59637666466934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BA-48CF-AFDF-9E2F10E8CE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Лист1!$B$2:$B$3</c:f>
              <c:numCache>
                <c:formatCode>#,##0.0_р_.</c:formatCode>
                <c:ptCount val="2"/>
                <c:pt idx="0">
                  <c:v>24831</c:v>
                </c:pt>
                <c:pt idx="1">
                  <c:v>18331.5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BA-48CF-AFDF-9E2F10E8CE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819387579506984E-3"/>
                  <c:y val="-3.7583930368319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BA-48CF-AFDF-9E2F10E8CE85}"/>
                </c:ext>
              </c:extLst>
            </c:dLbl>
            <c:dLbl>
              <c:idx val="1"/>
              <c:layout>
                <c:manualLayout>
                  <c:x val="-5.7431933080437265E-3"/>
                  <c:y val="-1.0303264836904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BA-48CF-AFDF-9E2F10E8CE85}"/>
                </c:ext>
              </c:extLst>
            </c:dLbl>
            <c:dLbl>
              <c:idx val="2"/>
              <c:layout>
                <c:manualLayout>
                  <c:x val="1.87228328972987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7BA-48CF-AFDF-9E2F10E8CE85}"/>
                </c:ext>
              </c:extLst>
            </c:dLbl>
            <c:dLbl>
              <c:idx val="3"/>
              <c:layout>
                <c:manualLayout>
                  <c:x val="1.72826149821220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BA-48CF-AFDF-9E2F10E8CE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Лист1!$C$2:$C$3</c:f>
              <c:numCache>
                <c:formatCode>#,##0.0_р_.</c:formatCode>
                <c:ptCount val="2"/>
                <c:pt idx="0">
                  <c:v>22186.6</c:v>
                </c:pt>
                <c:pt idx="1">
                  <c:v>22745.599999999999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7BA-48CF-AFDF-9E2F10E8CE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0579785851682E-3"/>
                  <c:y val="-3.5964073245666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BA-48CF-AFDF-9E2F10E8CE85}"/>
                </c:ext>
              </c:extLst>
            </c:dLbl>
            <c:dLbl>
              <c:idx val="1"/>
              <c:layout>
                <c:manualLayout>
                  <c:x val="-2.476315581983518E-3"/>
                  <c:y val="-6.2753284677814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395702372754287E-2"/>
                      <c:h val="7.63222795854073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67BA-48CF-AFDF-9E2F10E8CE85}"/>
                </c:ext>
              </c:extLst>
            </c:dLbl>
            <c:dLbl>
              <c:idx val="2"/>
              <c:layout>
                <c:manualLayout>
                  <c:x val="-2.8812955030577993E-3"/>
                  <c:y val="-3.7873851445632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BA-48CF-AFDF-9E2F10E8CE85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 из областного фонда финансовой поддержки поселений</c:v>
                </c:pt>
                <c:pt idx="1">
                  <c:v>Дотации из районного фонда финансовой поддержки поселений</c:v>
                </c:pt>
              </c:strCache>
            </c:strRef>
          </c:cat>
          <c:val>
            <c:numRef>
              <c:f>Лист1!$D$2:$D$3</c:f>
              <c:numCache>
                <c:formatCode>#,##0.0_р_.</c:formatCode>
                <c:ptCount val="2"/>
                <c:pt idx="0">
                  <c:v>23386.7</c:v>
                </c:pt>
                <c:pt idx="1">
                  <c:v>15738.2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7BA-48CF-AFDF-9E2F10E8C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shape val="box"/>
        <c:axId val="304948360"/>
        <c:axId val="304954240"/>
        <c:axId val="0"/>
      </c:bar3DChart>
      <c:catAx>
        <c:axId val="30494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54240"/>
        <c:crosses val="autoZero"/>
        <c:auto val="1"/>
        <c:lblAlgn val="ctr"/>
        <c:lblOffset val="100"/>
        <c:noMultiLvlLbl val="0"/>
      </c:catAx>
      <c:valAx>
        <c:axId val="30495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р_.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4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2546673841388712E-2"/>
          <c:y val="0.18098913605497305"/>
          <c:w val="0.156173471156766"/>
          <c:h val="0.539855651530061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698113207547177E-3"/>
          <c:y val="0.10872449862798633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explosion val="10"/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16487775157232709"/>
                  <c:y val="-0.181581937752914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12860587002096432"/>
                  <c:y val="5.93978222603860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1E7AA8-0968-4F49-855F-E69B93118E57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0.68200000000000005</c:v>
                </c:pt>
                <c:pt idx="1">
                  <c:v>0.318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940053479261253E-2"/>
          <c:y val="0.13898446025475461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F2-4581-BAB1-8F7F7E49844C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F2-4581-BAB1-8F7F7E49844C}"/>
              </c:ext>
            </c:extLst>
          </c:dPt>
          <c:dLbls>
            <c:dLbl>
              <c:idx val="0"/>
              <c:layout>
                <c:manualLayout>
                  <c:x val="-0.28363609228281828"/>
                  <c:y val="-0.182747674121233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F2-4581-BAB1-8F7F7E49844C}"/>
                </c:ext>
              </c:extLst>
            </c:dLbl>
            <c:dLbl>
              <c:idx val="1"/>
              <c:layout>
                <c:manualLayout>
                  <c:x val="0.20126310552826313"/>
                  <c:y val="6.85802648571115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5729A6-213C-420A-94E2-1EC2CD6ACC7D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rgbClr val="92D05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F2-4581-BAB1-8F7F7E4984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0.69699999999999995</c:v>
                </c:pt>
                <c:pt idx="1">
                  <c:v>0.30299999999999999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F2-4581-BAB1-8F7F7E498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825536646989425"/>
          <c:y val="0.10872460674103761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A8-402B-A806-3C26A46C97F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A8-402B-A806-3C26A46C97F8}"/>
              </c:ext>
            </c:extLst>
          </c:dPt>
          <c:dLbls>
            <c:dLbl>
              <c:idx val="0"/>
              <c:layout>
                <c:manualLayout>
                  <c:x val="-0.2588416947498493"/>
                  <c:y val="-0.223094145472855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A8-402B-A806-3C26A46C97F8}"/>
                </c:ext>
              </c:extLst>
            </c:dLbl>
            <c:dLbl>
              <c:idx val="1"/>
              <c:layout>
                <c:manualLayout>
                  <c:x val="0.20961105987979736"/>
                  <c:y val="6.35370925362107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A8-402B-A806-3C26A46C9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0.70299999999999996</c:v>
                </c:pt>
                <c:pt idx="1">
                  <c:v>0.29699999999999999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A8-402B-A806-3C26A46C9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6">
          <a:lumMod val="60000"/>
          <a:lumOff val="4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173207757274159"/>
          <c:y val="0.17665277777777777"/>
          <c:w val="0.79808241728474516"/>
          <c:h val="0.732369186046511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explosion val="2"/>
          <c:dPt>
            <c:idx val="0"/>
            <c:bubble3D val="0"/>
            <c:spPr>
              <a:solidFill>
                <a:srgbClr val="00B0F0">
                  <a:alpha val="95000"/>
                </a:srgb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explosion val="20"/>
            <c:spPr>
              <a:solidFill>
                <a:srgbClr val="92D050"/>
              </a:solidFill>
              <a:ln w="8572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85725">
                <a:bevelT prst="relaxedInse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18324383352055731"/>
                  <c:y val="-0.188903746770025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4EED2F-D1F9-474B-918D-977506B8F4A5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rgbClr val="00B0F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35251916897353"/>
                      <c:h val="0.124702842377260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1039448889155782"/>
                  <c:y val="7.73643410852712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99869519781885"/>
                      <c:h val="0.112396640826873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0.68200000000000005</c:v>
                </c:pt>
                <c:pt idx="1">
                  <c:v>0.318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689116256312138E-2"/>
          <c:y val="9.863798890313194E-2"/>
          <c:w val="0.73190814989517816"/>
          <c:h val="0.67214032417572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rgbClr val="0070C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A4A-4352-B6AB-1F590CB00B0D}"/>
              </c:ext>
            </c:extLst>
          </c:dPt>
          <c:dPt>
            <c:idx val="1"/>
            <c:bubble3D val="0"/>
            <c:explosion val="20"/>
            <c:spPr>
              <a:solidFill>
                <a:srgbClr val="92D05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rgbClr val="0070C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A4A-4352-B6AB-1F590CB00B0D}"/>
              </c:ext>
            </c:extLst>
          </c:dPt>
          <c:dLbls>
            <c:dLbl>
              <c:idx val="0"/>
              <c:layout>
                <c:manualLayout>
                  <c:x val="0.11978000100173442"/>
                  <c:y val="0.12993747885384252"/>
                </c:manualLayout>
              </c:layout>
              <c:tx>
                <c:rich>
                  <a:bodyPr/>
                  <a:lstStyle/>
                  <a:p>
                    <a:fld id="{14A5CC47-F020-4416-B763-095485E58662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4A-4352-B6AB-1F590CB00B0D}"/>
                </c:ext>
              </c:extLst>
            </c:dLbl>
            <c:dLbl>
              <c:idx val="1"/>
              <c:layout>
                <c:manualLayout>
                  <c:x val="-0.18981658947690594"/>
                  <c:y val="-0.23906157919901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4A-4352-B6AB-1F590CB00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0.69699999999999995</c:v>
                </c:pt>
                <c:pt idx="1">
                  <c:v>0.30299999999999999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4A-4352-B6AB-1F590CB00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757823056827E-2"/>
          <c:y val="0.13898446025475461"/>
          <c:w val="0.71009912707238432"/>
          <c:h val="0.651967208167142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4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chemeClr val="accent4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1D3-49DC-AC09-D9F0FBBAC8CE}"/>
              </c:ext>
            </c:extLst>
          </c:dPt>
          <c:dPt>
            <c:idx val="1"/>
            <c:bubble3D val="0"/>
            <c:explosion val="17"/>
            <c:spPr>
              <a:solidFill>
                <a:srgbClr val="92D050"/>
              </a:solidFill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prst="relaxedInset"/>
                <a:contourClr>
                  <a:schemeClr val="accent4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1D3-49DC-AC09-D9F0FBBAC8CE}"/>
              </c:ext>
            </c:extLst>
          </c:dPt>
          <c:dLbls>
            <c:dLbl>
              <c:idx val="0"/>
              <c:layout>
                <c:manualLayout>
                  <c:x val="0.13045064983989454"/>
                  <c:y val="0.15515402344860665"/>
                </c:manualLayout>
              </c:layout>
              <c:tx>
                <c:rich>
                  <a:bodyPr/>
                  <a:lstStyle/>
                  <a:p>
                    <a:fld id="{BA2B8842-7766-424F-9DC1-F1C201E2C0B2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1D3-49DC-AC09-D9F0FBBAC8CE}"/>
                </c:ext>
              </c:extLst>
            </c:dLbl>
            <c:dLbl>
              <c:idx val="1"/>
              <c:layout>
                <c:manualLayout>
                  <c:x val="-0.16541946817135786"/>
                  <c:y val="-0.23906157919901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D3-49DC-AC09-D9F0FBBAC8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0.70299999999999996</c:v>
                </c:pt>
                <c:pt idx="1">
                  <c:v>0.29699999999999999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D3-49DC-AC09-D9F0FBBAC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2">
          <a:lumMod val="50000"/>
          <a:lumOff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5724953399327715"/>
          <c:y val="9.541457857868943E-2"/>
          <c:w val="0.7259011341968844"/>
          <c:h val="0.62337335744989586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8.5429622009518285E-5"/>
                  <c:y val="3.708362928487856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98 620,1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23851001247033"/>
                      <c:h val="0.11131238691555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F22-4BBF-88FB-1F74207FD106}"/>
                </c:ext>
              </c:extLst>
            </c:dLbl>
            <c:dLbl>
              <c:idx val="1"/>
              <c:layout>
                <c:manualLayout>
                  <c:x val="-1.2105119825708055E-2"/>
                  <c:y val="-7.0885474942898617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104 421,5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220615468409587"/>
                      <c:h val="0.136101684130471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F22-4BBF-88FB-1F74207FD106}"/>
                </c:ext>
              </c:extLst>
            </c:dLbl>
            <c:dLbl>
              <c:idx val="2"/>
              <c:layout>
                <c:manualLayout>
                  <c:x val="-3.6311884669479606E-2"/>
                  <c:y val="-7.02228009259259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110 701,7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7511927517711815"/>
                      <c:h val="8.1970332487670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A84-46CE-BBD8-CA2E3002A8EC}"/>
                </c:ext>
              </c:extLst>
            </c:dLbl>
            <c:dLbl>
              <c:idx val="3"/>
              <c:layout>
                <c:manualLayout>
                  <c:x val="-3.5349966808431901E-2"/>
                  <c:y val="-1.26224288634198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104 400,5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005043907266145"/>
                      <c:h val="0.136101684130471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F22-4BBF-88FB-1F74207FD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Лист1!$B$2:$B$4</c:f>
              <c:numCache>
                <c:formatCode>_-* #,##0.0_р_._-;\-* #,##0.0_р_._-;_-* "-"?_р_._-;_-@_-</c:formatCode>
                <c:ptCount val="3"/>
                <c:pt idx="0">
                  <c:v>98620.1</c:v>
                </c:pt>
                <c:pt idx="1">
                  <c:v>104421.5</c:v>
                </c:pt>
                <c:pt idx="2">
                  <c:v>110701.7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22-4BBF-88FB-1F74207FD1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Лист1!$C$2:$C$4</c:f>
              <c:numCache>
                <c:formatCode>_-* #,##0.0_р_._-;\-* #,##0.0_р_._-;_-* "-"?_р_._-;_-@_-</c:formatCode>
                <c:ptCount val="3"/>
                <c:pt idx="0">
                  <c:v>24199.5</c:v>
                </c:pt>
                <c:pt idx="1">
                  <c:v>26394.400000000001</c:v>
                </c:pt>
                <c:pt idx="2">
                  <c:v>27564.9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22-4BBF-88FB-1F74207FD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8"/>
        <c:shape val="cylinder"/>
        <c:axId val="304516008"/>
        <c:axId val="304516392"/>
        <c:axId val="0"/>
      </c:bar3DChart>
      <c:catAx>
        <c:axId val="304516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516392"/>
        <c:crosses val="autoZero"/>
        <c:auto val="0"/>
        <c:lblAlgn val="ctr"/>
        <c:lblOffset val="100"/>
        <c:noMultiLvlLbl val="0"/>
      </c:catAx>
      <c:valAx>
        <c:axId val="304516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516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46937051420328E-2"/>
          <c:y val="0.80964944621922341"/>
          <c:w val="0.7650187055276525"/>
          <c:h val="0.13484677481886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66448643410854"/>
          <c:y val="7.9429320987654317E-2"/>
          <c:w val="0.57667102713178298"/>
          <c:h val="0.893580330330330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2D-480F-86C5-E31A822594E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2D-480F-86C5-E31A822594E7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2D-480F-86C5-E31A822594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2D-480F-86C5-E31A822594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59.4</c:v>
                </c:pt>
                <c:pt idx="1">
                  <c:v>14.6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2D-480F-86C5-E31A822594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452D-480F-86C5-E31A822594E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452D-480F-86C5-E31A822594E7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452D-480F-86C5-E31A822594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452D-480F-86C5-E31A822594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59.4</c:v>
                </c:pt>
                <c:pt idx="1">
                  <c:v>15</c:v>
                </c:pt>
                <c:pt idx="2">
                  <c:v>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52D-480F-86C5-E31A822594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52D-480F-86C5-E31A822594E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52D-480F-86C5-E31A822594E7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52D-480F-86C5-E31A822594E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52D-480F-86C5-E31A822594E7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52D-480F-86C5-E31A822594E7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52D-480F-86C5-E31A822594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62.4</c:v>
                </c:pt>
                <c:pt idx="1">
                  <c:v>15.5</c:v>
                </c:pt>
                <c:pt idx="2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52D-480F-86C5-E31A82259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5"/>
        <c:holeSize val="17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+mj-lt"/>
              </a:defRPr>
            </a:pPr>
            <a:r>
              <a:rPr lang="ru-RU" sz="1800" dirty="0" smtClean="0">
                <a:latin typeface="+mj-lt"/>
              </a:rPr>
              <a:t>98 620,1 тыс. рублей </a:t>
            </a:r>
            <a:endParaRPr lang="ru-RU" sz="1800" dirty="0">
              <a:latin typeface="+mj-lt"/>
            </a:endParaRPr>
          </a:p>
        </c:rich>
      </c:tx>
      <c:layout>
        <c:manualLayout>
          <c:xMode val="edge"/>
          <c:yMode val="edge"/>
          <c:x val="0.16527982695810561"/>
          <c:y val="0"/>
        </c:manualLayout>
      </c:layout>
      <c:overlay val="0"/>
    </c:title>
    <c:autoTitleDeleted val="0"/>
    <c:view3D>
      <c:rotX val="30"/>
      <c:rotY val="2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277803342224812E-4"/>
          <c:y val="7.3240676510198055E-2"/>
          <c:w val="0.57479973316272537"/>
          <c:h val="0.747315873464770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Lbls>
            <c:dLbl>
              <c:idx val="0"/>
              <c:layout>
                <c:manualLayout>
                  <c:x val="-2.2014075157005313E-2"/>
                  <c:y val="0.1320482757883941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78,2 %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2.3960380868082207E-2"/>
                  <c:y val="-6.80764464575689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-1.8956834765508208E-2"/>
                  <c:y val="-4.16978249722245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-1.0920815436934463E-2"/>
                  <c:y val="1.5227865139731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5.4842374351771521E-2"/>
                  <c:y val="3.6740449534227844E-2"/>
                </c:manualLayout>
              </c:layout>
              <c:tx>
                <c:rich>
                  <a:bodyPr/>
                  <a:lstStyle/>
                  <a:p>
                    <a:pPr>
                      <a:defRPr sz="1700">
                        <a:latin typeface="Arial Black" pitchFamily="34" charset="0"/>
                      </a:defRPr>
                    </a:pPr>
                    <a:r>
                      <a:rPr lang="en-US" dirty="0" smtClean="0"/>
                      <a:t>3 %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 -77 104,1 тыс. руб.</c:v>
                </c:pt>
                <c:pt idx="1">
                  <c:v>Акцизы на нефтепродукты - 3 595,4 тыс. руб. </c:v>
                </c:pt>
                <c:pt idx="2">
                  <c:v>Земельный налог - 15 306,0 тыс. руб.  </c:v>
                </c:pt>
                <c:pt idx="3">
                  <c:v>Налог на имущество физических лиц - 2 614,6 тыс. руб.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0.78200000000000003</c:v>
                </c:pt>
                <c:pt idx="1">
                  <c:v>3.5999999999999997E-2</c:v>
                </c:pt>
                <c:pt idx="2">
                  <c:v>0.155</c:v>
                </c:pt>
                <c:pt idx="3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54807422586520949"/>
          <c:y val="8.4584436417633829E-2"/>
          <c:w val="0.4504438752276867"/>
          <c:h val="0.79977726262712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7030A0"/>
                </a:solidFill>
              </a:rPr>
              <a:t>104 421,5 тыс. рублей</a:t>
            </a:r>
            <a:endParaRPr lang="ru-RU" sz="12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20334744023802195"/>
          <c:y val="7.7264652369902639E-2"/>
        </c:manualLayout>
      </c:layout>
      <c:overlay val="0"/>
    </c:title>
    <c:autoTitleDeleted val="0"/>
    <c:view3D>
      <c:rotX val="3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4469640252342988E-2"/>
          <c:w val="0.77611470195957732"/>
          <c:h val="0.92644040064531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D47-4EAC-9DA1-4E43CDA53FE1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D47-4EAC-9DA1-4E43CDA53FE1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D47-4EAC-9DA1-4E43CDA53FE1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D47-4EAC-9DA1-4E43CDA53FE1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D47-4EAC-9DA1-4E43CDA53FE1}"/>
              </c:ext>
            </c:extLst>
          </c:dPt>
          <c:dLbls>
            <c:dLbl>
              <c:idx val="0"/>
              <c:layout>
                <c:manualLayout>
                  <c:x val="0.21509964604493689"/>
                  <c:y val="0.17984394615881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58246574165321"/>
                      <c:h val="0.145829652996845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47-4EAC-9DA1-4E43CDA53FE1}"/>
                </c:ext>
              </c:extLst>
            </c:dLbl>
            <c:dLbl>
              <c:idx val="1"/>
              <c:layout>
                <c:manualLayout>
                  <c:x val="7.460911049553709E-2"/>
                  <c:y val="-9.0462986688578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47-4EAC-9DA1-4E43CDA53FE1}"/>
                </c:ext>
              </c:extLst>
            </c:dLbl>
            <c:dLbl>
              <c:idx val="2"/>
              <c:layout>
                <c:manualLayout>
                  <c:x val="7.4515107212475631E-2"/>
                  <c:y val="-2.2724718819651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88298963783724"/>
                      <c:h val="0.144348550545182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D47-4EAC-9DA1-4E43CDA53FE1}"/>
                </c:ext>
              </c:extLst>
            </c:dLbl>
            <c:dLbl>
              <c:idx val="3"/>
              <c:layout>
                <c:manualLayout>
                  <c:x val="-2.6968297937827037E-2"/>
                  <c:y val="9.1382718770980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47-4EAC-9DA1-4E43CDA53FE1}"/>
                </c:ext>
              </c:extLst>
            </c:dLbl>
            <c:dLbl>
              <c:idx val="4"/>
              <c:layout>
                <c:manualLayout>
                  <c:x val="1.2539755822304289E-3"/>
                  <c:y val="3.219527522535208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6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47-4EAC-9DA1-4E43CDA53F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Земельный налог </c:v>
                </c:pt>
                <c:pt idx="3">
                  <c:v>Налог на имущество физических лиц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0.79100000000000004</c:v>
                </c:pt>
                <c:pt idx="1">
                  <c:v>3.5999999999999997E-2</c:v>
                </c:pt>
                <c:pt idx="2">
                  <c:v>0.14799999999999999</c:v>
                </c:pt>
                <c:pt idx="3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47-4EAC-9DA1-4E43CDA53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baseline="0" dirty="0" smtClean="0">
                <a:solidFill>
                  <a:srgbClr val="7030A0"/>
                </a:solidFill>
              </a:rPr>
              <a:t>110 701,7 тыс. рублей</a:t>
            </a:r>
            <a:endParaRPr lang="ru-RU" sz="1200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24802862027551054"/>
          <c:y val="0.10211988304093567"/>
        </c:manualLayout>
      </c:layout>
      <c:overlay val="0"/>
    </c:title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023448652240817E-2"/>
          <c:y val="0.12274524853801169"/>
          <c:w val="0.71702556482256652"/>
          <c:h val="0.851493421052631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B21-4CA6-A633-0DB47ACF3AD6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B21-4CA6-A633-0DB47ACF3AD6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B21-4CA6-A633-0DB47ACF3AD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B21-4CA6-A633-0DB47ACF3AD6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B21-4CA6-A633-0DB47ACF3AD6}"/>
              </c:ext>
            </c:extLst>
          </c:dPt>
          <c:dLbls>
            <c:dLbl>
              <c:idx val="0"/>
              <c:layout>
                <c:manualLayout>
                  <c:x val="0.26521751539328281"/>
                  <c:y val="0.13603527046783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11263223744172"/>
                      <c:h val="0.17432492690058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B21-4CA6-A633-0DB47ACF3AD6}"/>
                </c:ext>
              </c:extLst>
            </c:dLbl>
            <c:dLbl>
              <c:idx val="1"/>
              <c:layout>
                <c:manualLayout>
                  <c:x val="0.10940134111370582"/>
                  <c:y val="-1.8358483483483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21-4CA6-A633-0DB47ACF3AD6}"/>
                </c:ext>
              </c:extLst>
            </c:dLbl>
            <c:dLbl>
              <c:idx val="2"/>
              <c:layout>
                <c:manualLayout>
                  <c:x val="7.221686476372205E-2"/>
                  <c:y val="1.6962719298245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1-4CA6-A633-0DB47ACF3AD6}"/>
                </c:ext>
              </c:extLst>
            </c:dLbl>
            <c:dLbl>
              <c:idx val="3"/>
              <c:layout>
                <c:manualLayout>
                  <c:x val="-0.1709478122697041"/>
                  <c:y val="1.3840643274853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1-4CA6-A633-0DB47ACF3AD6}"/>
                </c:ext>
              </c:extLst>
            </c:dLbl>
            <c:dLbl>
              <c:idx val="4"/>
              <c:layout>
                <c:manualLayout>
                  <c:x val="1.5886850152905193E-3"/>
                  <c:y val="3.2921494839038348E-3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6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B21-4CA6-A633-0DB47ACF3A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Земельный налог</c:v>
                </c:pt>
                <c:pt idx="3">
                  <c:v>Налог на имущество физических лиц 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0.80100000000000005</c:v>
                </c:pt>
                <c:pt idx="1">
                  <c:v>3.4000000000000002E-2</c:v>
                </c:pt>
                <c:pt idx="2">
                  <c:v>0.14000000000000001</c:v>
                </c:pt>
                <c:pt idx="3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B21-4CA6-A633-0DB47ACF3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8273362068965518"/>
          <c:y val="9.541457857868943E-2"/>
          <c:w val="0.79536982758620689"/>
          <c:h val="0.6784386212637398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Лист1!$B$2:$B$4</c:f>
              <c:numCache>
                <c:formatCode>_-* #,##0.0_р_._-;\-* #,##0.0_р_._-;_-* "-"?_р_._-;_-@_-</c:formatCode>
                <c:ptCount val="3"/>
                <c:pt idx="0">
                  <c:v>98620.1</c:v>
                </c:pt>
                <c:pt idx="1">
                  <c:v>104421.5</c:v>
                </c:pt>
                <c:pt idx="2">
                  <c:v>110701.7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75-4ADD-A6BE-289DDA3B9B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 </c:v>
                </c:pt>
                <c:pt idx="2">
                  <c:v>2026 год </c:v>
                </c:pt>
              </c:strCache>
            </c:strRef>
          </c:cat>
          <c:val>
            <c:numRef>
              <c:f>Лист1!$C$2:$C$4</c:f>
              <c:numCache>
                <c:formatCode>_-* #,##0.0_р_._-;\-* #,##0.0_р_._-;_-* "-"?_р_._-;_-@_-</c:formatCode>
                <c:ptCount val="3"/>
                <c:pt idx="0">
                  <c:v>24199.5</c:v>
                </c:pt>
                <c:pt idx="1">
                  <c:v>26394.400000000001</c:v>
                </c:pt>
                <c:pt idx="2">
                  <c:v>27564.9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75-4ADD-A6BE-289DDA3B9B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7"/>
        <c:gapDepth val="8"/>
        <c:shape val="box"/>
        <c:axId val="305346576"/>
        <c:axId val="304949536"/>
        <c:axId val="0"/>
      </c:bar3DChart>
      <c:catAx>
        <c:axId val="305346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49536"/>
        <c:crosses val="autoZero"/>
        <c:auto val="1"/>
        <c:lblAlgn val="ctr"/>
        <c:lblOffset val="100"/>
        <c:noMultiLvlLbl val="0"/>
      </c:catAx>
      <c:valAx>
        <c:axId val="30494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34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 smtClean="0"/>
              <a:t>Доходы бюджета 2024-2026 годов</a:t>
            </a:r>
            <a:endParaRPr lang="ru-RU" sz="1500" dirty="0"/>
          </a:p>
        </c:rich>
      </c:tx>
      <c:layout>
        <c:manualLayout>
          <c:xMode val="edge"/>
          <c:yMode val="edge"/>
          <c:x val="0.10460271317829457"/>
          <c:y val="6.2966358024691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166448643410854"/>
          <c:y val="7.9429320987654317E-2"/>
          <c:w val="0.57667102713178298"/>
          <c:h val="0.893580330330330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C1-4BBF-80C5-40D18154DF5E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C1-4BBF-80C5-40D18154DF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59.4</c:v>
                </c:pt>
                <c:pt idx="1">
                  <c:v>14.6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BC-4BCB-931D-3060F6E761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C1-4BBF-80C5-40D18154DF5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9C1-4BBF-80C5-40D18154DF5E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9C1-4BBF-80C5-40D18154DF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9C1-4BBF-80C5-40D18154DF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59.4</c:v>
                </c:pt>
                <c:pt idx="1">
                  <c:v>15</c:v>
                </c:pt>
                <c:pt idx="2">
                  <c:v>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BC-4BCB-931D-3060F6E7611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6BD2-4021-B95C-B2606402312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6BD2-4021-B95C-B2606402312C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6BD2-4021-B95C-B2606402312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BD2-4021-B95C-B2606402312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BD2-4021-B95C-B2606402312C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6BD2-4021-B95C-B26064023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62.4</c:v>
                </c:pt>
                <c:pt idx="1">
                  <c:v>15.5</c:v>
                </c:pt>
                <c:pt idx="2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6BD2-4021-B95C-B26064023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5"/>
        <c:holeSize val="17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+mj-lt"/>
              </a:defRPr>
            </a:pPr>
            <a:r>
              <a:rPr lang="ru-RU" sz="1600" dirty="0" smtClean="0">
                <a:latin typeface="+mj-lt"/>
              </a:rPr>
              <a:t>24</a:t>
            </a:r>
            <a:r>
              <a:rPr lang="ru-RU" sz="1600" baseline="0" dirty="0" smtClean="0">
                <a:latin typeface="+mj-lt"/>
              </a:rPr>
              <a:t> 199,5 </a:t>
            </a:r>
            <a:r>
              <a:rPr lang="ru-RU" sz="1600" dirty="0" smtClean="0">
                <a:latin typeface="+mj-lt"/>
              </a:rPr>
              <a:t>тыс. рублей</a:t>
            </a:r>
            <a:endParaRPr lang="ru-RU" sz="1600" dirty="0">
              <a:latin typeface="+mj-lt"/>
            </a:endParaRPr>
          </a:p>
        </c:rich>
      </c:tx>
      <c:layout>
        <c:manualLayout>
          <c:xMode val="edge"/>
          <c:yMode val="edge"/>
          <c:x val="0.65226947764497567"/>
          <c:y val="7.6822788065843625E-2"/>
        </c:manualLayout>
      </c:layout>
      <c:overlay val="0"/>
    </c:title>
    <c:autoTitleDeleted val="0"/>
    <c:view3D>
      <c:rotX val="40"/>
      <c:rotY val="17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3344267374944665"/>
          <c:y val="0.18266237373737373"/>
          <c:w val="0.46655732625055335"/>
          <c:h val="0.602214869281045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Pt>
            <c:idx val="5"/>
            <c:bubble3D val="0"/>
            <c:spPr>
              <a:solidFill>
                <a:srgbClr val="9966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B5F-410A-9817-FB05AB71678D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B5F-410A-9817-FB05AB71678D}"/>
              </c:ext>
            </c:extLst>
          </c:dPt>
          <c:dLbls>
            <c:dLbl>
              <c:idx val="0"/>
              <c:layout>
                <c:manualLayout>
                  <c:x val="0.10353950364298714"/>
                  <c:y val="-0.161387527233115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6.9402379326047259E-2"/>
                  <c:y val="0.102762118736383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992806551571484E-2"/>
                      <c:h val="7.10527777777777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-8.0487249544626702E-2"/>
                  <c:y val="6.050190631808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8955468816879E-2"/>
                      <c:h val="7.27320788530465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-7.5896402550091183E-2"/>
                  <c:y val="-0.10814705882352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4.7423611111111007E-2"/>
                  <c:y val="-4.9658769063180827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 sz="1500"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dLbl>
              <c:idx val="5"/>
              <c:layout>
                <c:manualLayout>
                  <c:x val="1.8458056662239826E-2"/>
                  <c:y val="2.5605555555555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5F-410A-9817-FB05AB71678D}"/>
                </c:ext>
              </c:extLst>
            </c:dLbl>
            <c:dLbl>
              <c:idx val="6"/>
              <c:layout>
                <c:manualLayout>
                  <c:x val="-4.5675188136343615E-2"/>
                  <c:y val="2.9171874999999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5F-410A-9817-FB05AB71678D}"/>
                </c:ext>
              </c:extLst>
            </c:dLbl>
            <c:dLbl>
              <c:idx val="7"/>
              <c:layout>
                <c:manualLayout>
                  <c:x val="-0.10665781319167773"/>
                  <c:y val="-3.058510101010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3D9-4329-BAB7-5340E38D09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Арендная плата за земельные участки - 9 100,0 тыс. руб.</c:v>
                </c:pt>
                <c:pt idx="1">
                  <c:v>Плата за негативное воздействие на окружающую среду  - 5 595,5 тыс. руб.</c:v>
                </c:pt>
                <c:pt idx="2">
                  <c:v>Арендная плата за муниципальное имущество -                  4 000,0 тыс. руб.</c:v>
                </c:pt>
                <c:pt idx="3">
                  <c:v>Плата за пользование жилыми помещениями -                4 400,0 тыс. руб.</c:v>
                </c:pt>
                <c:pt idx="4">
                  <c:v>Доходы от продажи материальных и нематериальных активов  - 369,0 тыс.руб.</c:v>
                </c:pt>
                <c:pt idx="5">
                  <c:v>Плата за размещение и эксплуатацию НТО,установку и эксплуатацию рекламных конструкций - 650,0 тыс. руб.</c:v>
                </c:pt>
                <c:pt idx="6">
                  <c:v>Прочие неналоговые доходы (в т.ч. штрафы) - 85,0 тыс. руб.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0.376</c:v>
                </c:pt>
                <c:pt idx="1">
                  <c:v>0.23100000000000001</c:v>
                </c:pt>
                <c:pt idx="2">
                  <c:v>0.16500000000000001</c:v>
                </c:pt>
                <c:pt idx="3">
                  <c:v>0.182</c:v>
                </c:pt>
                <c:pt idx="4">
                  <c:v>1.4999999999999999E-2</c:v>
                </c:pt>
                <c:pt idx="5">
                  <c:v>2.7E-2</c:v>
                </c:pt>
                <c:pt idx="6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ayout>
        <c:manualLayout>
          <c:xMode val="edge"/>
          <c:yMode val="edge"/>
          <c:x val="0"/>
          <c:y val="0"/>
          <c:w val="0.58961168032786893"/>
          <c:h val="1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ADF21-D0AB-4237-845C-26BC6175D43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947E45-83B0-413C-AE59-0C4F618C83FC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782E2A54-BC1E-4CB7-B10A-97330B0A715B}" type="parTrans" cxnId="{D5063652-9E21-4446-81F5-8204ED50ABA7}">
      <dgm:prSet/>
      <dgm:spPr/>
      <dgm:t>
        <a:bodyPr/>
        <a:lstStyle/>
        <a:p>
          <a:endParaRPr lang="ru-RU"/>
        </a:p>
      </dgm:t>
    </dgm:pt>
    <dgm:pt modelId="{20643315-350E-4A73-B41F-2E57642D8680}" type="sibTrans" cxnId="{D5063652-9E21-4446-81F5-8204ED50ABA7}">
      <dgm:prSet/>
      <dgm:spPr/>
      <dgm:t>
        <a:bodyPr/>
        <a:lstStyle/>
        <a:p>
          <a:endParaRPr lang="ru-RU"/>
        </a:p>
      </dgm:t>
    </dgm:pt>
    <dgm:pt modelId="{E8C93953-5041-41C4-99C4-A49E29EE23EE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доходы физических лиц</a:t>
          </a:r>
          <a:endParaRPr lang="ru-RU" sz="1600" dirty="0"/>
        </a:p>
      </dgm:t>
    </dgm:pt>
    <dgm:pt modelId="{8AC930E4-E593-4F0A-9DA9-A358FBC29949}" type="parTrans" cxnId="{A16AAABB-4543-498B-847C-3CF2A65410E2}">
      <dgm:prSet/>
      <dgm:spPr/>
      <dgm:t>
        <a:bodyPr/>
        <a:lstStyle/>
        <a:p>
          <a:endParaRPr lang="ru-RU"/>
        </a:p>
      </dgm:t>
    </dgm:pt>
    <dgm:pt modelId="{E2B30078-A948-44B8-A342-425391B87E72}" type="sibTrans" cxnId="{A16AAABB-4543-498B-847C-3CF2A65410E2}">
      <dgm:prSet/>
      <dgm:spPr/>
      <dgm:t>
        <a:bodyPr/>
        <a:lstStyle/>
        <a:p>
          <a:endParaRPr lang="ru-RU"/>
        </a:p>
      </dgm:t>
    </dgm:pt>
    <dgm:pt modelId="{B4F2A58F-158E-44A0-90EC-FA1957A270B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Неналоговые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49F6E303-1947-4EA5-9B4D-53EA7DDD924D}" type="parTrans" cxnId="{1B2CDB6D-CADA-497D-A929-3F9B00944999}">
      <dgm:prSet/>
      <dgm:spPr/>
      <dgm:t>
        <a:bodyPr/>
        <a:lstStyle/>
        <a:p>
          <a:endParaRPr lang="ru-RU"/>
        </a:p>
      </dgm:t>
    </dgm:pt>
    <dgm:pt modelId="{820CB41D-7867-45C8-9CAD-22464755F83D}" type="sibTrans" cxnId="{1B2CDB6D-CADA-497D-A929-3F9B00944999}">
      <dgm:prSet/>
      <dgm:spPr/>
      <dgm:t>
        <a:bodyPr/>
        <a:lstStyle/>
        <a:p>
          <a:endParaRPr lang="ru-RU"/>
        </a:p>
      </dgm:t>
    </dgm:pt>
    <dgm:pt modelId="{F12099E5-36DC-422D-B774-E67B07770A02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земельные участки</a:t>
          </a:r>
          <a:endParaRPr lang="ru-RU" sz="1400" dirty="0"/>
        </a:p>
      </dgm:t>
    </dgm:pt>
    <dgm:pt modelId="{09042D6D-18A5-43C7-A477-50C7A47D3590}" type="parTrans" cxnId="{D4E16D47-F433-4D44-A5EA-C77BEE669706}">
      <dgm:prSet/>
      <dgm:spPr/>
      <dgm:t>
        <a:bodyPr/>
        <a:lstStyle/>
        <a:p>
          <a:endParaRPr lang="ru-RU"/>
        </a:p>
      </dgm:t>
    </dgm:pt>
    <dgm:pt modelId="{D8FAEC56-26E3-434E-B72C-09F09124C936}" type="sibTrans" cxnId="{D4E16D47-F433-4D44-A5EA-C77BEE669706}">
      <dgm:prSet/>
      <dgm:spPr/>
      <dgm:t>
        <a:bodyPr/>
        <a:lstStyle/>
        <a:p>
          <a:endParaRPr lang="ru-RU"/>
        </a:p>
      </dgm:t>
    </dgm:pt>
    <dgm:pt modelId="{4740B546-2AF9-4179-813F-9C82373FA30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dirty="0">
            <a:solidFill>
              <a:srgbClr val="002060"/>
            </a:solidFill>
          </a:endParaRPr>
        </a:p>
      </dgm:t>
    </dgm:pt>
    <dgm:pt modelId="{605773AE-D550-47B5-ABB1-E6555A54FB81}" type="parTrans" cxnId="{6FC5945A-DE41-4349-8B48-02762B967A56}">
      <dgm:prSet/>
      <dgm:spPr/>
      <dgm:t>
        <a:bodyPr/>
        <a:lstStyle/>
        <a:p>
          <a:endParaRPr lang="ru-RU"/>
        </a:p>
      </dgm:t>
    </dgm:pt>
    <dgm:pt modelId="{9684C6BE-38EB-4594-BA6C-48F85ABD3B96}" type="sibTrans" cxnId="{6FC5945A-DE41-4349-8B48-02762B967A56}">
      <dgm:prSet/>
      <dgm:spPr/>
      <dgm:t>
        <a:bodyPr/>
        <a:lstStyle/>
        <a:p>
          <a:endParaRPr lang="ru-RU"/>
        </a:p>
      </dgm:t>
    </dgm:pt>
    <dgm:pt modelId="{07C04560-D559-4D1B-9148-FE9B9EFDD29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Дотации</a:t>
          </a:r>
          <a:endParaRPr lang="ru-RU" sz="1400" dirty="0"/>
        </a:p>
      </dgm:t>
    </dgm:pt>
    <dgm:pt modelId="{53C6E241-BAB3-4419-9F08-BF10F7F1728D}" type="parTrans" cxnId="{7B577CA5-EB14-4523-9903-50A8DEE134BF}">
      <dgm:prSet/>
      <dgm:spPr/>
      <dgm:t>
        <a:bodyPr/>
        <a:lstStyle/>
        <a:p>
          <a:endParaRPr lang="ru-RU"/>
        </a:p>
      </dgm:t>
    </dgm:pt>
    <dgm:pt modelId="{1FB32BE0-A65D-40A9-A647-4665A4D32E98}" type="sibTrans" cxnId="{7B577CA5-EB14-4523-9903-50A8DEE134BF}">
      <dgm:prSet/>
      <dgm:spPr/>
      <dgm:t>
        <a:bodyPr/>
        <a:lstStyle/>
        <a:p>
          <a:endParaRPr lang="ru-RU"/>
        </a:p>
      </dgm:t>
    </dgm:pt>
    <dgm:pt modelId="{87456BD9-2C89-4C50-AE02-E88B58718B7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Единый сельскохозяйственный налог</a:t>
          </a:r>
          <a:endParaRPr lang="ru-RU" sz="1600" dirty="0"/>
        </a:p>
      </dgm:t>
    </dgm:pt>
    <dgm:pt modelId="{23C92F03-DC2D-4DC2-817F-445B18CDAB69}" type="parTrans" cxnId="{AB2AC4A1-86D8-47EE-B7DE-38F620C38143}">
      <dgm:prSet/>
      <dgm:spPr/>
      <dgm:t>
        <a:bodyPr/>
        <a:lstStyle/>
        <a:p>
          <a:endParaRPr lang="ru-RU"/>
        </a:p>
      </dgm:t>
    </dgm:pt>
    <dgm:pt modelId="{82D43EF1-CBA6-4CD5-85E1-8CA4EA014722}" type="sibTrans" cxnId="{AB2AC4A1-86D8-47EE-B7DE-38F620C38143}">
      <dgm:prSet/>
      <dgm:spPr/>
      <dgm:t>
        <a:bodyPr/>
        <a:lstStyle/>
        <a:p>
          <a:endParaRPr lang="ru-RU"/>
        </a:p>
      </dgm:t>
    </dgm:pt>
    <dgm:pt modelId="{9796168D-5D3A-4625-8339-66C1CE3FB86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Земельный налог</a:t>
          </a:r>
          <a:endParaRPr lang="ru-RU" sz="1600" dirty="0"/>
        </a:p>
      </dgm:t>
    </dgm:pt>
    <dgm:pt modelId="{8E79ED69-9172-4814-80E2-3560AF27060C}" type="parTrans" cxnId="{FE6C8143-6808-40A9-B6AE-D238B646BFBB}">
      <dgm:prSet/>
      <dgm:spPr/>
      <dgm:t>
        <a:bodyPr/>
        <a:lstStyle/>
        <a:p>
          <a:endParaRPr lang="ru-RU"/>
        </a:p>
      </dgm:t>
    </dgm:pt>
    <dgm:pt modelId="{5E425CE6-08EF-4D8A-927D-8FE5DEC15C79}" type="sibTrans" cxnId="{FE6C8143-6808-40A9-B6AE-D238B646BFBB}">
      <dgm:prSet/>
      <dgm:spPr/>
      <dgm:t>
        <a:bodyPr/>
        <a:lstStyle/>
        <a:p>
          <a:endParaRPr lang="ru-RU"/>
        </a:p>
      </dgm:t>
    </dgm:pt>
    <dgm:pt modelId="{47059D3C-9EBA-444C-A596-8F34331D74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имущество физических лиц</a:t>
          </a:r>
          <a:endParaRPr lang="ru-RU" sz="1600" dirty="0"/>
        </a:p>
      </dgm:t>
    </dgm:pt>
    <dgm:pt modelId="{CDB4016A-079D-4700-94E0-F61F20A38A72}" type="parTrans" cxnId="{250CD210-C232-4B09-9EEC-02FF9E79871E}">
      <dgm:prSet/>
      <dgm:spPr/>
      <dgm:t>
        <a:bodyPr/>
        <a:lstStyle/>
        <a:p>
          <a:endParaRPr lang="ru-RU"/>
        </a:p>
      </dgm:t>
    </dgm:pt>
    <dgm:pt modelId="{98265594-97CA-4077-9D5A-311DB1D450CE}" type="sibTrans" cxnId="{250CD210-C232-4B09-9EEC-02FF9E79871E}">
      <dgm:prSet/>
      <dgm:spPr/>
      <dgm:t>
        <a:bodyPr/>
        <a:lstStyle/>
        <a:p>
          <a:endParaRPr lang="ru-RU"/>
        </a:p>
      </dgm:t>
    </dgm:pt>
    <dgm:pt modelId="{670BEEEB-129A-4B3A-852F-891A441D6697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Акцизы на нефтепродукты</a:t>
          </a:r>
          <a:endParaRPr lang="ru-RU" sz="1600" dirty="0"/>
        </a:p>
      </dgm:t>
    </dgm:pt>
    <dgm:pt modelId="{C4C20B02-A6AE-4C47-9AF0-5E62CAFD0A52}" type="parTrans" cxnId="{D8D08030-329E-494D-84D6-558A8041E5FA}">
      <dgm:prSet/>
      <dgm:spPr/>
      <dgm:t>
        <a:bodyPr/>
        <a:lstStyle/>
        <a:p>
          <a:endParaRPr lang="ru-RU"/>
        </a:p>
      </dgm:t>
    </dgm:pt>
    <dgm:pt modelId="{1EF8735C-9171-4DB8-9CAB-0CDB706967EC}" type="sibTrans" cxnId="{D8D08030-329E-494D-84D6-558A8041E5FA}">
      <dgm:prSet/>
      <dgm:spPr/>
      <dgm:t>
        <a:bodyPr/>
        <a:lstStyle/>
        <a:p>
          <a:endParaRPr lang="ru-RU"/>
        </a:p>
      </dgm:t>
    </dgm:pt>
    <dgm:pt modelId="{5FCEB233-B6E4-4069-8599-68EFE81ACA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муниципальное имущество</a:t>
          </a:r>
          <a:endParaRPr lang="ru-RU" sz="1400" dirty="0"/>
        </a:p>
      </dgm:t>
    </dgm:pt>
    <dgm:pt modelId="{B280312A-9ABD-4C1E-9AEC-B1951828ABB9}" type="parTrans" cxnId="{BDB9ACE6-7220-4749-92CE-1008FABBCA79}">
      <dgm:prSet/>
      <dgm:spPr/>
      <dgm:t>
        <a:bodyPr/>
        <a:lstStyle/>
        <a:p>
          <a:endParaRPr lang="ru-RU"/>
        </a:p>
      </dgm:t>
    </dgm:pt>
    <dgm:pt modelId="{13189606-986D-43FF-97CC-491DDEC8FA3D}" type="sibTrans" cxnId="{BDB9ACE6-7220-4749-92CE-1008FABBCA79}">
      <dgm:prSet/>
      <dgm:spPr/>
      <dgm:t>
        <a:bodyPr/>
        <a:lstStyle/>
        <a:p>
          <a:endParaRPr lang="ru-RU"/>
        </a:p>
      </dgm:t>
    </dgm:pt>
    <dgm:pt modelId="{0D1C0124-7399-49B2-97FA-C8F91D976FE6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пользование жилыми помещениями</a:t>
          </a:r>
          <a:endParaRPr lang="ru-RU" sz="1400" dirty="0"/>
        </a:p>
      </dgm:t>
    </dgm:pt>
    <dgm:pt modelId="{11B58479-3940-49B6-83EB-E9127B6F3ED0}" type="parTrans" cxnId="{AF6F17A7-0F82-4CB2-8BA5-7B23E98DDB65}">
      <dgm:prSet/>
      <dgm:spPr/>
      <dgm:t>
        <a:bodyPr/>
        <a:lstStyle/>
        <a:p>
          <a:endParaRPr lang="ru-RU"/>
        </a:p>
      </dgm:t>
    </dgm:pt>
    <dgm:pt modelId="{66860EC9-4DB8-48C3-B8C6-5FA484827027}" type="sibTrans" cxnId="{AF6F17A7-0F82-4CB2-8BA5-7B23E98DDB65}">
      <dgm:prSet/>
      <dgm:spPr/>
      <dgm:t>
        <a:bodyPr/>
        <a:lstStyle/>
        <a:p>
          <a:endParaRPr lang="ru-RU"/>
        </a:p>
      </dgm:t>
    </dgm:pt>
    <dgm:pt modelId="{52F6EA28-D15C-4B6F-88B1-4ECC7CEDCDB1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размещение и эксплуатацию НТО, установку и эксплуатацию рекламных конструкций</a:t>
          </a:r>
          <a:endParaRPr lang="ru-RU" sz="1400" dirty="0"/>
        </a:p>
      </dgm:t>
    </dgm:pt>
    <dgm:pt modelId="{5DC840B5-436D-4FF7-837A-8D575DC535D0}" type="parTrans" cxnId="{ED64CE09-986E-404A-8382-910D1A19B004}">
      <dgm:prSet/>
      <dgm:spPr/>
      <dgm:t>
        <a:bodyPr/>
        <a:lstStyle/>
        <a:p>
          <a:endParaRPr lang="ru-RU"/>
        </a:p>
      </dgm:t>
    </dgm:pt>
    <dgm:pt modelId="{03112EFE-6159-40D2-931E-733B11C86EEF}" type="sibTrans" cxnId="{ED64CE09-986E-404A-8382-910D1A19B004}">
      <dgm:prSet/>
      <dgm:spPr/>
      <dgm:t>
        <a:bodyPr/>
        <a:lstStyle/>
        <a:p>
          <a:endParaRPr lang="ru-RU"/>
        </a:p>
      </dgm:t>
    </dgm:pt>
    <dgm:pt modelId="{78DB7772-DD7C-495A-84DB-B85B7A91B01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негативное воздействие на окружающую среду</a:t>
          </a:r>
          <a:endParaRPr lang="ru-RU" sz="1400" dirty="0"/>
        </a:p>
      </dgm:t>
    </dgm:pt>
    <dgm:pt modelId="{4D15DAD9-40F0-45DF-832A-2F99FA9E5277}" type="parTrans" cxnId="{958D82AE-0B3A-455F-8021-BB0B1247386D}">
      <dgm:prSet/>
      <dgm:spPr/>
      <dgm:t>
        <a:bodyPr/>
        <a:lstStyle/>
        <a:p>
          <a:endParaRPr lang="ru-RU"/>
        </a:p>
      </dgm:t>
    </dgm:pt>
    <dgm:pt modelId="{A40215B4-06B7-4D79-9A20-71F3BD3B936D}" type="sibTrans" cxnId="{958D82AE-0B3A-455F-8021-BB0B1247386D}">
      <dgm:prSet/>
      <dgm:spPr/>
      <dgm:t>
        <a:bodyPr/>
        <a:lstStyle/>
        <a:p>
          <a:endParaRPr lang="ru-RU"/>
        </a:p>
      </dgm:t>
    </dgm:pt>
    <dgm:pt modelId="{6D5A706D-21E4-484C-B867-B9B72985030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Доходы от продажи материальных и нематериальных активов</a:t>
          </a:r>
          <a:endParaRPr lang="ru-RU" sz="1400" dirty="0"/>
        </a:p>
      </dgm:t>
    </dgm:pt>
    <dgm:pt modelId="{D539BBDC-5240-45F2-86AB-95B4F6B6B1A8}" type="parTrans" cxnId="{05EDDA89-A6D6-4C74-9E17-8D20EA8026E2}">
      <dgm:prSet/>
      <dgm:spPr/>
      <dgm:t>
        <a:bodyPr/>
        <a:lstStyle/>
        <a:p>
          <a:endParaRPr lang="ru-RU"/>
        </a:p>
      </dgm:t>
    </dgm:pt>
    <dgm:pt modelId="{DB267875-3484-490D-881F-C3AF77B6EDCC}" type="sibTrans" cxnId="{05EDDA89-A6D6-4C74-9E17-8D20EA8026E2}">
      <dgm:prSet/>
      <dgm:spPr/>
      <dgm:t>
        <a:bodyPr/>
        <a:lstStyle/>
        <a:p>
          <a:endParaRPr lang="ru-RU"/>
        </a:p>
      </dgm:t>
    </dgm:pt>
    <dgm:pt modelId="{0553C861-CEF6-4FA4-8EB0-92CCF3E7A56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Прочие доходы ( в </a:t>
          </a:r>
          <a:r>
            <a:rPr lang="ru-RU" sz="1400" dirty="0" err="1" smtClean="0"/>
            <a:t>т.ч</a:t>
          </a:r>
          <a:r>
            <a:rPr lang="ru-RU" sz="1400" dirty="0" smtClean="0"/>
            <a:t>. штрафы)</a:t>
          </a:r>
          <a:endParaRPr lang="ru-RU" sz="1400" dirty="0"/>
        </a:p>
      </dgm:t>
    </dgm:pt>
    <dgm:pt modelId="{F4F446EB-95E7-4E18-AACF-180AC586C66D}" type="parTrans" cxnId="{712115A2-0DF9-4576-926C-68153CF4B15E}">
      <dgm:prSet/>
      <dgm:spPr/>
      <dgm:t>
        <a:bodyPr/>
        <a:lstStyle/>
        <a:p>
          <a:endParaRPr lang="ru-RU"/>
        </a:p>
      </dgm:t>
    </dgm:pt>
    <dgm:pt modelId="{4EE8B3E4-50F5-402B-B4BB-CC9A7C432610}" type="sibTrans" cxnId="{712115A2-0DF9-4576-926C-68153CF4B15E}">
      <dgm:prSet/>
      <dgm:spPr/>
      <dgm:t>
        <a:bodyPr/>
        <a:lstStyle/>
        <a:p>
          <a:endParaRPr lang="ru-RU"/>
        </a:p>
      </dgm:t>
    </dgm:pt>
    <dgm:pt modelId="{20D20B36-C578-466E-8005-37D6B958867F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Субсидии</a:t>
          </a:r>
          <a:endParaRPr lang="ru-RU" sz="1400" dirty="0"/>
        </a:p>
      </dgm:t>
    </dgm:pt>
    <dgm:pt modelId="{4BB6E1DF-8F67-4E45-B59F-8E154CDFFF91}" type="parTrans" cxnId="{DF154B27-9ADC-43D6-BE9C-C542A505BE03}">
      <dgm:prSet/>
      <dgm:spPr/>
      <dgm:t>
        <a:bodyPr/>
        <a:lstStyle/>
        <a:p>
          <a:endParaRPr lang="ru-RU"/>
        </a:p>
      </dgm:t>
    </dgm:pt>
    <dgm:pt modelId="{12EC0139-92D5-42E0-9EA5-38E0E88A562F}" type="sibTrans" cxnId="{DF154B27-9ADC-43D6-BE9C-C542A505BE03}">
      <dgm:prSet/>
      <dgm:spPr/>
      <dgm:t>
        <a:bodyPr/>
        <a:lstStyle/>
        <a:p>
          <a:endParaRPr lang="ru-RU"/>
        </a:p>
      </dgm:t>
    </dgm:pt>
    <dgm:pt modelId="{3AD7DC75-A0E7-42E5-A113-FF4F759AE2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Субвенции</a:t>
          </a:r>
          <a:endParaRPr lang="ru-RU" sz="1400" dirty="0"/>
        </a:p>
      </dgm:t>
    </dgm:pt>
    <dgm:pt modelId="{19AAC49A-F78B-4E03-AE43-85D542F846B5}" type="parTrans" cxnId="{CD8F2EE6-5D7A-4182-AF9B-225A75AEDEEF}">
      <dgm:prSet/>
      <dgm:spPr/>
      <dgm:t>
        <a:bodyPr/>
        <a:lstStyle/>
        <a:p>
          <a:endParaRPr lang="ru-RU"/>
        </a:p>
      </dgm:t>
    </dgm:pt>
    <dgm:pt modelId="{90BC5BF4-15EE-43D4-9894-2F1AD1729DD5}" type="sibTrans" cxnId="{CD8F2EE6-5D7A-4182-AF9B-225A75AEDEEF}">
      <dgm:prSet/>
      <dgm:spPr/>
      <dgm:t>
        <a:bodyPr/>
        <a:lstStyle/>
        <a:p>
          <a:endParaRPr lang="ru-RU"/>
        </a:p>
      </dgm:t>
    </dgm:pt>
    <dgm:pt modelId="{4BE9EFF8-494F-4A3F-803A-70473A4D62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Иные межбюджетные трансферты</a:t>
          </a:r>
          <a:endParaRPr lang="ru-RU" sz="1400" dirty="0"/>
        </a:p>
      </dgm:t>
    </dgm:pt>
    <dgm:pt modelId="{04C2621E-F982-4563-8094-9DC86E311AE3}" type="parTrans" cxnId="{052F4945-2DC5-4B08-9932-A67C410A93F4}">
      <dgm:prSet/>
      <dgm:spPr/>
      <dgm:t>
        <a:bodyPr/>
        <a:lstStyle/>
        <a:p>
          <a:endParaRPr lang="ru-RU"/>
        </a:p>
      </dgm:t>
    </dgm:pt>
    <dgm:pt modelId="{FF4321A5-7128-48B9-9207-E51D8BB11097}" type="sibTrans" cxnId="{052F4945-2DC5-4B08-9932-A67C410A93F4}">
      <dgm:prSet/>
      <dgm:spPr/>
      <dgm:t>
        <a:bodyPr/>
        <a:lstStyle/>
        <a:p>
          <a:endParaRPr lang="ru-RU"/>
        </a:p>
      </dgm:t>
    </dgm:pt>
    <dgm:pt modelId="{E42C9C88-0C95-44A3-A869-A75F7CF05A5D}" type="pres">
      <dgm:prSet presAssocID="{AF1ADF21-D0AB-4237-845C-26BC6175D4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4F0E88-3E77-4D8F-9445-58C1DDE74055}" type="pres">
      <dgm:prSet presAssocID="{10947E45-83B0-413C-AE59-0C4F618C83FC}" presName="composite" presStyleCnt="0"/>
      <dgm:spPr/>
    </dgm:pt>
    <dgm:pt modelId="{FE406019-6599-44E0-82ED-13D2C6661461}" type="pres">
      <dgm:prSet presAssocID="{10947E45-83B0-413C-AE59-0C4F618C83FC}" presName="parTx" presStyleLbl="alignNode1" presStyleIdx="0" presStyleCnt="3" custLinFactY="-100000" custLinFactNeighborX="119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1E5B4-B8DF-4BF4-AA5C-BF77D40D441D}" type="pres">
      <dgm:prSet presAssocID="{10947E45-83B0-413C-AE59-0C4F618C83F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743E3-4907-4772-9424-E998C6468333}" type="pres">
      <dgm:prSet presAssocID="{20643315-350E-4A73-B41F-2E57642D8680}" presName="space" presStyleCnt="0"/>
      <dgm:spPr/>
    </dgm:pt>
    <dgm:pt modelId="{5FC9A117-BC0B-4530-A312-7806C430671C}" type="pres">
      <dgm:prSet presAssocID="{B4F2A58F-158E-44A0-90EC-FA1957A270B5}" presName="composite" presStyleCnt="0"/>
      <dgm:spPr/>
    </dgm:pt>
    <dgm:pt modelId="{B91F5F3E-477B-46EB-B4C1-7EA346C10338}" type="pres">
      <dgm:prSet presAssocID="{B4F2A58F-158E-44A0-90EC-FA1957A270B5}" presName="parTx" presStyleLbl="alignNode1" presStyleIdx="1" presStyleCnt="3" custScaleY="100000" custLinFactY="-100000" custLinFactNeighborX="-1413" custLinFactNeighborY="-1208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270FA-7B94-4345-AFEB-9F81A42B0640}" type="pres">
      <dgm:prSet presAssocID="{B4F2A58F-158E-44A0-90EC-FA1957A270B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C6148-7CA3-4152-A287-9B62CFC3645D}" type="pres">
      <dgm:prSet presAssocID="{820CB41D-7867-45C8-9CAD-22464755F83D}" presName="space" presStyleCnt="0"/>
      <dgm:spPr/>
    </dgm:pt>
    <dgm:pt modelId="{EBBF841B-713D-4875-A1C4-3BF6CC00A6E6}" type="pres">
      <dgm:prSet presAssocID="{4740B546-2AF9-4179-813F-9C82373FA306}" presName="composite" presStyleCnt="0"/>
      <dgm:spPr/>
    </dgm:pt>
    <dgm:pt modelId="{ACF25AA3-2C9C-46B9-9AD9-E1489BE98D07}" type="pres">
      <dgm:prSet presAssocID="{4740B546-2AF9-4179-813F-9C82373FA306}" presName="parTx" presStyleLbl="alignNode1" presStyleIdx="2" presStyleCnt="3" custLinFactY="-100000" custLinFactNeighborX="190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1167C-E847-412D-B582-F676F2F579E7}" type="pres">
      <dgm:prSet presAssocID="{4740B546-2AF9-4179-813F-9C82373FA30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94562B-7066-4EBD-9E08-E01A8C03802F}" type="presOf" srcId="{52F6EA28-D15C-4B6F-88B1-4ECC7CEDCDB1}" destId="{E46270FA-7B94-4345-AFEB-9F81A42B0640}" srcOrd="0" destOrd="3" presId="urn:microsoft.com/office/officeart/2005/8/layout/hList1"/>
    <dgm:cxn modelId="{DF154B27-9ADC-43D6-BE9C-C542A505BE03}" srcId="{4740B546-2AF9-4179-813F-9C82373FA306}" destId="{20D20B36-C578-466E-8005-37D6B958867F}" srcOrd="1" destOrd="0" parTransId="{4BB6E1DF-8F67-4E45-B59F-8E154CDFFF91}" sibTransId="{12EC0139-92D5-42E0-9EA5-38E0E88A562F}"/>
    <dgm:cxn modelId="{CFA47BFA-4E71-4BF0-A891-B6ACA875116F}" type="presOf" srcId="{47059D3C-9EBA-444C-A596-8F34331D749B}" destId="{83C1E5B4-B8DF-4BF4-AA5C-BF77D40D441D}" srcOrd="0" destOrd="3" presId="urn:microsoft.com/office/officeart/2005/8/layout/hList1"/>
    <dgm:cxn modelId="{05EDDA89-A6D6-4C74-9E17-8D20EA8026E2}" srcId="{B4F2A58F-158E-44A0-90EC-FA1957A270B5}" destId="{6D5A706D-21E4-484C-B867-B9B729850304}" srcOrd="5" destOrd="0" parTransId="{D539BBDC-5240-45F2-86AB-95B4F6B6B1A8}" sibTransId="{DB267875-3484-490D-881F-C3AF77B6EDCC}"/>
    <dgm:cxn modelId="{1B2CDB6D-CADA-497D-A929-3F9B00944999}" srcId="{AF1ADF21-D0AB-4237-845C-26BC6175D43E}" destId="{B4F2A58F-158E-44A0-90EC-FA1957A270B5}" srcOrd="1" destOrd="0" parTransId="{49F6E303-1947-4EA5-9B4D-53EA7DDD924D}" sibTransId="{820CB41D-7867-45C8-9CAD-22464755F83D}"/>
    <dgm:cxn modelId="{D5063652-9E21-4446-81F5-8204ED50ABA7}" srcId="{AF1ADF21-D0AB-4237-845C-26BC6175D43E}" destId="{10947E45-83B0-413C-AE59-0C4F618C83FC}" srcOrd="0" destOrd="0" parTransId="{782E2A54-BC1E-4CB7-B10A-97330B0A715B}" sibTransId="{20643315-350E-4A73-B41F-2E57642D8680}"/>
    <dgm:cxn modelId="{FE6C8143-6808-40A9-B6AE-D238B646BFBB}" srcId="{10947E45-83B0-413C-AE59-0C4F618C83FC}" destId="{9796168D-5D3A-4625-8339-66C1CE3FB863}" srcOrd="2" destOrd="0" parTransId="{8E79ED69-9172-4814-80E2-3560AF27060C}" sibTransId="{5E425CE6-08EF-4D8A-927D-8FE5DEC15C79}"/>
    <dgm:cxn modelId="{03C0FB28-2B5D-495E-B513-5073EA270725}" type="presOf" srcId="{9796168D-5D3A-4625-8339-66C1CE3FB863}" destId="{83C1E5B4-B8DF-4BF4-AA5C-BF77D40D441D}" srcOrd="0" destOrd="2" presId="urn:microsoft.com/office/officeart/2005/8/layout/hList1"/>
    <dgm:cxn modelId="{250CD210-C232-4B09-9EEC-02FF9E79871E}" srcId="{10947E45-83B0-413C-AE59-0C4F618C83FC}" destId="{47059D3C-9EBA-444C-A596-8F34331D749B}" srcOrd="3" destOrd="0" parTransId="{CDB4016A-079D-4700-94E0-F61F20A38A72}" sibTransId="{98265594-97CA-4077-9D5A-311DB1D450CE}"/>
    <dgm:cxn modelId="{2B54C3F3-F78C-4E17-9C04-1BA59D73603F}" type="presOf" srcId="{4740B546-2AF9-4179-813F-9C82373FA306}" destId="{ACF25AA3-2C9C-46B9-9AD9-E1489BE98D07}" srcOrd="0" destOrd="0" presId="urn:microsoft.com/office/officeart/2005/8/layout/hList1"/>
    <dgm:cxn modelId="{052F4945-2DC5-4B08-9932-A67C410A93F4}" srcId="{4740B546-2AF9-4179-813F-9C82373FA306}" destId="{4BE9EFF8-494F-4A3F-803A-70473A4D62FD}" srcOrd="3" destOrd="0" parTransId="{04C2621E-F982-4563-8094-9DC86E311AE3}" sibTransId="{FF4321A5-7128-48B9-9207-E51D8BB11097}"/>
    <dgm:cxn modelId="{27F988FA-8C87-469D-90D8-D76949888501}" type="presOf" srcId="{5FCEB233-B6E4-4069-8599-68EFE81ACAFD}" destId="{E46270FA-7B94-4345-AFEB-9F81A42B0640}" srcOrd="0" destOrd="1" presId="urn:microsoft.com/office/officeart/2005/8/layout/hList1"/>
    <dgm:cxn modelId="{6C350159-B329-4C2C-BE65-BAC3D83537BF}" type="presOf" srcId="{E8C93953-5041-41C4-99C4-A49E29EE23EE}" destId="{83C1E5B4-B8DF-4BF4-AA5C-BF77D40D441D}" srcOrd="0" destOrd="0" presId="urn:microsoft.com/office/officeart/2005/8/layout/hList1"/>
    <dgm:cxn modelId="{220035F8-17AC-4020-8D62-16D8A528F826}" type="presOf" srcId="{0553C861-CEF6-4FA4-8EB0-92CCF3E7A56B}" destId="{E46270FA-7B94-4345-AFEB-9F81A42B0640}" srcOrd="0" destOrd="6" presId="urn:microsoft.com/office/officeart/2005/8/layout/hList1"/>
    <dgm:cxn modelId="{CBDB6EC1-9FD0-4696-B69D-8D2108DCAF23}" type="presOf" srcId="{F12099E5-36DC-422D-B774-E67B07770A02}" destId="{E46270FA-7B94-4345-AFEB-9F81A42B0640}" srcOrd="0" destOrd="0" presId="urn:microsoft.com/office/officeart/2005/8/layout/hList1"/>
    <dgm:cxn modelId="{FBC22C27-12BB-4A0D-A209-B025A56BD2C1}" type="presOf" srcId="{3AD7DC75-A0E7-42E5-A113-FF4F759AE29B}" destId="{8AA1167C-E847-412D-B582-F676F2F579E7}" srcOrd="0" destOrd="2" presId="urn:microsoft.com/office/officeart/2005/8/layout/hList1"/>
    <dgm:cxn modelId="{AB2AC4A1-86D8-47EE-B7DE-38F620C38143}" srcId="{10947E45-83B0-413C-AE59-0C4F618C83FC}" destId="{87456BD9-2C89-4C50-AE02-E88B58718B7D}" srcOrd="1" destOrd="0" parTransId="{23C92F03-DC2D-4DC2-817F-445B18CDAB69}" sibTransId="{82D43EF1-CBA6-4CD5-85E1-8CA4EA014722}"/>
    <dgm:cxn modelId="{D8D08030-329E-494D-84D6-558A8041E5FA}" srcId="{10947E45-83B0-413C-AE59-0C4F618C83FC}" destId="{670BEEEB-129A-4B3A-852F-891A441D6697}" srcOrd="4" destOrd="0" parTransId="{C4C20B02-A6AE-4C47-9AF0-5E62CAFD0A52}" sibTransId="{1EF8735C-9171-4DB8-9CAB-0CDB706967EC}"/>
    <dgm:cxn modelId="{88196A97-4C38-4E51-9904-5E850B9A00C0}" type="presOf" srcId="{6D5A706D-21E4-484C-B867-B9B729850304}" destId="{E46270FA-7B94-4345-AFEB-9F81A42B0640}" srcOrd="0" destOrd="5" presId="urn:microsoft.com/office/officeart/2005/8/layout/hList1"/>
    <dgm:cxn modelId="{E4EF1900-EEF3-47F1-86E3-C008C676FBCA}" type="presOf" srcId="{10947E45-83B0-413C-AE59-0C4F618C83FC}" destId="{FE406019-6599-44E0-82ED-13D2C6661461}" srcOrd="0" destOrd="0" presId="urn:microsoft.com/office/officeart/2005/8/layout/hList1"/>
    <dgm:cxn modelId="{C76BC7D1-7E2B-4294-B663-FAFB04D43D60}" type="presOf" srcId="{4BE9EFF8-494F-4A3F-803A-70473A4D62FD}" destId="{8AA1167C-E847-412D-B582-F676F2F579E7}" srcOrd="0" destOrd="3" presId="urn:microsoft.com/office/officeart/2005/8/layout/hList1"/>
    <dgm:cxn modelId="{7B577CA5-EB14-4523-9903-50A8DEE134BF}" srcId="{4740B546-2AF9-4179-813F-9C82373FA306}" destId="{07C04560-D559-4D1B-9148-FE9B9EFDD294}" srcOrd="0" destOrd="0" parTransId="{53C6E241-BAB3-4419-9F08-BF10F7F1728D}" sibTransId="{1FB32BE0-A65D-40A9-A647-4665A4D32E98}"/>
    <dgm:cxn modelId="{A16AAABB-4543-498B-847C-3CF2A65410E2}" srcId="{10947E45-83B0-413C-AE59-0C4F618C83FC}" destId="{E8C93953-5041-41C4-99C4-A49E29EE23EE}" srcOrd="0" destOrd="0" parTransId="{8AC930E4-E593-4F0A-9DA9-A358FBC29949}" sibTransId="{E2B30078-A948-44B8-A342-425391B87E72}"/>
    <dgm:cxn modelId="{DCBC2A23-6BE4-4BE4-91D3-257423CAB779}" type="presOf" srcId="{07C04560-D559-4D1B-9148-FE9B9EFDD294}" destId="{8AA1167C-E847-412D-B582-F676F2F579E7}" srcOrd="0" destOrd="0" presId="urn:microsoft.com/office/officeart/2005/8/layout/hList1"/>
    <dgm:cxn modelId="{5864F242-5559-45FB-A39A-83EABC47A25E}" type="presOf" srcId="{B4F2A58F-158E-44A0-90EC-FA1957A270B5}" destId="{B91F5F3E-477B-46EB-B4C1-7EA346C10338}" srcOrd="0" destOrd="0" presId="urn:microsoft.com/office/officeart/2005/8/layout/hList1"/>
    <dgm:cxn modelId="{CD8F2EE6-5D7A-4182-AF9B-225A75AEDEEF}" srcId="{4740B546-2AF9-4179-813F-9C82373FA306}" destId="{3AD7DC75-A0E7-42E5-A113-FF4F759AE29B}" srcOrd="2" destOrd="0" parTransId="{19AAC49A-F78B-4E03-AE43-85D542F846B5}" sibTransId="{90BC5BF4-15EE-43D4-9894-2F1AD1729DD5}"/>
    <dgm:cxn modelId="{BDB9ACE6-7220-4749-92CE-1008FABBCA79}" srcId="{B4F2A58F-158E-44A0-90EC-FA1957A270B5}" destId="{5FCEB233-B6E4-4069-8599-68EFE81ACAFD}" srcOrd="1" destOrd="0" parTransId="{B280312A-9ABD-4C1E-9AEC-B1951828ABB9}" sibTransId="{13189606-986D-43FF-97CC-491DDEC8FA3D}"/>
    <dgm:cxn modelId="{A301AA69-B13B-41A9-B40A-772BE42DB643}" type="presOf" srcId="{20D20B36-C578-466E-8005-37D6B958867F}" destId="{8AA1167C-E847-412D-B582-F676F2F579E7}" srcOrd="0" destOrd="1" presId="urn:microsoft.com/office/officeart/2005/8/layout/hList1"/>
    <dgm:cxn modelId="{F3C45E89-60AE-484B-96F0-A3FC3143CB43}" type="presOf" srcId="{0D1C0124-7399-49B2-97FA-C8F91D976FE6}" destId="{E46270FA-7B94-4345-AFEB-9F81A42B0640}" srcOrd="0" destOrd="2" presId="urn:microsoft.com/office/officeart/2005/8/layout/hList1"/>
    <dgm:cxn modelId="{95078A92-A6E9-4CA4-869B-603CFD36B915}" type="presOf" srcId="{AF1ADF21-D0AB-4237-845C-26BC6175D43E}" destId="{E42C9C88-0C95-44A3-A869-A75F7CF05A5D}" srcOrd="0" destOrd="0" presId="urn:microsoft.com/office/officeart/2005/8/layout/hList1"/>
    <dgm:cxn modelId="{D4E16D47-F433-4D44-A5EA-C77BEE669706}" srcId="{B4F2A58F-158E-44A0-90EC-FA1957A270B5}" destId="{F12099E5-36DC-422D-B774-E67B07770A02}" srcOrd="0" destOrd="0" parTransId="{09042D6D-18A5-43C7-A477-50C7A47D3590}" sibTransId="{D8FAEC56-26E3-434E-B72C-09F09124C936}"/>
    <dgm:cxn modelId="{712115A2-0DF9-4576-926C-68153CF4B15E}" srcId="{B4F2A58F-158E-44A0-90EC-FA1957A270B5}" destId="{0553C861-CEF6-4FA4-8EB0-92CCF3E7A56B}" srcOrd="6" destOrd="0" parTransId="{F4F446EB-95E7-4E18-AACF-180AC586C66D}" sibTransId="{4EE8B3E4-50F5-402B-B4BB-CC9A7C432610}"/>
    <dgm:cxn modelId="{ED64CE09-986E-404A-8382-910D1A19B004}" srcId="{B4F2A58F-158E-44A0-90EC-FA1957A270B5}" destId="{52F6EA28-D15C-4B6F-88B1-4ECC7CEDCDB1}" srcOrd="3" destOrd="0" parTransId="{5DC840B5-436D-4FF7-837A-8D575DC535D0}" sibTransId="{03112EFE-6159-40D2-931E-733B11C86EEF}"/>
    <dgm:cxn modelId="{EA25D04C-AE1E-4CB3-80FF-C1012BB6786F}" type="presOf" srcId="{87456BD9-2C89-4C50-AE02-E88B58718B7D}" destId="{83C1E5B4-B8DF-4BF4-AA5C-BF77D40D441D}" srcOrd="0" destOrd="1" presId="urn:microsoft.com/office/officeart/2005/8/layout/hList1"/>
    <dgm:cxn modelId="{958D82AE-0B3A-455F-8021-BB0B1247386D}" srcId="{B4F2A58F-158E-44A0-90EC-FA1957A270B5}" destId="{78DB7772-DD7C-495A-84DB-B85B7A91B013}" srcOrd="4" destOrd="0" parTransId="{4D15DAD9-40F0-45DF-832A-2F99FA9E5277}" sibTransId="{A40215B4-06B7-4D79-9A20-71F3BD3B936D}"/>
    <dgm:cxn modelId="{6FC5945A-DE41-4349-8B48-02762B967A56}" srcId="{AF1ADF21-D0AB-4237-845C-26BC6175D43E}" destId="{4740B546-2AF9-4179-813F-9C82373FA306}" srcOrd="2" destOrd="0" parTransId="{605773AE-D550-47B5-ABB1-E6555A54FB81}" sibTransId="{9684C6BE-38EB-4594-BA6C-48F85ABD3B96}"/>
    <dgm:cxn modelId="{AF6F17A7-0F82-4CB2-8BA5-7B23E98DDB65}" srcId="{B4F2A58F-158E-44A0-90EC-FA1957A270B5}" destId="{0D1C0124-7399-49B2-97FA-C8F91D976FE6}" srcOrd="2" destOrd="0" parTransId="{11B58479-3940-49B6-83EB-E9127B6F3ED0}" sibTransId="{66860EC9-4DB8-48C3-B8C6-5FA484827027}"/>
    <dgm:cxn modelId="{C88D0EDE-2EE8-4237-A012-D4D7CC4889F3}" type="presOf" srcId="{78DB7772-DD7C-495A-84DB-B85B7A91B013}" destId="{E46270FA-7B94-4345-AFEB-9F81A42B0640}" srcOrd="0" destOrd="4" presId="urn:microsoft.com/office/officeart/2005/8/layout/hList1"/>
    <dgm:cxn modelId="{AC1B79D9-66E0-40FB-83DD-B85DF39BD3E3}" type="presOf" srcId="{670BEEEB-129A-4B3A-852F-891A441D6697}" destId="{83C1E5B4-B8DF-4BF4-AA5C-BF77D40D441D}" srcOrd="0" destOrd="4" presId="urn:microsoft.com/office/officeart/2005/8/layout/hList1"/>
    <dgm:cxn modelId="{43579407-8E41-4492-80F1-A917BFB94474}" type="presParOf" srcId="{E42C9C88-0C95-44A3-A869-A75F7CF05A5D}" destId="{D84F0E88-3E77-4D8F-9445-58C1DDE74055}" srcOrd="0" destOrd="0" presId="urn:microsoft.com/office/officeart/2005/8/layout/hList1"/>
    <dgm:cxn modelId="{F5755F6A-EB8A-474E-AE12-1307A24E9125}" type="presParOf" srcId="{D84F0E88-3E77-4D8F-9445-58C1DDE74055}" destId="{FE406019-6599-44E0-82ED-13D2C6661461}" srcOrd="0" destOrd="0" presId="urn:microsoft.com/office/officeart/2005/8/layout/hList1"/>
    <dgm:cxn modelId="{E27D28EC-A55E-48C3-A7E7-1926A1AED069}" type="presParOf" srcId="{D84F0E88-3E77-4D8F-9445-58C1DDE74055}" destId="{83C1E5B4-B8DF-4BF4-AA5C-BF77D40D441D}" srcOrd="1" destOrd="0" presId="urn:microsoft.com/office/officeart/2005/8/layout/hList1"/>
    <dgm:cxn modelId="{2DFAE6A4-9E81-48CB-AD79-7C88B0D6CF82}" type="presParOf" srcId="{E42C9C88-0C95-44A3-A869-A75F7CF05A5D}" destId="{C8E743E3-4907-4772-9424-E998C6468333}" srcOrd="1" destOrd="0" presId="urn:microsoft.com/office/officeart/2005/8/layout/hList1"/>
    <dgm:cxn modelId="{AED93CBD-7C2B-4C5F-91DA-5ABCD40B4574}" type="presParOf" srcId="{E42C9C88-0C95-44A3-A869-A75F7CF05A5D}" destId="{5FC9A117-BC0B-4530-A312-7806C430671C}" srcOrd="2" destOrd="0" presId="urn:microsoft.com/office/officeart/2005/8/layout/hList1"/>
    <dgm:cxn modelId="{9219042A-9B45-42D8-95BD-79CACBBCEB38}" type="presParOf" srcId="{5FC9A117-BC0B-4530-A312-7806C430671C}" destId="{B91F5F3E-477B-46EB-B4C1-7EA346C10338}" srcOrd="0" destOrd="0" presId="urn:microsoft.com/office/officeart/2005/8/layout/hList1"/>
    <dgm:cxn modelId="{92E8B23A-5529-40B8-8CC7-56377C5A1877}" type="presParOf" srcId="{5FC9A117-BC0B-4530-A312-7806C430671C}" destId="{E46270FA-7B94-4345-AFEB-9F81A42B0640}" srcOrd="1" destOrd="0" presId="urn:microsoft.com/office/officeart/2005/8/layout/hList1"/>
    <dgm:cxn modelId="{23651803-C157-4DEB-B51A-0BFD2B39F975}" type="presParOf" srcId="{E42C9C88-0C95-44A3-A869-A75F7CF05A5D}" destId="{8C3C6148-7CA3-4152-A287-9B62CFC3645D}" srcOrd="3" destOrd="0" presId="urn:microsoft.com/office/officeart/2005/8/layout/hList1"/>
    <dgm:cxn modelId="{0343C23C-1CE4-4DD0-A279-8C6DD10F64F2}" type="presParOf" srcId="{E42C9C88-0C95-44A3-A869-A75F7CF05A5D}" destId="{EBBF841B-713D-4875-A1C4-3BF6CC00A6E6}" srcOrd="4" destOrd="0" presId="urn:microsoft.com/office/officeart/2005/8/layout/hList1"/>
    <dgm:cxn modelId="{64F227B7-C424-4D98-A39B-B90BF0A59466}" type="presParOf" srcId="{EBBF841B-713D-4875-A1C4-3BF6CC00A6E6}" destId="{ACF25AA3-2C9C-46B9-9AD9-E1489BE98D07}" srcOrd="0" destOrd="0" presId="urn:microsoft.com/office/officeart/2005/8/layout/hList1"/>
    <dgm:cxn modelId="{05BE31E7-83F9-4BF6-8593-5E8562448D33}" type="presParOf" srcId="{EBBF841B-713D-4875-A1C4-3BF6CC00A6E6}" destId="{8AA1167C-E847-412D-B582-F676F2F579E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6019-6599-44E0-82ED-13D2C6661461}">
      <dsp:nvSpPr>
        <dsp:cNvPr id="0" name=""/>
        <dsp:cNvSpPr/>
      </dsp:nvSpPr>
      <dsp:spPr>
        <a:xfrm>
          <a:off x="34593" y="0"/>
          <a:ext cx="2676375" cy="1070550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4593" y="0"/>
        <a:ext cx="2676375" cy="1070550"/>
      </dsp:txXfrm>
    </dsp:sp>
    <dsp:sp modelId="{83C1E5B4-B8DF-4BF4-AA5C-BF77D40D441D}">
      <dsp:nvSpPr>
        <dsp:cNvPr id="0" name=""/>
        <dsp:cNvSpPr/>
      </dsp:nvSpPr>
      <dsp:spPr>
        <a:xfrm>
          <a:off x="2745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доходы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Единый сельскохозяйственный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Земельный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имущество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Акцизы на нефтепродукты</a:t>
          </a:r>
          <a:endParaRPr lang="ru-RU" sz="1600" kern="1200" dirty="0"/>
        </a:p>
      </dsp:txBody>
      <dsp:txXfrm>
        <a:off x="2745" y="1333812"/>
        <a:ext cx="2676375" cy="3746924"/>
      </dsp:txXfrm>
    </dsp:sp>
    <dsp:sp modelId="{B91F5F3E-477B-46EB-B4C1-7EA346C10338}">
      <dsp:nvSpPr>
        <dsp:cNvPr id="0" name=""/>
        <dsp:cNvSpPr/>
      </dsp:nvSpPr>
      <dsp:spPr>
        <a:xfrm>
          <a:off x="3015995" y="0"/>
          <a:ext cx="2676375" cy="1070550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Неналоговые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015995" y="0"/>
        <a:ext cx="2676375" cy="1070550"/>
      </dsp:txXfrm>
    </dsp:sp>
    <dsp:sp modelId="{E46270FA-7B94-4345-AFEB-9F81A42B0640}">
      <dsp:nvSpPr>
        <dsp:cNvPr id="0" name=""/>
        <dsp:cNvSpPr/>
      </dsp:nvSpPr>
      <dsp:spPr>
        <a:xfrm>
          <a:off x="3053812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земельные участки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муниципальное имущество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пользование жилыми помещениями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размещение и эксплуатацию НТО, установку и эксплуатацию рекламных конструкций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негативное воздействие на окружающую среду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Доходы от продажи материальных и нематериальных активов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Прочие доходы ( в </a:t>
          </a:r>
          <a:r>
            <a:rPr lang="ru-RU" sz="1400" kern="1200" dirty="0" err="1" smtClean="0"/>
            <a:t>т.ч</a:t>
          </a:r>
          <a:r>
            <a:rPr lang="ru-RU" sz="1400" kern="1200" dirty="0" smtClean="0"/>
            <a:t>. штрафы)</a:t>
          </a:r>
          <a:endParaRPr lang="ru-RU" sz="1400" kern="1200" dirty="0"/>
        </a:p>
      </dsp:txBody>
      <dsp:txXfrm>
        <a:off x="3053812" y="1333812"/>
        <a:ext cx="2676375" cy="3746924"/>
      </dsp:txXfrm>
    </dsp:sp>
    <dsp:sp modelId="{ACF25AA3-2C9C-46B9-9AD9-E1489BE98D07}">
      <dsp:nvSpPr>
        <dsp:cNvPr id="0" name=""/>
        <dsp:cNvSpPr/>
      </dsp:nvSpPr>
      <dsp:spPr>
        <a:xfrm>
          <a:off x="6107625" y="0"/>
          <a:ext cx="2676375" cy="1070550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6107625" y="0"/>
        <a:ext cx="2676375" cy="1070550"/>
      </dsp:txXfrm>
    </dsp:sp>
    <dsp:sp modelId="{8AA1167C-E847-412D-B582-F676F2F579E7}">
      <dsp:nvSpPr>
        <dsp:cNvPr id="0" name=""/>
        <dsp:cNvSpPr/>
      </dsp:nvSpPr>
      <dsp:spPr>
        <a:xfrm>
          <a:off x="6104879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Дотации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Субсидии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Субвенции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Иные межбюджетные трансферты</a:t>
          </a:r>
          <a:endParaRPr lang="ru-RU" sz="1400" kern="1200" dirty="0"/>
        </a:p>
      </dsp:txBody>
      <dsp:txXfrm>
        <a:off x="6104879" y="1333812"/>
        <a:ext cx="2676375" cy="3746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0.4186</cdr:x>
      <cdr:y>0.80833</cdr:y>
    </cdr:from>
    <cdr:to>
      <cdr:x>0.62797</cdr:x>
      <cdr:y>0.875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8000" y="2619000"/>
          <a:ext cx="864280" cy="216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dirty="0" smtClean="0"/>
            <a:t>2026 год</a:t>
          </a:r>
          <a:endParaRPr lang="ru-RU" sz="900" b="1" dirty="0"/>
        </a:p>
      </cdr:txBody>
    </cdr:sp>
  </cdr:relSizeAnchor>
  <cdr:relSizeAnchor xmlns:cdr="http://schemas.openxmlformats.org/drawingml/2006/chartDrawing">
    <cdr:from>
      <cdr:x>0.41314</cdr:x>
      <cdr:y>0.69722</cdr:y>
    </cdr:from>
    <cdr:to>
      <cdr:x>0.58686</cdr:x>
      <cdr:y>0.76389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05435" y="2259000"/>
          <a:ext cx="717130" cy="216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/>
            <a:t>2025 год</a:t>
          </a:r>
          <a:endParaRPr lang="ru-RU" sz="900" b="1" dirty="0"/>
        </a:p>
      </cdr:txBody>
    </cdr:sp>
  </cdr:relSizeAnchor>
  <cdr:relSizeAnchor xmlns:cdr="http://schemas.openxmlformats.org/drawingml/2006/chartDrawing">
    <cdr:from>
      <cdr:x>0.39531</cdr:x>
      <cdr:y>0.58611</cdr:y>
    </cdr:from>
    <cdr:to>
      <cdr:x>0.60469</cdr:x>
      <cdr:y>0.65277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631860" y="1899000"/>
          <a:ext cx="864280" cy="2159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/>
            <a:t>2024 год</a:t>
          </a:r>
          <a:endParaRPr lang="ru-RU" sz="90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0.17253</cdr:y>
    </cdr:from>
    <cdr:to>
      <cdr:x>0.46078</cdr:x>
      <cdr:y>0.3917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-933059" y="534166"/>
          <a:ext cx="3529684" cy="67852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400" b="1" dirty="0" smtClean="0"/>
            <a:t>54 013,4 тыс. рублей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0.01865</cdr:x>
      <cdr:y>0.87568</cdr:y>
    </cdr:from>
    <cdr:to>
      <cdr:x>0.16822</cdr:x>
      <cdr:y>0.98357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36943" y="2521883"/>
          <a:ext cx="1098493" cy="3107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2024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0.21863</cdr:x>
      <cdr:y>0.01042</cdr:y>
    </cdr:from>
    <cdr:to>
      <cdr:x>0.82662</cdr:x>
      <cdr:y>0.11816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674706" y="32266"/>
          <a:ext cx="4657304" cy="333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Arial Black" panose="020B0A04020102020204" pitchFamily="34" charset="0"/>
            </a:rPr>
            <a:t>169 658,4 тыс. рублей</a:t>
          </a:r>
          <a:endParaRPr lang="ru-RU" sz="1600" b="1" dirty="0">
            <a:latin typeface="Arial Black" panose="020B0A040201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0.26509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90776" y="1870188"/>
          <a:ext cx="3023999" cy="64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53 109,5 тыс.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Arial Black" panose="020B0A04020102020204" pitchFamily="34" charset="0"/>
            </a:rPr>
            <a:t>175 103,1 тыс. рублей</a:t>
          </a:r>
        </a:p>
      </cdr:txBody>
    </cdr:sp>
  </cdr:relSizeAnchor>
  <cdr:relSizeAnchor xmlns:cdr="http://schemas.openxmlformats.org/drawingml/2006/chartDrawing">
    <cdr:from>
      <cdr:x>0.03954</cdr:x>
      <cdr:y>0.85776</cdr:y>
    </cdr:from>
    <cdr:to>
      <cdr:x>0.31278</cdr:x>
      <cdr:y>0.98115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7109" y="2160000"/>
          <a:ext cx="1085612" cy="31071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</a:t>
          </a:r>
          <a:endParaRPr lang="ru-RU" sz="1400" b="1" i="1" dirty="0">
            <a:solidFill>
              <a:schemeClr val="tx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0.25173</cdr:x>
      <cdr:y>0.74267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08000" y="1870183"/>
          <a:ext cx="2996283" cy="648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51 209,5 тыс.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Arial Black" panose="020B0A04020102020204" pitchFamily="34" charset="0"/>
            </a:rPr>
            <a:t>172 310,6 тыс. рублей</a:t>
          </a:r>
        </a:p>
      </cdr:txBody>
    </cdr:sp>
  </cdr:relSizeAnchor>
  <cdr:relSizeAnchor xmlns:cdr="http://schemas.openxmlformats.org/drawingml/2006/chartDrawing">
    <cdr:from>
      <cdr:x>0.03708</cdr:x>
      <cdr:y>0.85776</cdr:y>
    </cdr:from>
    <cdr:to>
      <cdr:x>0.30679</cdr:x>
      <cdr:y>0.98116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1140" y="2160000"/>
          <a:ext cx="1099414" cy="3107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chemeClr val="tx1"/>
              </a:solidFill>
              <a:latin typeface="Arial Black" panose="020B0A04020102020204" pitchFamily="34" charset="0"/>
            </a:rPr>
            <a:t>2026год</a:t>
          </a:r>
          <a:endParaRPr lang="ru-RU" sz="1400" b="1" i="1" dirty="0">
            <a:solidFill>
              <a:schemeClr val="tx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0.72299</cdr:x>
      <cdr:y>0.00201</cdr:y>
    </cdr:from>
    <cdr:to>
      <cdr:x>1</cdr:x>
      <cdr:y>0.10295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18800" y="5624"/>
          <a:ext cx="1080000" cy="282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accent2">
                  <a:lumMod val="50000"/>
                </a:schemeClr>
              </a:solidFill>
            </a:rPr>
            <a:t>2025 год</a:t>
          </a:r>
          <a:endParaRPr lang="ru-RU" sz="16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0.74442</cdr:x>
      <cdr:y>0</cdr:y>
    </cdr:from>
    <cdr:to>
      <cdr:x>1</cdr:x>
      <cdr:y>0.10094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08194" y="0"/>
          <a:ext cx="1101478" cy="276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accent2">
                  <a:lumMod val="50000"/>
                </a:schemeClr>
              </a:solidFill>
            </a:rPr>
            <a:t>2026 год</a:t>
          </a:r>
          <a:endParaRPr lang="ru-RU" sz="16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0.4186</cdr:x>
      <cdr:y>0.80833</cdr:y>
    </cdr:from>
    <cdr:to>
      <cdr:x>0.62797</cdr:x>
      <cdr:y>0.875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8000" y="2619000"/>
          <a:ext cx="864280" cy="216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dirty="0" smtClean="0"/>
            <a:t>2026 год</a:t>
          </a:r>
          <a:endParaRPr lang="ru-RU" sz="900" b="1" dirty="0"/>
        </a:p>
      </cdr:txBody>
    </cdr:sp>
  </cdr:relSizeAnchor>
  <cdr:relSizeAnchor xmlns:cdr="http://schemas.openxmlformats.org/drawingml/2006/chartDrawing">
    <cdr:from>
      <cdr:x>0.41314</cdr:x>
      <cdr:y>0.69722</cdr:y>
    </cdr:from>
    <cdr:to>
      <cdr:x>0.58686</cdr:x>
      <cdr:y>0.76389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05435" y="2259000"/>
          <a:ext cx="717130" cy="216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/>
            <a:t>2025 год</a:t>
          </a:r>
          <a:endParaRPr lang="ru-RU" sz="900" b="1" dirty="0"/>
        </a:p>
      </cdr:txBody>
    </cdr:sp>
  </cdr:relSizeAnchor>
  <cdr:relSizeAnchor xmlns:cdr="http://schemas.openxmlformats.org/drawingml/2006/chartDrawing">
    <cdr:from>
      <cdr:x>0.39531</cdr:x>
      <cdr:y>0.58611</cdr:y>
    </cdr:from>
    <cdr:to>
      <cdr:x>0.60469</cdr:x>
      <cdr:y>0.65277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631860" y="1899000"/>
          <a:ext cx="864280" cy="2159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/>
            <a:t>2024 год</a:t>
          </a:r>
          <a:endParaRPr lang="ru-RU" sz="9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0.75437</cdr:x>
      <cdr:y>0</cdr:y>
    </cdr:from>
    <cdr:to>
      <cdr:x>1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51202" y="-4225534"/>
          <a:ext cx="1091183" cy="291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/>
            <a:t>2025 год</a:t>
          </a:r>
          <a:endParaRPr lang="ru-RU" sz="1400" b="1" i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0.75437</cdr:x>
      <cdr:y>0</cdr:y>
    </cdr:from>
    <cdr:to>
      <cdr:x>1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46422" y="-4228701"/>
          <a:ext cx="1154748" cy="291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i="1" dirty="0" smtClean="0"/>
            <a:t>2026 год</a:t>
          </a:r>
          <a:endParaRPr lang="ru-RU" sz="1400" b="1" i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0.4434</cdr:x>
      <cdr:y>0.65447</cdr:y>
    </cdr:from>
    <cdr:to>
      <cdr:x>0.98113</cdr:x>
      <cdr:y>0.86527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84000" y="1909245"/>
          <a:ext cx="4104000" cy="614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600" b="1" dirty="0" smtClean="0"/>
            <a:t>115 645,0 тыс. рублей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0.20896</cdr:x>
      <cdr:y>0.00104</cdr:y>
    </cdr:from>
    <cdr:to>
      <cdr:x>0.59575</cdr:x>
      <cdr:y>0.10741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94775" y="3034"/>
          <a:ext cx="2952000" cy="310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Arial Black" panose="020B0A04020102020204" pitchFamily="34" charset="0"/>
            </a:rPr>
            <a:t>169 658,4 тыс. рублей</a:t>
          </a:r>
          <a:endParaRPr lang="ru-RU" sz="16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0.0283</cdr:x>
      <cdr:y>0.85192</cdr:y>
    </cdr:from>
    <cdr:to>
      <cdr:x>0.22642</cdr:x>
      <cdr:y>0.97532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6000" y="2485245"/>
          <a:ext cx="1512000" cy="360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i="1" dirty="0" smtClean="0">
              <a:latin typeface="Arial Black" panose="020B0A04020102020204" pitchFamily="34" charset="0"/>
            </a:rPr>
            <a:t>2024 год</a:t>
          </a:r>
          <a:endParaRPr lang="ru-RU" sz="1800" b="1" i="1" dirty="0">
            <a:latin typeface="Arial Black" panose="020B0A040201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0.26509</cdr:x>
      <cdr:y>0.79136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5728" y="1992796"/>
          <a:ext cx="2954522" cy="525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121 993,6 тыс.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0.34475</cdr:x>
      <cdr:y>0</cdr:y>
    </cdr:from>
    <cdr:to>
      <cdr:x>0.93104</cdr:x>
      <cdr:y>0.13375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86000" y="0"/>
          <a:ext cx="2357025" cy="336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Arial Black" panose="020B0A04020102020204" pitchFamily="34" charset="0"/>
            </a:rPr>
            <a:t>175 103,1 тыс.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0.00458</cdr:x>
      <cdr:y>0.84855</cdr:y>
    </cdr:from>
    <cdr:to>
      <cdr:x>0.27782</cdr:x>
      <cdr:y>0.97194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8423" y="2136796"/>
          <a:ext cx="1098493" cy="3107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2025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0.42333</cdr:x>
      <cdr:y>0.79136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25631" y="1992793"/>
          <a:ext cx="2350652" cy="525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200" b="1" dirty="0" smtClean="0"/>
            <a:t>121 101,1 тыс.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0.13913</cdr:x>
      <cdr:y>0.01347</cdr:y>
    </cdr:from>
    <cdr:to>
      <cdr:x>0.61655</cdr:x>
      <cdr:y>0.08086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12024" y="71975"/>
          <a:ext cx="3816000" cy="36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0.00795</cdr:x>
      <cdr:y>0</cdr:y>
    </cdr:from>
    <cdr:to>
      <cdr:x>1</cdr:x>
      <cdr:y>0.10637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03" y="0"/>
          <a:ext cx="4082072" cy="267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Arial Black" panose="020B0A04020102020204" pitchFamily="34" charset="0"/>
            </a:rPr>
            <a:t>172 310,6 тыс. рублей</a:t>
          </a:r>
          <a:endParaRPr lang="ru-RU" sz="1300" b="1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2.49733E-7</cdr:x>
      <cdr:y>0.85192</cdr:y>
    </cdr:from>
    <cdr:to>
      <cdr:x>0.26971</cdr:x>
      <cdr:y>0.97532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" y="2145295"/>
          <a:ext cx="1080000" cy="31074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7030A0"/>
              </a:solidFill>
              <a:latin typeface="Arial Black" panose="020B0A04020102020204" pitchFamily="34" charset="0"/>
            </a:rPr>
            <a:t>2026 год</a:t>
          </a:r>
          <a:endParaRPr lang="ru-RU" sz="1400" b="1" i="1" dirty="0">
            <a:solidFill>
              <a:srgbClr val="7030A0"/>
            </a:solidFill>
            <a:latin typeface="Arial Black" panose="020B0A040201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F78B94-2666-4ACF-880A-7B5F1C1211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658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5"/>
            <a:ext cx="5438140" cy="4466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E045990-8948-4CED-916A-D021F68E19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045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5001E7-71A1-4344-8695-74CEAD92971E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592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0E113-8A24-4269-AFE1-E186F32C8AEF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42144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2A9F2E-18D7-4BB2-9E6B-7E84F373A5BA}" type="slidenum">
              <a:rPr lang="ru-RU" altLang="ru-RU" smtClean="0"/>
              <a:pPr eaLnBrk="1" hangingPunct="1"/>
              <a:t>25</a:t>
            </a:fld>
            <a:endParaRPr lang="ru-RU" alt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746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05FA2-9E66-4F91-B059-76BAA91811EE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7273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5A3BAF-5B34-4E3D-A0C3-02A09EF334A5}" type="slidenum">
              <a:rPr lang="ru-RU" altLang="ru-RU" smtClean="0"/>
              <a:pPr eaLnBrk="1" hangingPunct="1"/>
              <a:t>27</a:t>
            </a:fld>
            <a:endParaRPr lang="ru-RU" alt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522416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D1F039-9B39-4B19-8E9E-67B0AD674E38}" type="slidenum">
              <a:rPr lang="ru-RU" altLang="ru-RU" smtClean="0"/>
              <a:pPr eaLnBrk="1" hangingPunct="1"/>
              <a:t>28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49937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D1F039-9B39-4B19-8E9E-67B0AD674E38}" type="slidenum">
              <a:rPr lang="ru-RU" altLang="ru-RU" smtClean="0"/>
              <a:pPr eaLnBrk="1" hangingPunct="1"/>
              <a:t>29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61160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59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65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64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07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642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33F85E-0C03-45BF-BDBD-8E8279BB48FA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7311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B6E991-C4CE-422B-9B00-78EBB03F4221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87243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1AE63A-F917-4B6B-8EB3-E30263652A9F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30346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38E559-B402-4A87-AD88-AF90340D6AA8}" type="slidenum">
              <a:rPr lang="ru-RU" altLang="ru-RU" smtClean="0"/>
              <a:pPr eaLnBrk="1" hangingPunct="1"/>
              <a:t>22</a:t>
            </a:fld>
            <a:endParaRPr lang="ru-RU" alt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88252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F92F5D-D40D-4610-8FAE-E6C15452E442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4420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3038" y="2971800"/>
            <a:ext cx="7313612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4191000"/>
            <a:ext cx="7313612" cy="1447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17E3B-4F1C-4DCB-A669-05BBA1EC66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70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3177-5489-48FB-A19F-D4CEC8A311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81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18272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2E1F4-DD4D-443D-B751-E83C5BB6EE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33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89D77-6A82-4F8C-AC71-AF8B51EE83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03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14CC4-F340-4006-AFAE-D06F0EB424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65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507A6-08F7-4E17-9414-14DA323137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80013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B1EA6-A966-4B3F-9A15-DDE536B2B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2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0DAD6-713F-4D73-A1DA-A02ECC5F3F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2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38F02-515C-44EC-BAE5-5B59A95EAF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4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2AC2D-CC84-4D01-8EE8-1265B617FD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02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2E242-8EFE-496E-977E-16941152FE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41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9093-61FE-4139-B923-F434B6719E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16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74638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313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3038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E12F5E-A030-4408-A0FA-97D90E5A16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7899" y="420130"/>
            <a:ext cx="8280000" cy="2952225"/>
          </a:xfrm>
        </p:spPr>
        <p:txBody>
          <a:bodyPr/>
          <a:lstStyle/>
          <a:p>
            <a:pPr algn="ctr" eaLnBrk="1" hangingPunct="1"/>
            <a:r>
              <a:rPr lang="ru-RU" alt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Бюджет для граждан </a:t>
            </a:r>
          </a:p>
          <a:p>
            <a:pPr algn="ctr" eaLnBrk="1" hangingPunct="1"/>
            <a:r>
              <a:rPr lang="ru-RU" altLang="ru-RU" sz="3200" b="1" dirty="0" smtClean="0">
                <a:latin typeface="Arial Black" panose="020B0A04020102020204" pitchFamily="34" charset="0"/>
              </a:rPr>
              <a:t>по проекту бюджета </a:t>
            </a:r>
            <a:r>
              <a:rPr lang="ru-RU" altLang="ru-RU" sz="2500" b="1" dirty="0" smtClean="0">
                <a:latin typeface="Arial Black" panose="020B0A04020102020204" pitchFamily="34" charset="0"/>
              </a:rPr>
              <a:t>МУНИЦИПАЛЬНОГО ОБРАЗОВАНИЯ «СВЕТОГОРСКОЕ ГОРОДСКОЕ ПОСЕЛЕНИЕ» ВЫБОРГСКОГО РАЙОНА ЛЕНИНГРАДСКОЙ ОБЛАСТИ НА 2024 ГОД И ПЛАНОВЫЙ ПЕРИОД 2025 И 2026 ГОДОВ»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Уважаемые жители МО «Светогорское городское поселение» Выборгского района Ленинградской области!</a:t>
            </a:r>
          </a:p>
          <a:p>
            <a:pPr algn="ctr" eaLnBrk="1" hangingPunct="1"/>
            <a:r>
              <a:rPr lang="ru-RU" sz="1800" i="1" dirty="0" smtClean="0"/>
              <a:t>            Перед </a:t>
            </a:r>
            <a:r>
              <a:rPr lang="ru-RU" sz="1800" i="1" dirty="0"/>
              <a:t>вами информационный материал – «Бюджет для граждан</a:t>
            </a:r>
            <a:r>
              <a:rPr lang="ru-RU" sz="1800" i="1" dirty="0" smtClean="0"/>
              <a:t>»,                                            </a:t>
            </a:r>
          </a:p>
          <a:p>
            <a:pPr algn="ctr" eaLnBrk="1" hangingPunct="1"/>
            <a:r>
              <a:rPr lang="ru-RU" sz="1800" i="1" dirty="0" smtClean="0"/>
              <a:t>       где в доступной и понятной форме отражены основные параметры бюджета муниципального образования.</a:t>
            </a:r>
          </a:p>
          <a:p>
            <a:pPr algn="ctr" eaLnBrk="1" hangingPunct="1"/>
            <a:r>
              <a:rPr lang="ru-RU" sz="1800" i="1" dirty="0" smtClean="0"/>
              <a:t>Создавая </a:t>
            </a:r>
            <a:r>
              <a:rPr lang="ru-RU" sz="1800" i="1" dirty="0"/>
              <a:t>«Бюджет для граждан», мы стремились обеспечить реализацию принципов прозрачности и открытости бюджетных данных, ведь вопросы наполнения и расходования бюджета затрагивают интересы </a:t>
            </a:r>
            <a:r>
              <a:rPr lang="ru-RU" sz="1800" i="1" dirty="0" smtClean="0"/>
              <a:t>каждого жителя</a:t>
            </a:r>
            <a:r>
              <a:rPr lang="ru-RU" sz="1800" i="1" dirty="0"/>
              <a:t>. </a:t>
            </a:r>
            <a:endParaRPr lang="ru-RU" altLang="ru-RU" sz="1800" b="1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8" name="Picture 4" descr="\\admfs\doc\Мягкова О\от Коноваловой О\фото для презент\герб3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4441" cy="1413000"/>
          </a:xfrm>
          <a:prstGeom prst="rect">
            <a:avLst/>
          </a:prstGeom>
          <a:noFill/>
          <a:extLst/>
        </p:spPr>
      </p:pic>
      <p:pic>
        <p:nvPicPr>
          <p:cNvPr id="7" name="Picture 8" descr="Герб Светогорс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632" cy="15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9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405" y="364234"/>
            <a:ext cx="7313613" cy="634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/>
              <a:t>ОСНОВНЫЕ ХАРАКТЕРИСТИКИ БЮДЖЕТА</a:t>
            </a:r>
            <a:endParaRPr lang="en-US" altLang="ru-RU" sz="2400" b="1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30526"/>
              </p:ext>
            </p:extLst>
          </p:nvPr>
        </p:nvGraphicFramePr>
        <p:xfrm>
          <a:off x="972001" y="1133797"/>
          <a:ext cx="7631998" cy="2376001"/>
        </p:xfrm>
        <a:graphic>
          <a:graphicData uri="http://schemas.openxmlformats.org/drawingml/2006/table">
            <a:tbl>
              <a:tblPr/>
              <a:tblGrid>
                <a:gridCol w="1512000">
                  <a:extLst>
                    <a:ext uri="{9D8B030D-6E8A-4147-A177-3AD203B41FA5}">
                      <a16:colId xmlns:a16="http://schemas.microsoft.com/office/drawing/2014/main" val="2491756170"/>
                    </a:ext>
                  </a:extLst>
                </a:gridCol>
                <a:gridCol w="1480941">
                  <a:extLst>
                    <a:ext uri="{9D8B030D-6E8A-4147-A177-3AD203B41FA5}">
                      <a16:colId xmlns:a16="http://schemas.microsoft.com/office/drawing/2014/main" val="1198771906"/>
                    </a:ext>
                  </a:extLst>
                </a:gridCol>
                <a:gridCol w="1496470">
                  <a:extLst>
                    <a:ext uri="{9D8B030D-6E8A-4147-A177-3AD203B41FA5}">
                      <a16:colId xmlns:a16="http://schemas.microsoft.com/office/drawing/2014/main" val="70023324"/>
                    </a:ext>
                  </a:extLst>
                </a:gridCol>
                <a:gridCol w="1571294">
                  <a:extLst>
                    <a:ext uri="{9D8B030D-6E8A-4147-A177-3AD203B41FA5}">
                      <a16:colId xmlns:a16="http://schemas.microsoft.com/office/drawing/2014/main" val="3274667654"/>
                    </a:ext>
                  </a:extLst>
                </a:gridCol>
                <a:gridCol w="1571293">
                  <a:extLst>
                    <a:ext uri="{9D8B030D-6E8A-4147-A177-3AD203B41FA5}">
                      <a16:colId xmlns:a16="http://schemas.microsoft.com/office/drawing/2014/main" val="1927526536"/>
                    </a:ext>
                  </a:extLst>
                </a:gridCol>
              </a:tblGrid>
              <a:tr h="39308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705950"/>
                  </a:ext>
                </a:extLst>
              </a:tr>
              <a:tr h="350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04212"/>
                  </a:ext>
                </a:extLst>
              </a:tr>
              <a:tr h="46038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159 836,7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165 982,1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392,2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971573"/>
                  </a:ext>
                </a:extLst>
              </a:tr>
              <a:tr h="42106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kumimoji="0" lang="ru-RU" altLang="ru-RU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163 403,3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658,4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672,6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62361"/>
                  </a:ext>
                </a:extLst>
              </a:tr>
              <a:tr h="75048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3 566,6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924,5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075697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61940994"/>
              </p:ext>
            </p:extLst>
          </p:nvPr>
        </p:nvGraphicFramePr>
        <p:xfrm>
          <a:off x="900000" y="3645000"/>
          <a:ext cx="7776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340000" y="85517"/>
            <a:ext cx="3913498" cy="4529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711449" y="2609937"/>
            <a:ext cx="345828" cy="367042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63910" y="747103"/>
            <a:ext cx="316742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 Black" panose="020B0A04020102020204" pitchFamily="34" charset="0"/>
              </a:rPr>
              <a:t>Собственные доходы:</a:t>
            </a:r>
            <a:endParaRPr lang="ru-RU" b="1" i="1" dirty="0"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960" y="1170041"/>
            <a:ext cx="5019040" cy="369332"/>
          </a:xfrm>
          <a:prstGeom prst="rect">
            <a:avLst/>
          </a:prstGeom>
          <a:solidFill>
            <a:srgbClr val="FFFF00">
              <a:alpha val="9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</a:t>
            </a:r>
            <a:r>
              <a:rPr lang="en-US" i="1" dirty="0" smtClean="0">
                <a:latin typeface="Arial Black" panose="020B0A04020102020204" pitchFamily="34" charset="0"/>
              </a:rPr>
              <a:t>4</a:t>
            </a:r>
            <a:r>
              <a:rPr lang="ru-RU" i="1" dirty="0" smtClean="0">
                <a:latin typeface="Arial Black" panose="020B0A04020102020204" pitchFamily="34" charset="0"/>
              </a:rPr>
              <a:t> год – 1</a:t>
            </a:r>
            <a:r>
              <a:rPr lang="en-US" i="1" dirty="0" smtClean="0">
                <a:latin typeface="Arial Black" panose="020B0A04020102020204" pitchFamily="34" charset="0"/>
              </a:rPr>
              <a:t>22</a:t>
            </a:r>
            <a:r>
              <a:rPr lang="ru-RU" i="1" dirty="0" smtClean="0">
                <a:latin typeface="Arial Black" panose="020B0A04020102020204" pitchFamily="34" charset="0"/>
              </a:rPr>
              <a:t> 8</a:t>
            </a:r>
            <a:r>
              <a:rPr lang="en-US" i="1" dirty="0" smtClean="0">
                <a:latin typeface="Arial Black" panose="020B0A04020102020204" pitchFamily="34" charset="0"/>
              </a:rPr>
              <a:t>19</a:t>
            </a:r>
            <a:r>
              <a:rPr lang="ru-RU" i="1" dirty="0" smtClean="0">
                <a:latin typeface="Arial Black" panose="020B0A04020102020204" pitchFamily="34" charset="0"/>
              </a:rPr>
              <a:t>,6 тыс. руб.</a:t>
            </a:r>
            <a:r>
              <a:rPr lang="ru-RU" i="1" dirty="0">
                <a:latin typeface="Arial Black" panose="020B0A04020102020204" pitchFamily="34" charset="0"/>
              </a:rPr>
              <a:t> </a:t>
            </a:r>
            <a:r>
              <a:rPr lang="ru-RU" i="1" dirty="0" smtClean="0">
                <a:latin typeface="Arial Black" panose="020B0A04020102020204" pitchFamily="34" charset="0"/>
              </a:rPr>
              <a:t>(74%)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290" y="1643030"/>
            <a:ext cx="49698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</a:t>
            </a:r>
            <a:r>
              <a:rPr lang="en-US" i="1" dirty="0" smtClean="0">
                <a:latin typeface="Arial Black" panose="020B0A04020102020204" pitchFamily="34" charset="0"/>
              </a:rPr>
              <a:t>5</a:t>
            </a:r>
            <a:r>
              <a:rPr lang="ru-RU" i="1" dirty="0" smtClean="0">
                <a:latin typeface="Arial Black" panose="020B0A04020102020204" pitchFamily="34" charset="0"/>
              </a:rPr>
              <a:t>год – 1</a:t>
            </a:r>
            <a:r>
              <a:rPr lang="en-US" i="1" dirty="0" smtClean="0">
                <a:latin typeface="Arial Black" panose="020B0A04020102020204" pitchFamily="34" charset="0"/>
              </a:rPr>
              <a:t>30</a:t>
            </a:r>
            <a:r>
              <a:rPr lang="ru-RU" i="1" dirty="0" smtClean="0">
                <a:latin typeface="Arial Black" panose="020B0A04020102020204" pitchFamily="34" charset="0"/>
              </a:rPr>
              <a:t> 815,9 тыс. руб.</a:t>
            </a:r>
            <a:r>
              <a:rPr lang="ru-RU" i="1" dirty="0">
                <a:latin typeface="Arial Black" panose="020B0A04020102020204" pitchFamily="34" charset="0"/>
              </a:rPr>
              <a:t> </a:t>
            </a:r>
            <a:r>
              <a:rPr lang="ru-RU" i="1" dirty="0" smtClean="0">
                <a:latin typeface="Arial Black" panose="020B0A04020102020204" pitchFamily="34" charset="0"/>
              </a:rPr>
              <a:t>(74,4%)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447" y="2157595"/>
            <a:ext cx="51611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202</a:t>
            </a:r>
            <a:r>
              <a:rPr lang="en-US" i="1" dirty="0" smtClean="0">
                <a:latin typeface="Arial Black" panose="020B0A04020102020204" pitchFamily="34" charset="0"/>
              </a:rPr>
              <a:t>6</a:t>
            </a:r>
            <a:r>
              <a:rPr lang="ru-RU" i="1" dirty="0" smtClean="0">
                <a:latin typeface="Arial Black" panose="020B0A04020102020204" pitchFamily="34" charset="0"/>
              </a:rPr>
              <a:t> год – 138 266,6 тыс. руб.</a:t>
            </a:r>
            <a:r>
              <a:rPr lang="ru-RU" i="1" dirty="0">
                <a:latin typeface="Arial Black" panose="020B0A04020102020204" pitchFamily="34" charset="0"/>
              </a:rPr>
              <a:t> (</a:t>
            </a:r>
            <a:r>
              <a:rPr lang="ru-RU" i="1" dirty="0" smtClean="0">
                <a:latin typeface="Arial Black" panose="020B0A04020102020204" pitchFamily="34" charset="0"/>
              </a:rPr>
              <a:t>77,9%)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287" y="3067680"/>
            <a:ext cx="4964534" cy="369332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1. Налоговые доходы, тыс. рублей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920000">
            <a:off x="3655292" y="803370"/>
            <a:ext cx="345828" cy="31828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662024790"/>
              </p:ext>
            </p:extLst>
          </p:nvPr>
        </p:nvGraphicFramePr>
        <p:xfrm>
          <a:off x="128960" y="3400291"/>
          <a:ext cx="5688000" cy="34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13865796"/>
              </p:ext>
            </p:extLst>
          </p:nvPr>
        </p:nvGraphicFramePr>
        <p:xfrm>
          <a:off x="5148000" y="-21112"/>
          <a:ext cx="4128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61163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30" grpId="0">
        <p:bldAsOne/>
      </p:bldGraphic>
      <p:bldGraphic spid="1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400" y="117000"/>
            <a:ext cx="8229600" cy="360368"/>
          </a:xfrm>
        </p:spPr>
        <p:txBody>
          <a:bodyPr/>
          <a:lstStyle/>
          <a:p>
            <a:pPr algn="ctr"/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4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562860"/>
              </p:ext>
            </p:extLst>
          </p:nvPr>
        </p:nvGraphicFramePr>
        <p:xfrm>
          <a:off x="180000" y="477368"/>
          <a:ext cx="8784000" cy="381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6693"/>
              </p:ext>
            </p:extLst>
          </p:nvPr>
        </p:nvGraphicFramePr>
        <p:xfrm>
          <a:off x="457200" y="4077000"/>
          <a:ext cx="3898800" cy="279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567672"/>
              </p:ext>
            </p:extLst>
          </p:nvPr>
        </p:nvGraphicFramePr>
        <p:xfrm>
          <a:off x="4788000" y="4077000"/>
          <a:ext cx="4309672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62356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500000" y="117000"/>
            <a:ext cx="3881347" cy="4529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5040000">
            <a:off x="4151659" y="541689"/>
            <a:ext cx="324752" cy="42380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1393420"/>
              </p:ext>
            </p:extLst>
          </p:nvPr>
        </p:nvGraphicFramePr>
        <p:xfrm>
          <a:off x="396000" y="1304499"/>
          <a:ext cx="5256000" cy="277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00000" y="1022906"/>
            <a:ext cx="5184000" cy="369332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2. Неналоговые доходы, тыс. рублей</a:t>
            </a:r>
            <a:endParaRPr lang="ru-RU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88944482"/>
              </p:ext>
            </p:extLst>
          </p:nvPr>
        </p:nvGraphicFramePr>
        <p:xfrm>
          <a:off x="4932000" y="3618000"/>
          <a:ext cx="4128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8935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88368"/>
          </a:xfrm>
        </p:spPr>
        <p:txBody>
          <a:bodyPr/>
          <a:lstStyle/>
          <a:p>
            <a:pPr algn="ctr"/>
            <a:r>
              <a:rPr lang="ru-RU" sz="22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НЕ</a:t>
            </a:r>
            <a:r>
              <a:rPr lang="ru-RU" sz="22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2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151361"/>
              </p:ext>
            </p:extLst>
          </p:nvPr>
        </p:nvGraphicFramePr>
        <p:xfrm>
          <a:off x="180000" y="549000"/>
          <a:ext cx="8784000" cy="36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542447"/>
              </p:ext>
            </p:extLst>
          </p:nvPr>
        </p:nvGraphicFramePr>
        <p:xfrm>
          <a:off x="-7611" y="4230069"/>
          <a:ext cx="4442385" cy="2627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080621"/>
              </p:ext>
            </p:extLst>
          </p:nvPr>
        </p:nvGraphicFramePr>
        <p:xfrm>
          <a:off x="4439062" y="4228701"/>
          <a:ext cx="4701170" cy="2624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06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8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916000" y="117000"/>
            <a:ext cx="3533632" cy="4529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2000" y="837000"/>
            <a:ext cx="6120000" cy="369332"/>
          </a:xfrm>
          <a:prstGeom prst="rect">
            <a:avLst/>
          </a:prstGeom>
          <a:solidFill>
            <a:srgbClr val="00B0F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3. Безвозмездные поступления, тыс. руб.</a:t>
            </a:r>
            <a:endParaRPr lang="ru-RU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496021565"/>
              </p:ext>
            </p:extLst>
          </p:nvPr>
        </p:nvGraphicFramePr>
        <p:xfrm>
          <a:off x="396000" y="1199833"/>
          <a:ext cx="7560000" cy="2708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1756246"/>
              </p:ext>
            </p:extLst>
          </p:nvPr>
        </p:nvGraphicFramePr>
        <p:xfrm>
          <a:off x="1006875" y="3933000"/>
          <a:ext cx="8104379" cy="2788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891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116000" y="153434"/>
            <a:ext cx="7313613" cy="431097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</a:t>
            </a:r>
            <a:r>
              <a:rPr lang="ru-RU" altLang="ru-RU" sz="2400" b="1" dirty="0" smtClean="0"/>
              <a:t>РАСХОДОВ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429000"/>
            <a:ext cx="4572000" cy="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050804"/>
              </p:ext>
            </p:extLst>
          </p:nvPr>
        </p:nvGraphicFramePr>
        <p:xfrm>
          <a:off x="180000" y="765000"/>
          <a:ext cx="8855999" cy="5971231"/>
        </p:xfrm>
        <a:graphic>
          <a:graphicData uri="http://schemas.openxmlformats.org/drawingml/2006/table">
            <a:tbl>
              <a:tblPr/>
              <a:tblGrid>
                <a:gridCol w="1494025">
                  <a:extLst>
                    <a:ext uri="{9D8B030D-6E8A-4147-A177-3AD203B41FA5}">
                      <a16:colId xmlns:a16="http://schemas.microsoft.com/office/drawing/2014/main" val="2896934771"/>
                    </a:ext>
                  </a:extLst>
                </a:gridCol>
                <a:gridCol w="419199">
                  <a:extLst>
                    <a:ext uri="{9D8B030D-6E8A-4147-A177-3AD203B41FA5}">
                      <a16:colId xmlns:a16="http://schemas.microsoft.com/office/drawing/2014/main" val="377795897"/>
                    </a:ext>
                  </a:extLst>
                </a:gridCol>
                <a:gridCol w="715154">
                  <a:extLst>
                    <a:ext uri="{9D8B030D-6E8A-4147-A177-3AD203B41FA5}">
                      <a16:colId xmlns:a16="http://schemas.microsoft.com/office/drawing/2014/main" val="2966463449"/>
                    </a:ext>
                  </a:extLst>
                </a:gridCol>
                <a:gridCol w="715154">
                  <a:extLst>
                    <a:ext uri="{9D8B030D-6E8A-4147-A177-3AD203B41FA5}">
                      <a16:colId xmlns:a16="http://schemas.microsoft.com/office/drawing/2014/main" val="1027532106"/>
                    </a:ext>
                  </a:extLst>
                </a:gridCol>
                <a:gridCol w="715154">
                  <a:extLst>
                    <a:ext uri="{9D8B030D-6E8A-4147-A177-3AD203B41FA5}">
                      <a16:colId xmlns:a16="http://schemas.microsoft.com/office/drawing/2014/main" val="959708839"/>
                    </a:ext>
                  </a:extLst>
                </a:gridCol>
                <a:gridCol w="594424">
                  <a:extLst>
                    <a:ext uri="{9D8B030D-6E8A-4147-A177-3AD203B41FA5}">
                      <a16:colId xmlns:a16="http://schemas.microsoft.com/office/drawing/2014/main" val="4037704723"/>
                    </a:ext>
                  </a:extLst>
                </a:gridCol>
                <a:gridCol w="718507">
                  <a:extLst>
                    <a:ext uri="{9D8B030D-6E8A-4147-A177-3AD203B41FA5}">
                      <a16:colId xmlns:a16="http://schemas.microsoft.com/office/drawing/2014/main" val="3913992178"/>
                    </a:ext>
                  </a:extLst>
                </a:gridCol>
                <a:gridCol w="718507">
                  <a:extLst>
                    <a:ext uri="{9D8B030D-6E8A-4147-A177-3AD203B41FA5}">
                      <a16:colId xmlns:a16="http://schemas.microsoft.com/office/drawing/2014/main" val="1691033697"/>
                    </a:ext>
                  </a:extLst>
                </a:gridCol>
                <a:gridCol w="718507">
                  <a:extLst>
                    <a:ext uri="{9D8B030D-6E8A-4147-A177-3AD203B41FA5}">
                      <a16:colId xmlns:a16="http://schemas.microsoft.com/office/drawing/2014/main" val="1554665027"/>
                    </a:ext>
                  </a:extLst>
                </a:gridCol>
                <a:gridCol w="591910">
                  <a:extLst>
                    <a:ext uri="{9D8B030D-6E8A-4147-A177-3AD203B41FA5}">
                      <a16:colId xmlns:a16="http://schemas.microsoft.com/office/drawing/2014/main" val="2731976594"/>
                    </a:ext>
                  </a:extLst>
                </a:gridCol>
                <a:gridCol w="727729">
                  <a:extLst>
                    <a:ext uri="{9D8B030D-6E8A-4147-A177-3AD203B41FA5}">
                      <a16:colId xmlns:a16="http://schemas.microsoft.com/office/drawing/2014/main" val="926696945"/>
                    </a:ext>
                  </a:extLst>
                </a:gridCol>
                <a:gridCol w="727729">
                  <a:extLst>
                    <a:ext uri="{9D8B030D-6E8A-4147-A177-3AD203B41FA5}">
                      <a16:colId xmlns:a16="http://schemas.microsoft.com/office/drawing/2014/main" val="1139827657"/>
                    </a:ext>
                  </a:extLst>
                </a:gridCol>
              </a:tblGrid>
              <a:tr h="27827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год*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673455"/>
                  </a:ext>
                </a:extLst>
              </a:tr>
              <a:tr h="943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 измене­нием (на 01.09.2023 г.)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 измене­нием (на 01.09.2023 г.)*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включено в проект бюджета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измене­ние утвержде иного бюджета (+. -)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измене­ние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иного бюджета (%)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 измене­нием (на 01.09.2023 г.)*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о в проект бюджета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измене­ние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иного бюджета (+, -)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измене­ние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иного бюджета (%)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включено в проект бюджета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944437"/>
                  </a:ext>
                </a:extLst>
              </a:tr>
              <a:tr h="331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45 773,7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48 846,1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49 982,1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1 136,0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50 623,8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49 010,8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-1 613,0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47 110,8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181846"/>
                  </a:ext>
                </a:extLst>
              </a:tr>
              <a:tr h="647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6 511,6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6 511,6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6 570,7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6 511,6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6 570,7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3 835,7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101558"/>
                  </a:ext>
                </a:extLst>
              </a:tr>
              <a:tr h="302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16 132,3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11 717,5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20 812,1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9 094,6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177,6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8 751,1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29 639,8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20 888,7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Св.200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29 842,2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012451"/>
                  </a:ext>
                </a:extLst>
              </a:tr>
              <a:tr h="397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 коммунальное хозяйство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47 258,3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51 738,4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38 554,4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-13 184,0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74,5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58 703,5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37 024,1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-21 679,4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63,1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38 672,1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948820"/>
                  </a:ext>
                </a:extLst>
              </a:tr>
              <a:tr h="264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1 067,1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1 052,7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1 132,5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107,6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1 052,7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1 132,5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107,6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1 118,0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21213"/>
                  </a:ext>
                </a:extLst>
              </a:tr>
              <a:tr h="337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32 592,4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33 586,8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36 992,5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3 405,7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32 666,8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36 111,1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3 444,3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110,5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36 117,7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542609"/>
                  </a:ext>
                </a:extLst>
              </a:tr>
              <a:tr h="35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4 660,0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5 450,0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5 300,0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5 600,0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5 300,0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-300,0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5 300,0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465264"/>
                  </a:ext>
                </a:extLst>
              </a:tr>
              <a:tr h="3492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9 397,9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9 254,9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10 304,1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1 049,2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111,3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9 254,9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10 304,1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1 049,2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111,3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10 304,1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292332"/>
                  </a:ext>
                </a:extLst>
              </a:tr>
              <a:tr h="498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161788"/>
                  </a:ext>
                </a:extLst>
              </a:tr>
              <a:tr h="204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163 403,3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168 168,0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169 658,4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1 490,4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173 174,4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175 103,1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1 928,7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172 310,6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625856"/>
                  </a:ext>
                </a:extLst>
              </a:tr>
              <a:tr h="310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4 312,0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9 114,4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4 569,5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9 229,6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289544"/>
                  </a:ext>
                </a:extLst>
              </a:tr>
              <a:tr h="204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всего расходов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750335"/>
                  </a:ext>
                </a:extLst>
              </a:tr>
              <a:tr h="298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163 403,3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172 480,0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169 658,4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-2 821,6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182 288,8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179 672,6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-2 616,2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05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181 540,2</a:t>
                      </a:r>
                      <a:endParaRPr lang="ru-RU" sz="105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59" marR="55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>
                        <a:alpha val="4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591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7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3"/>
            <a:ext cx="7313613" cy="431097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</a:t>
            </a:r>
            <a:r>
              <a:rPr lang="ru-RU" altLang="ru-RU" sz="2400" b="1" dirty="0" smtClean="0"/>
              <a:t>РАСХОДОВ</a:t>
            </a:r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931170"/>
              </p:ext>
            </p:extLst>
          </p:nvPr>
        </p:nvGraphicFramePr>
        <p:xfrm>
          <a:off x="1120418" y="818377"/>
          <a:ext cx="7632000" cy="291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1577990"/>
              </p:ext>
            </p:extLst>
          </p:nvPr>
        </p:nvGraphicFramePr>
        <p:xfrm>
          <a:off x="900000" y="3789000"/>
          <a:ext cx="3895225" cy="266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301805"/>
              </p:ext>
            </p:extLst>
          </p:nvPr>
        </p:nvGraphicFramePr>
        <p:xfrm>
          <a:off x="4795225" y="3789000"/>
          <a:ext cx="4076283" cy="2685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6000" y="3429000"/>
            <a:ext cx="4572000" cy="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0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Grp="1" noChangeArrowheads="1"/>
          </p:cNvSpPr>
          <p:nvPr>
            <p:ph type="title"/>
          </p:nvPr>
        </p:nvSpPr>
        <p:spPr>
          <a:xfrm>
            <a:off x="900000" y="261000"/>
            <a:ext cx="7667625" cy="360601"/>
          </a:xfrm>
          <a:noFill/>
        </p:spPr>
        <p:txBody>
          <a:bodyPr/>
          <a:lstStyle/>
          <a:p>
            <a:pPr algn="ctr" eaLnBrk="1" hangingPunct="1"/>
            <a:r>
              <a:rPr lang="ru-RU" altLang="ru-RU" sz="1800" b="1" dirty="0" smtClean="0"/>
              <a:t>РАСХОДЫ ПО МУНИЦИПАЛЬНЫМ ПРОГРАММАМ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785693"/>
              </p:ext>
            </p:extLst>
          </p:nvPr>
        </p:nvGraphicFramePr>
        <p:xfrm>
          <a:off x="180000" y="765000"/>
          <a:ext cx="8856001" cy="5660438"/>
        </p:xfrm>
        <a:graphic>
          <a:graphicData uri="http://schemas.openxmlformats.org/drawingml/2006/table">
            <a:tbl>
              <a:tblPr firstRow="1" firstCol="1" bandRow="1"/>
              <a:tblGrid>
                <a:gridCol w="2303999">
                  <a:extLst>
                    <a:ext uri="{9D8B030D-6E8A-4147-A177-3AD203B41FA5}">
                      <a16:colId xmlns:a16="http://schemas.microsoft.com/office/drawing/2014/main" val="73996132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2828126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474058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3546310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85026804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76660643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21898599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12636972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95786821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298020835"/>
                    </a:ext>
                  </a:extLst>
                </a:gridCol>
                <a:gridCol w="494479">
                  <a:extLst>
                    <a:ext uri="{9D8B030D-6E8A-4147-A177-3AD203B41FA5}">
                      <a16:colId xmlns:a16="http://schemas.microsoft.com/office/drawing/2014/main" val="4262346809"/>
                    </a:ext>
                  </a:extLst>
                </a:gridCol>
                <a:gridCol w="585523">
                  <a:extLst>
                    <a:ext uri="{9D8B030D-6E8A-4147-A177-3AD203B41FA5}">
                      <a16:colId xmlns:a16="http://schemas.microsoft.com/office/drawing/2014/main" val="964621560"/>
                    </a:ext>
                  </a:extLst>
                </a:gridCol>
              </a:tblGrid>
              <a:tr h="12309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108339"/>
                  </a:ext>
                </a:extLst>
              </a:tr>
              <a:tr h="5167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 уточнением (на 01.09. 2023 г.)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%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% 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</a:t>
                      </a:r>
                      <a:r>
                        <a:rPr lang="ru-RU" sz="800">
                          <a:effectLst/>
                          <a:latin typeface="Franklin Gothic Medium" panose="020B0603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2023 году, %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% 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</a:t>
                      </a:r>
                      <a:r>
                        <a:rPr lang="ru-RU" sz="800">
                          <a:effectLst/>
                          <a:latin typeface="Franklin Gothic Medium" panose="020B0603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году, %</a:t>
                      </a:r>
                      <a:endParaRPr lang="ru-RU" sz="8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уд. вес, %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</a:t>
                      </a:r>
                      <a:r>
                        <a:rPr lang="ru-RU" sz="800" dirty="0">
                          <a:effectLst/>
                          <a:latin typeface="Franklin Gothic Medium" panose="020B0603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2025 году, %</a:t>
                      </a:r>
                      <a:endParaRPr lang="ru-RU" sz="8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649581"/>
                  </a:ext>
                </a:extLst>
              </a:tr>
              <a:tr h="194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местного бюджета, всего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163 403,3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169 658,4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175 103,1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103,2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172 310,6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462472"/>
                  </a:ext>
                </a:extLst>
              </a:tr>
              <a:tr h="485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муниципальных программ МО «Светогорское городское поселение», всего: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114 197,8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115 645,0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68,2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121 993,6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69,7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121 101,1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906135"/>
                  </a:ext>
                </a:extLst>
              </a:tr>
              <a:tr h="913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«Основные направления осуществления управленческой деятельности и развития муниципальной службы в муниципальном образовании «Светогорское городское поселение» Выборгского района Ленинградской </a:t>
                      </a:r>
                      <a:r>
                        <a:rPr lang="ru-RU" sz="900" kern="1200" dirty="0" smtClean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области»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1 139,0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1 139,0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1 139,0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855570"/>
                  </a:ext>
                </a:extLst>
              </a:tr>
              <a:tr h="53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«Развитие форм местного самоуправления и социальной активности населения на территории МО «Светогорское городское поселение»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1 833,0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1 370,8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1 342,0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1 342,0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489874"/>
                  </a:ext>
                </a:extLst>
              </a:tr>
              <a:tr h="291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«Безопасность МО «Светогорское городское поселение»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6 150,0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6 155,0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6 155,0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3 420,0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55,6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15577"/>
                  </a:ext>
                </a:extLst>
              </a:tr>
              <a:tr h="388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«Развитие малого, среднего предпринимательства и потребительского рынка»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Св.200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127672"/>
                  </a:ext>
                </a:extLst>
              </a:tr>
              <a:tr h="679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«Формирование городской среды </a:t>
                      </a:r>
                      <a:b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и обеспечение качественным жильём граждан на территории МО «Светогорское городское поселение»»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55 173,4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52 438,0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61 074,3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63 438,6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36,8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832951"/>
                  </a:ext>
                </a:extLst>
              </a:tr>
              <a:tr h="480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«Развитие культуры, физической культуры и массового спорта, молодёжной политики МО «Светогорское городское поселение»»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42 991,4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48 342,3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47 422,3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47 407,8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526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Franklin Gothic Medium" panose="020B0603020102020204" pitchFamily="34" charset="0"/>
                          <a:ea typeface="Times New Roman" panose="02020603050405020304" pitchFamily="18" charset="0"/>
                        </a:rPr>
                        <a:t>«Управление и распоряжение муниципальным имуществом МО «</a:t>
                      </a:r>
                      <a:r>
                        <a:rPr lang="ru-RU" sz="900" kern="1200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  <a:ea typeface="Calibri" panose="020F0502020204030204" pitchFamily="34" charset="0"/>
                        </a:rPr>
                        <a:t>Светогорское городское поселение»»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7 000,0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6 179,9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4 811,0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4 303,7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89,5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458128"/>
                  </a:ext>
                </a:extLst>
              </a:tr>
              <a:tr h="291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Franklin Gothic Medium" panose="020B0603020102020204" pitchFamily="34" charset="0"/>
                          <a:ea typeface="Times New Roman" panose="02020603050405020304" pitchFamily="18" charset="0"/>
                        </a:rPr>
                        <a:t>Расходы на непрограммную деятельность, всего:</a:t>
                      </a:r>
                      <a:endParaRPr lang="ru-RU" sz="9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49 205,5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30,1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54 013,4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109,8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53 109,5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51 209,5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00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000" dirty="0">
                        <a:effectLst/>
                        <a:latin typeface="Franklin Gothic Medium" panose="020B06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90" marR="314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58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82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5" name="Rectangle 48"/>
          <p:cNvSpPr>
            <a:spLocks noGrp="1" noChangeArrowheads="1"/>
          </p:cNvSpPr>
          <p:nvPr>
            <p:ph type="title"/>
          </p:nvPr>
        </p:nvSpPr>
        <p:spPr>
          <a:xfrm>
            <a:off x="756000" y="328983"/>
            <a:ext cx="8136000" cy="1012017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«Основные направления осуществления управленческой деятельности и развития муниципальной службы </a:t>
            </a:r>
            <a:br>
              <a:rPr lang="ru-RU" altLang="ru-RU" sz="1600" b="1" i="1" dirty="0" smtClean="0">
                <a:solidFill>
                  <a:srgbClr val="000000"/>
                </a:solidFill>
              </a:rPr>
            </a:br>
            <a:r>
              <a:rPr lang="ru-RU" altLang="ru-RU" sz="1600" b="1" i="1" dirty="0" smtClean="0">
                <a:solidFill>
                  <a:srgbClr val="000000"/>
                </a:solidFill>
              </a:rPr>
              <a:t>в муниципальном образовании «Светогорское городское поселение» Выборгского района Ленинградской области»</a:t>
            </a:r>
          </a:p>
        </p:txBody>
      </p:sp>
      <p:sp>
        <p:nvSpPr>
          <p:cNvPr id="12" name="Прямоугольник 44"/>
          <p:cNvSpPr>
            <a:spLocks noChangeArrowheads="1"/>
          </p:cNvSpPr>
          <p:nvPr/>
        </p:nvSpPr>
        <p:spPr bwMode="auto">
          <a:xfrm>
            <a:off x="2555999" y="1751552"/>
            <a:ext cx="6120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ru-RU" sz="1600" i="1" dirty="0" smtClean="0"/>
              <a:t>мероприятия, направленные на </a:t>
            </a:r>
            <a:r>
              <a:rPr lang="ru-RU" sz="1600" i="1" dirty="0"/>
              <a:t>развитие профессиональных компетенций муниципальных служащих (обучение, обеспечение муниципальных служащих справочной, нормативной, аналитической, методической, </a:t>
            </a:r>
            <a:r>
              <a:rPr lang="ru-RU" sz="1600" i="1" dirty="0" smtClean="0"/>
              <a:t>правовой информацией)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(2024-2026 гг.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 </a:t>
            </a:r>
            <a:r>
              <a:rPr lang="ru-RU" altLang="ru-RU" sz="1600" b="1" i="1" dirty="0">
                <a:solidFill>
                  <a:srgbClr val="000000"/>
                </a:solidFill>
              </a:rPr>
              <a:t>– 135 тыс. рублей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</a:t>
            </a:r>
            <a:endParaRPr lang="ru-RU" altLang="ru-RU" sz="1600" i="1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44"/>
          <p:cNvSpPr>
            <a:spLocks noChangeArrowheads="1"/>
          </p:cNvSpPr>
          <p:nvPr/>
        </p:nvSpPr>
        <p:spPr bwMode="auto">
          <a:xfrm>
            <a:off x="2576596" y="3516321"/>
            <a:ext cx="60994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>
                <a:solidFill>
                  <a:srgbClr val="000000"/>
                </a:solidFill>
              </a:rPr>
              <a:t> мероприятия</a:t>
            </a:r>
            <a:r>
              <a:rPr lang="ru-RU" altLang="ru-RU" sz="1600" i="1" dirty="0">
                <a:solidFill>
                  <a:srgbClr val="000000"/>
                </a:solidFill>
              </a:rPr>
              <a:t>, направленные на сохранение здоровья муниципальных служащих (2024-2026 гг.</a:t>
            </a:r>
            <a:r>
              <a:rPr lang="ru-RU" altLang="ru-RU" sz="1600" b="1" i="1" dirty="0">
                <a:solidFill>
                  <a:srgbClr val="000000"/>
                </a:solidFill>
              </a:rPr>
              <a:t> 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– 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100,0 тыс. рублей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" name="Прямоугольник 44"/>
          <p:cNvSpPr>
            <a:spLocks noChangeArrowheads="1"/>
          </p:cNvSpPr>
          <p:nvPr/>
        </p:nvSpPr>
        <p:spPr bwMode="auto">
          <a:xfrm>
            <a:off x="756000" y="4673130"/>
            <a:ext cx="7812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>
                <a:solidFill>
                  <a:srgbClr val="000000"/>
                </a:solidFill>
              </a:rPr>
              <a:t> материально-техническое обеспечение муниципальной </a:t>
            </a:r>
            <a:r>
              <a:rPr lang="ru-RU" altLang="ru-RU" sz="1600" i="1" dirty="0">
                <a:solidFill>
                  <a:srgbClr val="000000"/>
                </a:solidFill>
              </a:rPr>
              <a:t>службы и создание оптимальных условий для результативной и высокоэффективной служебной деятельности персонала (закупка компьютерного оборудования и комплектующих, расходных материалов, содержание оборудование) (2024-2026 гг. </a:t>
            </a:r>
            <a:r>
              <a:rPr lang="ru-RU" altLang="ru-RU" sz="1600" b="1" i="1" dirty="0">
                <a:solidFill>
                  <a:srgbClr val="000000"/>
                </a:solidFill>
              </a:rPr>
              <a:t>– </a:t>
            </a:r>
            <a:r>
              <a:rPr lang="ru-RU" altLang="ru-RU" sz="1600" b="1" i="1" dirty="0" smtClean="0">
                <a:solidFill>
                  <a:srgbClr val="000000"/>
                </a:solidFill>
              </a:rPr>
              <a:t>904,0 тыс. рублей</a:t>
            </a:r>
            <a:r>
              <a:rPr lang="ru-RU" altLang="ru-RU" sz="1600" i="1" dirty="0" smtClean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buFont typeface="Wingdings" pitchFamily="2" charset="2"/>
              <a:buChar char="§"/>
            </a:pPr>
            <a:endParaRPr lang="ru-RU" altLang="ru-RU" sz="1600" i="1" dirty="0">
              <a:solidFill>
                <a:srgbClr val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4000" y="2001759"/>
            <a:ext cx="1987183" cy="19184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r>
              <a:rPr lang="ru-RU" sz="1600" b="1" dirty="0" smtClean="0">
                <a:solidFill>
                  <a:srgbClr val="7030A0"/>
                </a:solidFill>
              </a:rPr>
              <a:t>2026 г.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1 139,0 тыс. </a:t>
            </a:r>
            <a:r>
              <a:rPr lang="ru-RU" altLang="ru-RU" sz="1600" b="1" i="1" dirty="0" smtClean="0"/>
              <a:t>рублей</a:t>
            </a:r>
            <a:endParaRPr lang="ru-RU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000" y="212843"/>
            <a:ext cx="7801744" cy="1436277"/>
          </a:xfrm>
        </p:spPr>
        <p:txBody>
          <a:bodyPr>
            <a:noAutofit/>
          </a:bodyPr>
          <a:lstStyle/>
          <a:p>
            <a:pPr marL="0" indent="0"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 образование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«Светогорское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городское поселение»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Выборгского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Ленинградской области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3124" y="1599843"/>
            <a:ext cx="2756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Площадь территории </a:t>
            </a:r>
            <a:r>
              <a:rPr lang="ru-RU" i="1" dirty="0" smtClean="0"/>
              <a:t> -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42 528,67 </a:t>
            </a:r>
            <a:r>
              <a:rPr lang="ru-RU" i="1" dirty="0" smtClean="0"/>
              <a:t>га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92149" y="4113533"/>
            <a:ext cx="3045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Население -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18,6 </a:t>
            </a:r>
            <a:r>
              <a:rPr lang="ru-RU" i="1" dirty="0" smtClean="0"/>
              <a:t>тыс. человек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20725" y="4710587"/>
            <a:ext cx="2988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Численность </a:t>
            </a:r>
            <a:r>
              <a:rPr lang="ru-RU" i="1" dirty="0"/>
              <a:t>экономически активного населения </a:t>
            </a:r>
            <a:r>
              <a:rPr lang="ru-RU" i="1" dirty="0" smtClean="0"/>
              <a:t>составляет </a:t>
            </a:r>
            <a:r>
              <a:rPr lang="ru-RU" i="1" dirty="0"/>
              <a:t>7000 </a:t>
            </a:r>
            <a:r>
              <a:rPr lang="ru-RU" i="1" dirty="0" smtClean="0"/>
              <a:t>человек</a:t>
            </a:r>
            <a:endParaRPr lang="ru-RU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92149" y="2199687"/>
            <a:ext cx="29574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На </a:t>
            </a:r>
            <a:r>
              <a:rPr lang="ru-RU" i="1" dirty="0"/>
              <a:t>территории поселения находится </a:t>
            </a:r>
            <a:r>
              <a:rPr lang="ru-RU" dirty="0"/>
              <a:t> 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i="1" dirty="0" smtClean="0"/>
              <a:t>город Светогорск</a:t>
            </a:r>
          </a:p>
          <a:p>
            <a:pPr marL="285750" indent="-285750">
              <a:buFontTx/>
              <a:buChar char="-"/>
            </a:pPr>
            <a:r>
              <a:rPr lang="ru-RU" i="1" dirty="0"/>
              <a:t>г</a:t>
            </a:r>
            <a:r>
              <a:rPr lang="ru-RU" i="1" dirty="0" smtClean="0"/>
              <a:t>ородской  поселок  Лесогорский</a:t>
            </a:r>
          </a:p>
          <a:p>
            <a:pPr marL="285750" indent="-285750">
              <a:buFontTx/>
              <a:buChar char="-"/>
            </a:pPr>
            <a:r>
              <a:rPr lang="ru-RU" i="1" dirty="0" smtClean="0"/>
              <a:t>деревня </a:t>
            </a:r>
            <a:r>
              <a:rPr lang="ru-RU" i="1" dirty="0" err="1" smtClean="0"/>
              <a:t>Лосево</a:t>
            </a:r>
            <a:endParaRPr lang="ru-RU" i="1" dirty="0" smtClean="0"/>
          </a:p>
          <a:p>
            <a:pPr marL="285750" indent="-285750">
              <a:buFontTx/>
              <a:buChar char="-"/>
            </a:pPr>
            <a:r>
              <a:rPr lang="ru-RU" i="1" dirty="0" smtClean="0"/>
              <a:t>поселок </a:t>
            </a:r>
            <a:r>
              <a:rPr lang="ru-RU" i="1" dirty="0" err="1" smtClean="0"/>
              <a:t>Правдино</a:t>
            </a:r>
            <a:endParaRPr lang="ru-RU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40" y="1480035"/>
            <a:ext cx="493328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52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9" name="Rectangle 48"/>
          <p:cNvSpPr>
            <a:spLocks noGrp="1" noChangeArrowheads="1"/>
          </p:cNvSpPr>
          <p:nvPr>
            <p:ph type="title"/>
          </p:nvPr>
        </p:nvSpPr>
        <p:spPr>
          <a:xfrm>
            <a:off x="972000" y="333000"/>
            <a:ext cx="7789413" cy="1080000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«Развитие форм местного самоуправления и социальной активности населения на территории </a:t>
            </a:r>
            <a:br>
              <a:rPr lang="ru-RU" altLang="ru-RU" sz="1600" b="1" i="1" dirty="0" smtClean="0">
                <a:solidFill>
                  <a:srgbClr val="000000"/>
                </a:solidFill>
              </a:rPr>
            </a:br>
            <a:r>
              <a:rPr lang="ru-RU" altLang="ru-RU" sz="16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2300" name="Прямоугольник 44"/>
          <p:cNvSpPr>
            <a:spLocks noChangeArrowheads="1"/>
          </p:cNvSpPr>
          <p:nvPr/>
        </p:nvSpPr>
        <p:spPr bwMode="auto">
          <a:xfrm>
            <a:off x="2772000" y="1485000"/>
            <a:ext cx="59894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400" i="1" dirty="0"/>
              <a:t>нормативное, информационное обеспечения деятельности органов местного самоуправления и участия населения в осуществлении местного самоуправления (газета «Вуокса</a:t>
            </a:r>
            <a:r>
              <a:rPr lang="ru-RU" sz="1400" i="1" dirty="0" smtClean="0"/>
              <a:t>»)</a:t>
            </a:r>
            <a:br>
              <a:rPr lang="ru-RU" sz="1400" i="1" dirty="0" smtClean="0"/>
            </a:br>
            <a:r>
              <a:rPr lang="ru-RU" altLang="ru-RU" sz="1400" i="1" dirty="0" smtClean="0">
                <a:solidFill>
                  <a:srgbClr val="000000"/>
                </a:solidFill>
              </a:rPr>
              <a:t>(2024 – 2026гг.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1 000,0 тыс. рублей)</a:t>
            </a:r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44"/>
          <p:cNvSpPr>
            <a:spLocks noChangeArrowheads="1"/>
          </p:cNvSpPr>
          <p:nvPr/>
        </p:nvSpPr>
        <p:spPr bwMode="auto">
          <a:xfrm>
            <a:off x="2772000" y="2637000"/>
            <a:ext cx="59894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>
                <a:solidFill>
                  <a:srgbClr val="000000"/>
                </a:solidFill>
              </a:rPr>
              <a:t>популяризация </a:t>
            </a:r>
            <a:r>
              <a:rPr lang="ru-RU" altLang="ru-RU" sz="1400" i="1" dirty="0">
                <a:solidFill>
                  <a:srgbClr val="000000"/>
                </a:solidFill>
              </a:rPr>
              <a:t>местного самоуправления, государственных символов, стимулирование социальной активности, достижений граждан, коллективов учреждений, организаций, общественных организаций и объединений, добившихся значительных успехов в трудовой деятельности и общественной работе, внесших значительный вклад в развитие местного самоуправления (открытки, цветы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,) </a:t>
            </a:r>
            <a:r>
              <a:rPr lang="ru-RU" altLang="ru-RU" sz="1400" i="1" dirty="0">
                <a:solidFill>
                  <a:srgbClr val="000000"/>
                </a:solidFill>
              </a:rPr>
              <a:t>(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2024 г. –154,2</a:t>
            </a:r>
            <a:r>
              <a:rPr lang="ru-RU" altLang="ru-RU" sz="1400" b="1" i="1" dirty="0">
                <a:solidFill>
                  <a:srgbClr val="000000"/>
                </a:solidFill>
              </a:rPr>
              <a:t> тыс.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рублей;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 2025 г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125,4,0 тыс. рублей;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2026 г</a:t>
            </a:r>
            <a:r>
              <a:rPr lang="ru-RU" altLang="ru-RU" sz="1400" i="1" dirty="0">
                <a:solidFill>
                  <a:srgbClr val="000000"/>
                </a:solidFill>
              </a:rPr>
              <a:t>.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132,0 </a:t>
            </a:r>
            <a:r>
              <a:rPr lang="ru-RU" altLang="ru-RU" sz="1400" b="1" i="1" dirty="0">
                <a:solidFill>
                  <a:srgbClr val="000000"/>
                </a:solidFill>
              </a:rPr>
              <a:t>тыс.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</a:t>
            </a:r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7511" y="1813762"/>
            <a:ext cx="2029721" cy="11112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1 370,8 тыс. </a:t>
            </a:r>
            <a:r>
              <a:rPr lang="ru-RU" alt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1677" y="3467757"/>
            <a:ext cx="2016000" cy="10839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r>
              <a:rPr lang="ru-RU" sz="1600" b="1" dirty="0" smtClean="0">
                <a:solidFill>
                  <a:srgbClr val="7030A0"/>
                </a:solidFill>
              </a:rPr>
              <a:t>2026 </a:t>
            </a:r>
            <a:r>
              <a:rPr lang="ru-RU" sz="1600" b="1" dirty="0">
                <a:solidFill>
                  <a:srgbClr val="7030A0"/>
                </a:solidFill>
              </a:rPr>
              <a:t>г. </a:t>
            </a:r>
            <a:r>
              <a:rPr lang="ru-RU" sz="1600" b="1" dirty="0">
                <a:solidFill>
                  <a:schemeClr val="tx1"/>
                </a:solidFill>
              </a:rPr>
              <a:t>– 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1 342,0 </a:t>
            </a:r>
            <a:r>
              <a:rPr lang="ru-RU" sz="1600" b="1" dirty="0">
                <a:solidFill>
                  <a:schemeClr val="tx1"/>
                </a:solidFill>
              </a:rPr>
              <a:t>тыс. </a:t>
            </a:r>
            <a:r>
              <a:rPr lang="ru-RU" altLang="ru-RU" sz="1600" b="1" i="1" dirty="0"/>
              <a:t>рублей</a:t>
            </a:r>
            <a:endParaRPr lang="ru-RU" sz="1600" i="1" dirty="0"/>
          </a:p>
        </p:txBody>
      </p:sp>
      <p:sp>
        <p:nvSpPr>
          <p:cNvPr id="13" name="Прямоугольник 44"/>
          <p:cNvSpPr>
            <a:spLocks noChangeArrowheads="1"/>
          </p:cNvSpPr>
          <p:nvPr/>
        </p:nvSpPr>
        <p:spPr bwMode="auto">
          <a:xfrm>
            <a:off x="2447232" y="4585625"/>
            <a:ext cx="6314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 </a:t>
            </a:r>
            <a:r>
              <a:rPr lang="ru-RU" altLang="ru-RU" sz="1400" i="1" dirty="0" smtClean="0"/>
              <a:t>софинансирование мероприятия по реализации областного закона от 15 января 2018 года № 3-оз </a:t>
            </a:r>
            <a:r>
              <a:rPr lang="ru-RU" altLang="ru-RU" sz="1400" i="1" dirty="0">
                <a:solidFill>
                  <a:srgbClr val="000000"/>
                </a:solidFill>
              </a:rPr>
              <a:t>(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2024 </a:t>
            </a:r>
            <a:r>
              <a:rPr lang="ru-RU" altLang="ru-RU" sz="1400" i="1" dirty="0">
                <a:solidFill>
                  <a:srgbClr val="000000"/>
                </a:solidFill>
              </a:rPr>
              <a:t>– 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2025гг.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201,9 тыс. рублей; </a:t>
            </a:r>
            <a:r>
              <a:rPr lang="ru-RU" altLang="ru-RU" sz="1400" i="1" dirty="0">
                <a:solidFill>
                  <a:srgbClr val="000000"/>
                </a:solidFill>
              </a:rPr>
              <a:t>2026 г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.</a:t>
            </a:r>
            <a:r>
              <a:rPr lang="ru-RU" altLang="ru-RU" sz="1400" i="1" dirty="0">
                <a:solidFill>
                  <a:srgbClr val="000000"/>
                </a:solidFill>
              </a:rPr>
              <a:t>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200,0 </a:t>
            </a:r>
            <a:r>
              <a:rPr lang="ru-RU" altLang="ru-RU" sz="1400" b="1" i="1" dirty="0">
                <a:solidFill>
                  <a:srgbClr val="000000"/>
                </a:solidFill>
              </a:rPr>
              <a:t>тыс.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</a:t>
            </a:r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44"/>
          <p:cNvSpPr>
            <a:spLocks noChangeArrowheads="1"/>
          </p:cNvSpPr>
          <p:nvPr/>
        </p:nvSpPr>
        <p:spPr bwMode="auto">
          <a:xfrm>
            <a:off x="971999" y="5521734"/>
            <a:ext cx="77894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 </a:t>
            </a:r>
            <a:r>
              <a:rPr lang="ru-RU" altLang="ru-RU" sz="1400" i="1" dirty="0" smtClean="0"/>
              <a:t>софинансирование мероприятия  </a:t>
            </a:r>
            <a:r>
              <a:rPr lang="ru-RU" altLang="ru-RU" sz="1400" i="1" dirty="0"/>
              <a:t>по реализации областного закона от 28 декабря 2018 года № 147-оз </a:t>
            </a:r>
            <a:r>
              <a:rPr lang="ru-RU" altLang="ru-RU" sz="1400" i="1" dirty="0">
                <a:solidFill>
                  <a:srgbClr val="000000"/>
                </a:solidFill>
              </a:rPr>
              <a:t>(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2024 </a:t>
            </a:r>
            <a:r>
              <a:rPr lang="ru-RU" altLang="ru-RU" sz="1400" i="1" dirty="0">
                <a:solidFill>
                  <a:srgbClr val="000000"/>
                </a:solidFill>
              </a:rPr>
              <a:t>– 2025гг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14,7 тыс. рублей;</a:t>
            </a:r>
            <a:r>
              <a:rPr lang="ru-RU" altLang="ru-RU" sz="1400" i="1" dirty="0">
                <a:solidFill>
                  <a:srgbClr val="000000"/>
                </a:solidFill>
              </a:rPr>
              <a:t> –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10,0 </a:t>
            </a:r>
            <a:r>
              <a:rPr lang="ru-RU" altLang="ru-RU" sz="1400" b="1" i="1" dirty="0">
                <a:solidFill>
                  <a:srgbClr val="000000"/>
                </a:solidFill>
              </a:rPr>
              <a:t>тыс. 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рублей)</a:t>
            </a:r>
            <a:endParaRPr lang="ru-RU" altLang="ru-RU" sz="1400" b="1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9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1" name="Rectangle 48"/>
          <p:cNvSpPr>
            <a:spLocks noGrp="1" noChangeArrowheads="1"/>
          </p:cNvSpPr>
          <p:nvPr>
            <p:ph type="title"/>
          </p:nvPr>
        </p:nvSpPr>
        <p:spPr>
          <a:xfrm>
            <a:off x="1330324" y="425096"/>
            <a:ext cx="7313613" cy="634139"/>
          </a:xfrm>
        </p:spPr>
        <p:txBody>
          <a:bodyPr/>
          <a:lstStyle/>
          <a:p>
            <a:pPr algn="ctr" eaLnBrk="1" hangingPunct="1"/>
            <a:r>
              <a:rPr lang="ru-RU" altLang="ru-RU" sz="1600" b="1" i="1" dirty="0" smtClean="0">
                <a:solidFill>
                  <a:srgbClr val="000000"/>
                </a:solidFill>
              </a:rPr>
              <a:t>Муниципальная программа «Безопасность</a:t>
            </a:r>
            <a:br>
              <a:rPr lang="ru-RU" altLang="ru-RU" sz="1600" b="1" i="1" dirty="0" smtClean="0">
                <a:solidFill>
                  <a:srgbClr val="000000"/>
                </a:solidFill>
              </a:rPr>
            </a:br>
            <a:r>
              <a:rPr lang="ru-RU" altLang="ru-RU" sz="16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5372" name="Прямоугольник 44"/>
          <p:cNvSpPr>
            <a:spLocks noChangeArrowheads="1"/>
          </p:cNvSpPr>
          <p:nvPr/>
        </p:nvSpPr>
        <p:spPr bwMode="auto">
          <a:xfrm>
            <a:off x="2556000" y="1269000"/>
            <a:ext cx="590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 </a:t>
            </a:r>
            <a:r>
              <a:rPr lang="ru-RU" altLang="ru-RU" sz="1400" i="1" dirty="0"/>
              <a:t>защита населения и территорий от чрезвычайных ситуаций природного и техногенного характера, развитие гражданской обороны и обеспечение безопасности людей на водных </a:t>
            </a:r>
            <a:r>
              <a:rPr lang="ru-RU" altLang="ru-RU" sz="1400" i="1" dirty="0" smtClean="0"/>
              <a:t>объектах  (2024 - 2025гг. – </a:t>
            </a:r>
            <a:r>
              <a:rPr lang="ru-RU" altLang="ru-RU" sz="1400" b="1" i="1" dirty="0" smtClean="0"/>
              <a:t>4 500,0 тыс. рублей;</a:t>
            </a:r>
            <a:r>
              <a:rPr lang="ru-RU" altLang="ru-RU" sz="1400" i="1" dirty="0" smtClean="0"/>
              <a:t> 2026г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 </a:t>
            </a:r>
            <a:r>
              <a:rPr lang="ru-RU" altLang="ru-RU" sz="1400" b="1" i="1" dirty="0" smtClean="0"/>
              <a:t>900,0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  <p:sp>
        <p:nvSpPr>
          <p:cNvPr id="9" name="Прямоугольник 42"/>
          <p:cNvSpPr>
            <a:spLocks noChangeArrowheads="1"/>
          </p:cNvSpPr>
          <p:nvPr/>
        </p:nvSpPr>
        <p:spPr bwMode="auto">
          <a:xfrm>
            <a:off x="2628000" y="3861000"/>
            <a:ext cx="583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400" i="1" dirty="0"/>
              <a:t>обеспечение правопорядка, профилактика правонарушений, терроризма, экстремизма и межнациональных отношений в</a:t>
            </a:r>
            <a:br>
              <a:rPr lang="ru-RU" sz="1400" i="1" dirty="0"/>
            </a:br>
            <a:r>
              <a:rPr lang="ru-RU" sz="1400" i="1" dirty="0"/>
              <a:t>МО «Светогорское городское поселение</a:t>
            </a:r>
            <a:r>
              <a:rPr lang="ru-RU" sz="1400" i="1" dirty="0" smtClean="0"/>
              <a:t>»</a:t>
            </a:r>
            <a:r>
              <a:rPr lang="ru-RU" altLang="ru-RU" sz="1400" i="1" dirty="0"/>
              <a:t>(2024 - 2025гг. – </a:t>
            </a:r>
            <a:r>
              <a:rPr lang="ru-RU" altLang="ru-RU" sz="1400" b="1" i="1" dirty="0" smtClean="0"/>
              <a:t>235,0 </a:t>
            </a:r>
            <a:r>
              <a:rPr lang="ru-RU" altLang="ru-RU" sz="1400" b="1" i="1" dirty="0"/>
              <a:t>тыс. рублей;</a:t>
            </a:r>
            <a:r>
              <a:rPr lang="ru-RU" altLang="ru-RU" sz="1400" i="1" dirty="0"/>
              <a:t> 2026г. </a:t>
            </a:r>
            <a:r>
              <a:rPr lang="ru-RU" altLang="ru-RU" sz="1400" i="1" dirty="0" smtClean="0"/>
              <a:t>–</a:t>
            </a:r>
            <a:r>
              <a:rPr lang="ru-RU" altLang="ru-RU" sz="1400" b="1" i="1" dirty="0" smtClean="0"/>
              <a:t>305,0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8000" y="1197000"/>
            <a:ext cx="1585534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6 </a:t>
            </a:r>
            <a:r>
              <a:rPr lang="ru-RU" sz="1600" b="1" dirty="0" smtClean="0">
                <a:solidFill>
                  <a:schemeClr val="tx1"/>
                </a:solidFill>
              </a:rPr>
              <a:t>155,0 </a:t>
            </a:r>
            <a:r>
              <a:rPr lang="ru-RU" altLang="ru-RU" sz="1600" b="1" i="1" dirty="0"/>
              <a:t>тыс. рублей</a:t>
            </a:r>
            <a:endParaRPr lang="ru-RU" sz="1600" i="1" dirty="0"/>
          </a:p>
          <a:p>
            <a:pPr algn="ctr"/>
            <a:endParaRPr lang="ru-RU" sz="1600" i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8000" y="4293000"/>
            <a:ext cx="1585533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3 420,0 </a:t>
            </a:r>
            <a:r>
              <a:rPr lang="ru-RU" altLang="ru-RU" sz="1600" b="1" i="1" dirty="0" smtClean="0"/>
              <a:t>тыс. </a:t>
            </a:r>
            <a:r>
              <a:rPr lang="ru-RU" altLang="ru-RU" sz="1600" b="1" i="1" dirty="0"/>
              <a:t>рублей</a:t>
            </a:r>
            <a:endParaRPr lang="ru-RU" sz="1600" i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8000" y="2709000"/>
            <a:ext cx="1585534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6 </a:t>
            </a:r>
            <a:r>
              <a:rPr lang="ru-RU" sz="1600" b="1" dirty="0" smtClean="0">
                <a:solidFill>
                  <a:schemeClr val="tx1"/>
                </a:solidFill>
              </a:rPr>
              <a:t>155,0 </a:t>
            </a:r>
            <a:r>
              <a:rPr lang="ru-RU" altLang="ru-RU" sz="1600" b="1" i="1" dirty="0"/>
              <a:t>тыс. рублей</a:t>
            </a:r>
            <a:endParaRPr lang="ru-RU" sz="16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938" y="5120038"/>
            <a:ext cx="3718062" cy="1615580"/>
          </a:xfrm>
          <a:prstGeom prst="rect">
            <a:avLst/>
          </a:prstGeom>
        </p:spPr>
      </p:pic>
      <p:sp>
        <p:nvSpPr>
          <p:cNvPr id="14" name="Прямоугольник 42"/>
          <p:cNvSpPr>
            <a:spLocks noChangeArrowheads="1"/>
          </p:cNvSpPr>
          <p:nvPr/>
        </p:nvSpPr>
        <p:spPr bwMode="auto">
          <a:xfrm>
            <a:off x="2628000" y="2709000"/>
            <a:ext cx="576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sz="1400" i="1" dirty="0"/>
              <a:t>обеспечение первичных мер пожарной безопасности</a:t>
            </a:r>
            <a:r>
              <a:rPr lang="ru-RU" sz="1400" b="1" i="1" dirty="0"/>
              <a:t> </a:t>
            </a:r>
            <a:r>
              <a:rPr lang="ru-RU" sz="1400" i="1" dirty="0"/>
              <a:t>в</a:t>
            </a:r>
            <a:br>
              <a:rPr lang="ru-RU" sz="1400" i="1" dirty="0"/>
            </a:br>
            <a:r>
              <a:rPr lang="ru-RU" sz="1400" i="1" dirty="0"/>
              <a:t>МО «Светогорское городское поселение</a:t>
            </a:r>
            <a:r>
              <a:rPr lang="ru-RU" sz="1400" i="1" dirty="0" smtClean="0"/>
              <a:t>»</a:t>
            </a:r>
            <a:r>
              <a:rPr lang="ru-RU" altLang="ru-RU" sz="1400" i="1" dirty="0"/>
              <a:t>(2024 - 2025гг. – </a:t>
            </a:r>
            <a:r>
              <a:rPr lang="ru-RU" altLang="ru-RU" sz="1400" b="1" i="1" dirty="0" smtClean="0"/>
              <a:t>1 420,0 </a:t>
            </a:r>
            <a:r>
              <a:rPr lang="ru-RU" altLang="ru-RU" sz="1400" b="1" i="1" dirty="0"/>
              <a:t>тыс. рублей;</a:t>
            </a:r>
            <a:r>
              <a:rPr lang="ru-RU" altLang="ru-RU" sz="1400" i="1" dirty="0"/>
              <a:t> 2026г. </a:t>
            </a:r>
            <a:r>
              <a:rPr lang="ru-RU" altLang="ru-RU" sz="1400" i="1" dirty="0" smtClean="0"/>
              <a:t>–</a:t>
            </a:r>
            <a:r>
              <a:rPr lang="ru-RU" altLang="ru-RU" sz="1400" b="1" i="1" dirty="0" smtClean="0"/>
              <a:t>2 215,0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9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5" name="Rectangle 48"/>
          <p:cNvSpPr>
            <a:spLocks noGrp="1" noChangeArrowheads="1"/>
          </p:cNvSpPr>
          <p:nvPr>
            <p:ph type="title"/>
          </p:nvPr>
        </p:nvSpPr>
        <p:spPr>
          <a:xfrm>
            <a:off x="1221090" y="348329"/>
            <a:ext cx="7526909" cy="714375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 smtClean="0">
                <a:solidFill>
                  <a:srgbClr val="000000"/>
                </a:solidFill>
              </a:rPr>
              <a:t>Муниципальная программа «Развитие </a:t>
            </a:r>
            <a:r>
              <a:rPr lang="ru-RU" altLang="ru-RU" sz="1800" b="1" i="1" dirty="0">
                <a:solidFill>
                  <a:srgbClr val="000000"/>
                </a:solidFill>
              </a:rPr>
              <a:t>малого, среднего предпринимательства и потребительского рынка</a:t>
            </a:r>
            <a:r>
              <a:rPr lang="ru-RU" altLang="ru-RU" sz="1800" b="1" i="1" dirty="0" smtClean="0">
                <a:solidFill>
                  <a:srgbClr val="000000"/>
                </a:solidFill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3214" y="3064122"/>
            <a:ext cx="5994785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содействие росту конкурентоспособности и продвижению продукции субъектов малого и среднего предпринимательства на рынки товаров и услуг</a:t>
            </a:r>
            <a:r>
              <a:rPr lang="ru-RU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br>
              <a:rPr lang="ru-RU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600" i="1" dirty="0" smtClean="0"/>
              <a:t>(2024-2026гг</a:t>
            </a:r>
            <a:r>
              <a:rPr lang="ru-RU" altLang="ru-RU" sz="1600" i="1" dirty="0"/>
              <a:t>. </a:t>
            </a:r>
            <a:r>
              <a:rPr lang="ru-RU" altLang="ru-RU" sz="1600" i="1" dirty="0" smtClean="0"/>
              <a:t>– </a:t>
            </a:r>
            <a:r>
              <a:rPr lang="ru-RU" altLang="ru-RU" sz="1600" b="1" i="1" dirty="0" smtClean="0"/>
              <a:t>20,0  тыс. </a:t>
            </a:r>
            <a:r>
              <a:rPr lang="ru-RU" altLang="ru-RU" sz="1600" b="1" i="1" dirty="0"/>
              <a:t>рублей</a:t>
            </a:r>
            <a:r>
              <a:rPr lang="ru-RU" altLang="ru-RU" sz="1600" i="1" dirty="0"/>
              <a:t>)</a:t>
            </a:r>
            <a:endParaRPr lang="ru-RU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53214" y="1204884"/>
            <a:ext cx="604049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консультационной, образовательной, организационно-методической и информационной поддержки начинающих предпринимателей и субъектов малого и среднего предпринимательства, а также физических лиц, желающих открыть свое </a:t>
            </a:r>
            <a:r>
              <a:rPr lang="ru-RU" sz="1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дело: </a:t>
            </a:r>
            <a:r>
              <a:rPr lang="ru-RU" altLang="ru-RU" sz="1600" i="1" dirty="0"/>
              <a:t>(</a:t>
            </a:r>
            <a:r>
              <a:rPr lang="ru-RU" altLang="ru-RU" sz="1600" i="1" dirty="0" smtClean="0"/>
              <a:t>2025-2026гг</a:t>
            </a:r>
            <a:r>
              <a:rPr lang="ru-RU" altLang="ru-RU" sz="1600" i="1" dirty="0"/>
              <a:t>. </a:t>
            </a:r>
            <a:r>
              <a:rPr lang="ru-RU" altLang="ru-RU" sz="1600" i="1" dirty="0" smtClean="0"/>
              <a:t>– </a:t>
            </a:r>
            <a:r>
              <a:rPr lang="ru-RU" altLang="ru-RU" sz="1600" b="1" i="1" dirty="0" smtClean="0"/>
              <a:t>30,0  тыс. </a:t>
            </a:r>
            <a:r>
              <a:rPr lang="ru-RU" altLang="ru-RU" sz="1600" b="1" i="1" dirty="0"/>
              <a:t>рублей</a:t>
            </a:r>
            <a:r>
              <a:rPr lang="ru-RU" altLang="ru-RU" sz="1600" i="1" dirty="0"/>
              <a:t>)</a:t>
            </a:r>
            <a:endParaRPr lang="ru-RU" sz="1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0000" y="1436688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2023г.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20 тыс. рублей</a:t>
            </a:r>
            <a:endParaRPr lang="ru-RU" sz="1600" i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999" y="2979014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50 тыс. рублей</a:t>
            </a:r>
            <a:endParaRPr lang="ru-RU" sz="1600" i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999" y="465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/>
              <a:t>50 тыс. рублей</a:t>
            </a:r>
            <a:endParaRPr lang="ru-RU" sz="1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85" y="4365000"/>
            <a:ext cx="4328106" cy="219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9" name="Rectangle 48"/>
          <p:cNvSpPr>
            <a:spLocks noGrp="1" noChangeArrowheads="1"/>
          </p:cNvSpPr>
          <p:nvPr>
            <p:ph type="title"/>
          </p:nvPr>
        </p:nvSpPr>
        <p:spPr>
          <a:xfrm>
            <a:off x="756000" y="230974"/>
            <a:ext cx="8064000" cy="1129528"/>
          </a:xfrm>
        </p:spPr>
        <p:txBody>
          <a:bodyPr/>
          <a:lstStyle/>
          <a:p>
            <a:pPr algn="ctr"/>
            <a:r>
              <a:rPr lang="ru-RU" altLang="ru-RU" sz="18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</a:t>
            </a:r>
            <a:r>
              <a:rPr lang="ru-RU" sz="1800" b="1" i="1" dirty="0" smtClean="0"/>
              <a:t>поселение»</a:t>
            </a:r>
            <a:endParaRPr lang="ru-RU" sz="1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6000" y="4797000"/>
            <a:ext cx="2088000" cy="108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63 438,6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3909" y="1645488"/>
            <a:ext cx="2027145" cy="11715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52 438,0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6000" y="3213001"/>
            <a:ext cx="2086843" cy="11151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61 074,3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2000" y="1629000"/>
            <a:ext cx="5760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уличное освещение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i="1" dirty="0" smtClean="0"/>
              <a:t>(2024г. – </a:t>
            </a:r>
            <a:r>
              <a:rPr lang="ru-RU" sz="1400" b="1" i="1" dirty="0" smtClean="0"/>
              <a:t>9 820,0 </a:t>
            </a:r>
            <a:r>
              <a:rPr lang="ru-RU" sz="1400" b="1" i="1" dirty="0"/>
              <a:t>тыс.</a:t>
            </a:r>
            <a:br>
              <a:rPr lang="ru-RU" sz="1400" b="1" i="1" dirty="0"/>
            </a:br>
            <a:r>
              <a:rPr lang="ru-RU" sz="1400" b="1" i="1" dirty="0" smtClean="0"/>
              <a:t>рублей</a:t>
            </a:r>
            <a:r>
              <a:rPr lang="ru-RU" altLang="ru-RU" sz="1400" b="1" i="1" dirty="0" smtClean="0"/>
              <a:t>, </a:t>
            </a:r>
            <a:r>
              <a:rPr lang="ru-RU" altLang="ru-RU" sz="1400" i="1" dirty="0" smtClean="0"/>
              <a:t>2025 - 2026гг. – 10 820,0 </a:t>
            </a:r>
            <a:r>
              <a:rPr lang="ru-RU" sz="1400" b="1" i="1" dirty="0" smtClean="0"/>
              <a:t>тыс. рублей</a:t>
            </a:r>
            <a:r>
              <a:rPr lang="ru-RU" alt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2000" y="2205000"/>
            <a:ext cx="583200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одержание улично-дорожной сети </a:t>
            </a:r>
            <a:r>
              <a:rPr lang="ru-RU" altLang="ru-RU" sz="1400" i="1" dirty="0"/>
              <a:t>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 – </a:t>
            </a:r>
            <a:r>
              <a:rPr lang="ru-RU" sz="1400" b="1" i="1" dirty="0" smtClean="0"/>
              <a:t>11 744,7 </a:t>
            </a:r>
            <a:r>
              <a:rPr lang="ru-RU" sz="1400" b="1" i="1" dirty="0"/>
              <a:t>тыс.</a:t>
            </a:r>
            <a:br>
              <a:rPr lang="ru-RU" sz="1400" b="1" i="1" dirty="0"/>
            </a:br>
            <a:r>
              <a:rPr lang="ru-RU" sz="1400" b="1" i="1" dirty="0"/>
              <a:t>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 smtClean="0"/>
              <a:t>2025г</a:t>
            </a:r>
            <a:r>
              <a:rPr lang="ru-RU" altLang="ru-RU" sz="1400" i="1" dirty="0"/>
              <a:t>. – </a:t>
            </a:r>
            <a:r>
              <a:rPr lang="ru-RU" altLang="ru-RU" sz="1400" i="1" dirty="0" smtClean="0"/>
              <a:t>22 805,4 </a:t>
            </a:r>
            <a:r>
              <a:rPr lang="ru-RU" sz="1400" b="1" i="1" dirty="0"/>
              <a:t>тыс. рублей, 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– </a:t>
            </a:r>
            <a:r>
              <a:rPr lang="ru-RU" altLang="ru-RU" sz="1400" i="1" dirty="0" smtClean="0"/>
              <a:t>24 615,1 </a:t>
            </a:r>
            <a:r>
              <a:rPr lang="ru-RU" sz="1400" b="1" i="1" dirty="0"/>
              <a:t>тыс. рублей</a:t>
            </a:r>
            <a:r>
              <a:rPr lang="ru-RU" altLang="ru-RU" sz="1400" i="1" dirty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72000" y="2997000"/>
            <a:ext cx="5832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озеленения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 (поставка деревьев, кустов, цветочной рассады, высадка цветов, уход за клумбами и вазонами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  <a:r>
              <a:rPr lang="ru-RU" altLang="ru-RU" sz="1400" i="1" dirty="0"/>
              <a:t>(2024г. – </a:t>
            </a:r>
            <a:r>
              <a:rPr lang="ru-RU" sz="1400" b="1" i="1" dirty="0" smtClean="0"/>
              <a:t>5 595,5 </a:t>
            </a:r>
            <a:r>
              <a:rPr lang="ru-RU" sz="1400" b="1" i="1" dirty="0"/>
              <a:t>тыс.</a:t>
            </a:r>
            <a:br>
              <a:rPr lang="ru-RU" sz="1400" b="1" i="1" dirty="0"/>
            </a:br>
            <a:r>
              <a:rPr lang="ru-RU" sz="1400" b="1" i="1" dirty="0"/>
              <a:t>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/>
              <a:t>2025г. – </a:t>
            </a:r>
            <a:r>
              <a:rPr lang="ru-RU" altLang="ru-RU" sz="1400" i="1" dirty="0" smtClean="0"/>
              <a:t>7 401,1 </a:t>
            </a:r>
            <a:r>
              <a:rPr lang="ru-RU" sz="1400" b="1" i="1" dirty="0"/>
              <a:t>тыс. рублей, </a:t>
            </a:r>
            <a:r>
              <a:rPr lang="ru-RU" altLang="ru-RU" sz="1400" i="1" dirty="0"/>
              <a:t>2026г. – </a:t>
            </a:r>
            <a:r>
              <a:rPr lang="ru-RU" altLang="ru-RU" sz="1400" i="1" dirty="0" smtClean="0"/>
              <a:t>8 166,0 </a:t>
            </a:r>
            <a:r>
              <a:rPr lang="ru-RU" sz="1400" b="1" i="1" dirty="0"/>
              <a:t>тыс. рублей</a:t>
            </a:r>
            <a:r>
              <a:rPr lang="ru-RU" alt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000" y="4890826"/>
            <a:ext cx="3427738" cy="1937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0" y="4941000"/>
            <a:ext cx="2008035" cy="18033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772000" y="4293000"/>
            <a:ext cx="5904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содержание мест захоронения: </a:t>
            </a:r>
            <a:r>
              <a:rPr lang="ru-RU" altLang="ru-RU" sz="1400" i="1" dirty="0"/>
              <a:t>(2024г. – </a:t>
            </a:r>
            <a:r>
              <a:rPr lang="ru-RU" sz="1400" b="1" i="1" dirty="0" smtClean="0"/>
              <a:t>560,0 тыс. 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 smtClean="0"/>
              <a:t>2025 – 2026 гг</a:t>
            </a:r>
            <a:r>
              <a:rPr lang="ru-RU" altLang="ru-RU" sz="1400" i="1" dirty="0"/>
              <a:t>. – </a:t>
            </a:r>
            <a:r>
              <a:rPr lang="ru-RU" altLang="ru-RU" sz="1400" i="1" dirty="0" smtClean="0"/>
              <a:t>460,0 </a:t>
            </a:r>
            <a:r>
              <a:rPr lang="ru-RU" sz="1400" b="1" i="1" dirty="0" smtClean="0"/>
              <a:t>тыс</a:t>
            </a:r>
            <a:r>
              <a:rPr lang="ru-RU" sz="1400" b="1" i="1" dirty="0"/>
              <a:t>. рублей</a:t>
            </a:r>
            <a:r>
              <a:rPr lang="ru-RU" alt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43" name="Rectangle 48"/>
          <p:cNvSpPr>
            <a:spLocks noGrp="1" noChangeArrowheads="1"/>
          </p:cNvSpPr>
          <p:nvPr>
            <p:ph type="title"/>
          </p:nvPr>
        </p:nvSpPr>
        <p:spPr>
          <a:xfrm>
            <a:off x="1188000" y="214377"/>
            <a:ext cx="7313613" cy="103835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поселение</a:t>
            </a:r>
            <a:r>
              <a:rPr lang="ru-RU" sz="1800" b="1" i="1" dirty="0" smtClean="0"/>
              <a:t>»</a:t>
            </a:r>
            <a:endParaRPr lang="ru-RU" altLang="ru-RU" sz="1800" b="1" i="1" dirty="0" smtClean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00000" y="1371671"/>
            <a:ext cx="589051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и содержание территорий поселения (поставка, монтаж и демонтаж праздничной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атрибутики,</a:t>
            </a:r>
            <a:r>
              <a:rPr lang="ru-RU" sz="1400" dirty="0"/>
              <a:t> </a:t>
            </a:r>
            <a:r>
              <a:rPr lang="ru-RU" sz="1400" i="1" dirty="0" smtClean="0"/>
              <a:t>мероприятие </a:t>
            </a:r>
            <a:r>
              <a:rPr lang="ru-RU" sz="1400" i="1" dirty="0"/>
              <a:t>по борьбе </a:t>
            </a:r>
            <a:r>
              <a:rPr lang="ru-RU" sz="1400" i="1" dirty="0" smtClean="0"/>
              <a:t>с борщевиком,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пуску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фонтана в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городском парке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/>
              <a:t>р</a:t>
            </a:r>
            <a:r>
              <a:rPr lang="ru-RU" sz="1400" i="1" dirty="0" smtClean="0"/>
              <a:t>азработка проектов, </a:t>
            </a:r>
            <a:r>
              <a:rPr lang="ru-RU" sz="1400" i="1" dirty="0"/>
              <a:t>т</a:t>
            </a:r>
            <a:r>
              <a:rPr lang="ru-RU" sz="1400" i="1" dirty="0" smtClean="0"/>
              <a:t>ранспортировка </a:t>
            </a:r>
            <a:r>
              <a:rPr lang="ru-RU" sz="1400" i="1" dirty="0"/>
              <a:t>и утилизация мусора в период проведения весенней санитарной </a:t>
            </a:r>
            <a:r>
              <a:rPr lang="ru-RU" sz="1400" i="1" dirty="0" smtClean="0"/>
              <a:t>уборки, </a:t>
            </a:r>
            <a:r>
              <a:rPr lang="ru-RU" sz="1400" dirty="0"/>
              <a:t>софинансирование </a:t>
            </a:r>
            <a:r>
              <a:rPr lang="ru-RU" sz="1400" dirty="0" smtClean="0"/>
              <a:t>мероприятий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7 020,3 тыс. рублей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2025г.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4 202,3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рублей;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2026г.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3 443,0 тыс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рублей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1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23162" y="4571439"/>
            <a:ext cx="6019131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содержание автомобильных дорог (нанесение дорожной разметки, обслуживание, установка и ремонт технических средств организации дорожного движения, организация ремонта асфальтобетонных покрытий улиц и проездов на территории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«СГП», ремонт дворовых территорий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1400" dirty="0"/>
              <a:t> </a:t>
            </a:r>
            <a:r>
              <a:rPr lang="ru-RU" sz="1400" i="1" dirty="0"/>
              <a:t>и</a:t>
            </a:r>
            <a:r>
              <a:rPr lang="ru-RU" sz="1400" b="1" i="1" dirty="0"/>
              <a:t> </a:t>
            </a:r>
            <a:r>
              <a:rPr lang="ru-RU" sz="1400" i="1" dirty="0"/>
              <a:t>организация транспортного обслуживания населения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i="1" dirty="0"/>
              <a:t>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 </a:t>
            </a:r>
            <a:r>
              <a:rPr lang="ru-RU" sz="1400" b="1" i="1" dirty="0" smtClean="0"/>
              <a:t>5 867,5 тыс. 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 smtClean="0"/>
              <a:t>2025г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4 924,4 </a:t>
            </a:r>
            <a:r>
              <a:rPr lang="ru-RU" sz="1400" b="1" i="1" dirty="0"/>
              <a:t>тыс. рублей, 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5 473,4 </a:t>
            </a:r>
            <a:r>
              <a:rPr lang="ru-RU" sz="1400" b="1" i="1" dirty="0" smtClean="0"/>
              <a:t>тыс</a:t>
            </a:r>
            <a:r>
              <a:rPr lang="ru-RU" sz="1400" b="1" i="1" dirty="0"/>
              <a:t>. рублей</a:t>
            </a:r>
            <a:r>
              <a:rPr lang="ru-RU" altLang="ru-RU" sz="1400" i="1" dirty="0"/>
              <a:t>)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6000" y="1557000"/>
            <a:ext cx="2027145" cy="115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52 438,0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6000" y="3141001"/>
            <a:ext cx="2086843" cy="1079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61 074,3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6000" y="4729950"/>
            <a:ext cx="2088000" cy="115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63 438,6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00" y="3249262"/>
            <a:ext cx="2952000" cy="132217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28000" y="1269000"/>
            <a:ext cx="6264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оформление, содержание, обслуживание и ремонт объектов муниципального имущества (получение свидетельств о праве на наследство на выморочное имущество, услуги по начислению платы за наем муниципального жилого фонда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 – </a:t>
            </a:r>
            <a:r>
              <a:rPr lang="ru-RU" sz="1400" b="1" i="1" dirty="0" smtClean="0"/>
              <a:t>2 850,0 </a:t>
            </a:r>
            <a:r>
              <a:rPr lang="ru-RU" sz="1400" b="1" i="1" dirty="0"/>
              <a:t>тыс. 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 smtClean="0"/>
              <a:t>2025 –</a:t>
            </a:r>
            <a:r>
              <a:rPr lang="ru-RU" sz="1400" b="1" i="1" dirty="0" smtClean="0"/>
              <a:t> </a:t>
            </a:r>
            <a:r>
              <a:rPr lang="ru-RU" altLang="ru-RU" sz="1400" i="1" dirty="0" smtClean="0"/>
              <a:t>2026гг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270,0 </a:t>
            </a:r>
            <a:r>
              <a:rPr lang="ru-RU" sz="1400" b="1" i="1" dirty="0" smtClean="0"/>
              <a:t>тыс</a:t>
            </a:r>
            <a:r>
              <a:rPr lang="ru-RU" sz="1400" b="1" i="1" dirty="0"/>
              <a:t>. рублей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00000" y="2565000"/>
            <a:ext cx="619200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взносы на капитальный ремонт за муниципальные жилые помещения общей площадью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62 089,51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altLang="ru-RU" sz="1400" i="1" dirty="0"/>
              <a:t>2024г. – </a:t>
            </a:r>
            <a:r>
              <a:rPr lang="ru-RU" sz="1400" b="1" i="1" dirty="0" smtClean="0"/>
              <a:t>6 000,0 </a:t>
            </a:r>
            <a:r>
              <a:rPr lang="ru-RU" sz="1400" b="1" i="1" dirty="0"/>
              <a:t>тыс. рублей</a:t>
            </a:r>
            <a:r>
              <a:rPr lang="ru-RU" altLang="ru-RU" sz="1400" b="1" i="1" dirty="0"/>
              <a:t>, </a:t>
            </a:r>
            <a:r>
              <a:rPr lang="ru-RU" altLang="ru-RU" sz="1400" i="1" dirty="0"/>
              <a:t>2025 –</a:t>
            </a:r>
            <a:r>
              <a:rPr lang="ru-RU" sz="1400" b="1" i="1" dirty="0"/>
              <a:t> </a:t>
            </a:r>
            <a:r>
              <a:rPr lang="ru-RU" altLang="ru-RU" sz="1400" i="1" dirty="0"/>
              <a:t>2026гг. – </a:t>
            </a:r>
            <a:r>
              <a:rPr lang="ru-RU" altLang="ru-RU" sz="1400" b="1" i="1" dirty="0" smtClean="0"/>
              <a:t>8</a:t>
            </a:r>
            <a:r>
              <a:rPr lang="ru-RU" altLang="ru-RU" sz="1400" i="1" dirty="0" smtClean="0"/>
              <a:t> </a:t>
            </a:r>
            <a:r>
              <a:rPr lang="ru-RU" altLang="ru-RU" sz="1400" b="1" i="1" dirty="0" smtClean="0"/>
              <a:t>511,1 </a:t>
            </a:r>
            <a:r>
              <a:rPr lang="ru-RU" sz="1400" b="1" i="1" dirty="0"/>
              <a:t>тыс. рублей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1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00000" y="3365479"/>
            <a:ext cx="6120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содержание муниципального жилищного фонда (снос или реконструкция МКД признанных аварийными до 1 января 2012 года в связи с физическим износом, обследование технического состояния МКД, ремонт общего имущества МКД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жил. фонда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2024-2026гг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280,0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рублей</a:t>
            </a:r>
            <a:r>
              <a:rPr lang="ru-RU" sz="1400" i="1" dirty="0" smtClean="0"/>
              <a:t>)</a:t>
            </a:r>
            <a:r>
              <a:rPr lang="ru-RU" sz="1400" b="1" i="1" dirty="0" smtClean="0"/>
              <a:t>.</a:t>
            </a:r>
            <a:endParaRPr lang="ru-RU" sz="1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8"/>
          <p:cNvSpPr>
            <a:spLocks noGrp="1" noChangeArrowheads="1"/>
          </p:cNvSpPr>
          <p:nvPr>
            <p:ph type="title"/>
          </p:nvPr>
        </p:nvSpPr>
        <p:spPr>
          <a:xfrm>
            <a:off x="1238171" y="157549"/>
            <a:ext cx="7313613" cy="1129528"/>
          </a:xfrm>
        </p:spPr>
        <p:txBody>
          <a:bodyPr/>
          <a:lstStyle/>
          <a:p>
            <a:pPr algn="ctr"/>
            <a:r>
              <a:rPr lang="ru-RU" altLang="ru-RU" sz="18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sz="1800" b="1" i="1" dirty="0"/>
              <a:t>«Формирование городской среды и обеспечение качественным жильём граждан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 smtClean="0"/>
              <a:t>на </a:t>
            </a:r>
            <a:r>
              <a:rPr lang="ru-RU" sz="1800" b="1" i="1" dirty="0"/>
              <a:t>территории МО «Светогорское городское поселение</a:t>
            </a:r>
            <a:r>
              <a:rPr lang="ru-RU" sz="1800" b="1" i="1" dirty="0" smtClean="0"/>
              <a:t>»</a:t>
            </a:r>
            <a:endParaRPr lang="ru-RU" sz="1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6000" y="1557000"/>
            <a:ext cx="2027145" cy="115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52 438,0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6000" y="3141001"/>
            <a:ext cx="2086843" cy="1151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61 074,3 </a:t>
            </a:r>
            <a:r>
              <a:rPr lang="ru-RU" sz="1600" b="1" i="1" dirty="0"/>
              <a:t>тыс.</a:t>
            </a:r>
            <a:br>
              <a:rPr lang="ru-RU" sz="1600" b="1" i="1" dirty="0"/>
            </a:br>
            <a:r>
              <a:rPr lang="ru-RU" sz="1600" b="1" i="1" dirty="0" smtClean="0"/>
              <a:t>рублей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0468" y="4743306"/>
            <a:ext cx="2088000" cy="115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 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63 438,6 тыс.</a:t>
            </a:r>
            <a:br>
              <a:rPr lang="ru-RU" sz="1600" b="1" i="1" dirty="0" smtClean="0"/>
            </a:br>
            <a:r>
              <a:rPr lang="ru-RU" sz="1600" b="1" i="1" dirty="0" smtClean="0"/>
              <a:t>рублей</a:t>
            </a:r>
            <a:endParaRPr lang="ru-RU" sz="1600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700000" y="4725000"/>
            <a:ext cx="6192000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по ремонту объектов коммунального хозяйства (сетей теплоснабжения, ливневой канализации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(2024 – 2026гг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600,0 тыс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рублей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разработке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программы энергоэффективности (2024г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2 100,0 тыс. рублей; </a:t>
            </a:r>
            <a:r>
              <a:rPr lang="ru-RU" sz="1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 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2026гг. – </a:t>
            </a:r>
            <a:r>
              <a:rPr lang="ru-RU" sz="1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800,0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рублей)</a:t>
            </a:r>
            <a:endParaRPr lang="ru-RU" sz="140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44000" y="405000"/>
            <a:ext cx="734400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«Развитие культуры, физической культуры и массового спорта, молодёжной политики МО «Светогорское городское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поселение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4000" y="465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47 407,8 тыс. </a:t>
            </a:r>
            <a:r>
              <a:rPr lang="ru-RU" sz="1600" b="1" i="1" dirty="0"/>
              <a:t>рублей </a:t>
            </a:r>
            <a:endParaRPr lang="ru-RU" sz="1600" i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4000" y="170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48 342,3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4000" y="314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47 422,3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2000" y="1629000"/>
            <a:ext cx="5184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предоставление субсидии на выполнение муниципального задания МБУ «КСК г. Светогорска» по организации мероприятий в сфере молодежной </a:t>
            </a:r>
            <a:r>
              <a:rPr lang="ru-RU" sz="15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политики (2024-2026гг.- </a:t>
            </a:r>
            <a:r>
              <a:rPr lang="ru-RU" sz="1500" b="1" i="1" dirty="0" smtClean="0"/>
              <a:t>778,0 тыс. рублей</a:t>
            </a:r>
            <a:r>
              <a:rPr lang="ru-RU" sz="1500" i="1" dirty="0" smtClean="0"/>
              <a:t>)</a:t>
            </a:r>
            <a:endParaRPr lang="ru-RU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6000" y="2925000"/>
            <a:ext cx="5602379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временных рабочих мест </a:t>
            </a:r>
            <a:r>
              <a:rPr lang="ru-RU" sz="15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трудоустройства несовершеннолетних: </a:t>
            </a: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(2024-2026</a:t>
            </a:r>
            <a:r>
              <a:rPr lang="ru-RU" sz="1500" i="1" dirty="0" smtClean="0"/>
              <a:t>гг. – </a:t>
            </a:r>
            <a:r>
              <a:rPr lang="ru-RU" sz="1500" b="1" i="1" dirty="0" smtClean="0"/>
              <a:t>300 тыс. рублей</a:t>
            </a:r>
            <a:r>
              <a:rPr lang="ru-RU" sz="1500" i="1" dirty="0" smtClean="0"/>
              <a:t>)</a:t>
            </a:r>
            <a:endParaRPr lang="ru-RU" sz="15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0" y="1269000"/>
            <a:ext cx="1502060" cy="14139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00" y="4797000"/>
            <a:ext cx="5186630" cy="18344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113548" y="4044524"/>
            <a:ext cx="5602379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5941060" algn="l"/>
              </a:tabLst>
            </a:pPr>
            <a:r>
              <a:rPr lang="ru-RU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в сфере молодежной </a:t>
            </a:r>
            <a:r>
              <a:rPr lang="ru-RU" sz="15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политики (</a:t>
            </a:r>
            <a:r>
              <a:rPr lang="ru-RU" sz="1500" i="1" dirty="0" smtClean="0"/>
              <a:t>2024-2025гг. – </a:t>
            </a:r>
            <a:r>
              <a:rPr lang="ru-RU" sz="1500" b="1" i="1" dirty="0" smtClean="0"/>
              <a:t>54,4 тыс. рублей; </a:t>
            </a:r>
            <a:r>
              <a:rPr lang="ru-RU" sz="1500" i="1" dirty="0" smtClean="0"/>
              <a:t>2026г</a:t>
            </a:r>
            <a:r>
              <a:rPr lang="ru-RU" sz="1500" i="1" dirty="0"/>
              <a:t>. – </a:t>
            </a:r>
            <a:r>
              <a:rPr lang="ru-RU" sz="1500" b="1" i="1" dirty="0" smtClean="0"/>
              <a:t>40,0 </a:t>
            </a:r>
            <a:r>
              <a:rPr lang="ru-RU" sz="1500" b="1" i="1" dirty="0"/>
              <a:t>тыс. рублей</a:t>
            </a:r>
            <a:r>
              <a:rPr lang="ru-RU" sz="1500" i="1" dirty="0" smtClean="0"/>
              <a:t>)</a:t>
            </a:r>
            <a:endParaRPr lang="ru-RU" sz="15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44000" y="261000"/>
            <a:ext cx="7344000" cy="102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«Развитие культуры, физической культуры и массового спорта, молодёжной политики МО «Светогорское городское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поселение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2000" y="3861000"/>
            <a:ext cx="5814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мероприятия в сфере </a:t>
            </a:r>
            <a:r>
              <a:rPr lang="ru-RU" sz="14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культуры: (2024-</a:t>
            </a:r>
            <a:r>
              <a:rPr lang="ru-RU" sz="1400" i="1" dirty="0" smtClean="0"/>
              <a:t>2026гг. – </a:t>
            </a:r>
            <a:r>
              <a:rPr lang="ru-RU" sz="1400" b="1" i="1" dirty="0" smtClean="0"/>
              <a:t>900,0 тыс. рублей</a:t>
            </a:r>
            <a:r>
              <a:rPr lang="ru-RU" sz="1400" i="1" dirty="0" smtClean="0"/>
              <a:t>)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0000" y="1701000"/>
            <a:ext cx="604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предоставление субсидии МБУ «КСК  г. Светогорска» </a:t>
            </a:r>
            <a:r>
              <a:rPr lang="ru-RU" altLang="ru-RU" sz="1400" i="1" dirty="0" smtClean="0"/>
              <a:t/>
            </a:r>
            <a:br>
              <a:rPr lang="ru-RU" altLang="ru-RU" sz="1400" i="1" dirty="0" smtClean="0"/>
            </a:br>
            <a:r>
              <a:rPr lang="ru-RU" altLang="ru-RU" sz="1400" i="1" dirty="0" smtClean="0"/>
              <a:t>на </a:t>
            </a:r>
            <a:r>
              <a:rPr lang="ru-RU" altLang="ru-RU" sz="1400" i="1" dirty="0"/>
              <a:t>организацию деятельности клубных формирований </a:t>
            </a:r>
            <a:r>
              <a:rPr lang="ru-RU" altLang="ru-RU" sz="1400" i="1" dirty="0" smtClean="0"/>
              <a:t/>
            </a:r>
            <a:br>
              <a:rPr lang="ru-RU" altLang="ru-RU" sz="1400" i="1" dirty="0" smtClean="0"/>
            </a:br>
            <a:r>
              <a:rPr lang="ru-RU" altLang="ru-RU" sz="1400" i="1" dirty="0" smtClean="0"/>
              <a:t>и </a:t>
            </a:r>
            <a:r>
              <a:rPr lang="ru-RU" altLang="ru-RU" sz="1400" i="1" dirty="0"/>
              <a:t>формирований самодеятельного народного творчества, библиотечное, библиографическое и информационное обслуживание пользователей библиотек  и на содержание (эксплуатацию) имущества, </a:t>
            </a:r>
            <a:r>
              <a:rPr lang="ru-RU" altLang="ru-RU" sz="1400" i="1" dirty="0" smtClean="0"/>
              <a:t>находящегося в </a:t>
            </a:r>
            <a:r>
              <a:rPr lang="ru-RU" altLang="ru-RU" sz="1400" i="1" dirty="0"/>
              <a:t>государственной (муниципальной) </a:t>
            </a:r>
            <a:r>
              <a:rPr lang="ru-RU" altLang="ru-RU" sz="1400" i="1" dirty="0" smtClean="0"/>
              <a:t>собственности (2024г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 </a:t>
            </a:r>
            <a:r>
              <a:rPr lang="ru-RU" altLang="ru-RU" sz="1400" b="1" i="1" dirty="0" smtClean="0"/>
              <a:t>36 005,7 </a:t>
            </a:r>
            <a:r>
              <a:rPr lang="ru-RU" sz="1400" b="1" i="1" dirty="0" smtClean="0"/>
              <a:t>тыс. рублей</a:t>
            </a:r>
            <a:r>
              <a:rPr lang="ru-RU" altLang="ru-RU" sz="1400" b="1" i="1" dirty="0" smtClean="0"/>
              <a:t>, </a:t>
            </a:r>
            <a:r>
              <a:rPr lang="ru-RU" altLang="ru-RU" sz="1400" i="1" dirty="0" smtClean="0"/>
              <a:t>2025г. – </a:t>
            </a:r>
            <a:r>
              <a:rPr lang="ru-RU" altLang="ru-RU" sz="1400" b="1" i="1" dirty="0" smtClean="0"/>
              <a:t>35 085,0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; 2026г. – </a:t>
            </a:r>
            <a:r>
              <a:rPr lang="ru-RU" sz="1400" b="1" i="1" dirty="0" smtClean="0"/>
              <a:t>35 086,0 </a:t>
            </a:r>
            <a:r>
              <a:rPr lang="ru-RU" sz="1400" b="1" i="1" dirty="0"/>
              <a:t>тыс. рублей</a:t>
            </a:r>
            <a:r>
              <a:rPr lang="ru-RU" altLang="ru-RU" sz="1400" b="1" i="1" dirty="0" smtClean="0"/>
              <a:t>)</a:t>
            </a:r>
            <a:endParaRPr lang="ru-RU" altLang="ru-RU" sz="1400" b="1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795" y="4496135"/>
            <a:ext cx="5715320" cy="230634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24000" y="170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48 342,3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4000" y="314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47 422,3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4000" y="465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47 407,8 тыс. </a:t>
            </a:r>
            <a:r>
              <a:rPr lang="ru-RU" sz="1600" b="1" i="1" dirty="0"/>
              <a:t>рублей </a:t>
            </a:r>
            <a:endParaRPr lang="ru-RU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7" name="Прямоугольник 48"/>
          <p:cNvSpPr>
            <a:spLocks noChangeArrowheads="1"/>
          </p:cNvSpPr>
          <p:nvPr/>
        </p:nvSpPr>
        <p:spPr bwMode="auto">
          <a:xfrm>
            <a:off x="2214563" y="4643438"/>
            <a:ext cx="671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 i="1"/>
          </a:p>
        </p:txBody>
      </p:sp>
      <p:sp>
        <p:nvSpPr>
          <p:cNvPr id="2" name="AutoShape 2" descr="https://im3-tub-ru.yandex.net/i?id=28de255828ddb157d6c9409ab92ed984&amp;n=33&amp;h=24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8000" y="333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84000" y="261000"/>
            <a:ext cx="804760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«Светогорское городское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поселение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»»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2000" y="1845000"/>
            <a:ext cx="583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предоставление субсидии МБУ «КСК г. Светогорска» на проведение занятий физкультурно-спортивной  направленности по месту проживания граждан и организацию и проведение официальных физкультурных (физкультурно-оздоровительных мероприятий) 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.-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–</a:t>
            </a:r>
            <a:r>
              <a:rPr lang="ru-RU" altLang="ru-RU" sz="1400" b="1" i="1" dirty="0"/>
              <a:t> </a:t>
            </a:r>
            <a:r>
              <a:rPr lang="ru-RU" altLang="ru-RU" sz="1400" b="1" i="1" dirty="0" smtClean="0"/>
              <a:t>10 254,1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44000" y="3573000"/>
            <a:ext cx="5688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мероприятия в области физкультуры и </a:t>
            </a:r>
            <a:r>
              <a:rPr lang="ru-RU" altLang="ru-RU" sz="1400" i="1" dirty="0" smtClean="0"/>
              <a:t>спорта (2024г</a:t>
            </a:r>
            <a:r>
              <a:rPr lang="ru-RU" altLang="ru-RU" sz="1400" i="1" dirty="0"/>
              <a:t>.-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</a:t>
            </a:r>
            <a:r>
              <a:rPr lang="ru-RU" altLang="ru-RU" sz="1400" i="1" dirty="0" smtClean="0"/>
              <a:t>–</a:t>
            </a:r>
            <a:r>
              <a:rPr lang="ru-RU" altLang="ru-RU" sz="1400" b="1" i="1" dirty="0" smtClean="0"/>
              <a:t> 50,0 тыс. рублей</a:t>
            </a:r>
            <a:r>
              <a:rPr lang="ru-RU" altLang="ru-RU" sz="1400" i="1" dirty="0" smtClean="0"/>
              <a:t>);</a:t>
            </a:r>
            <a:endParaRPr lang="ru-RU" altLang="ru-RU" sz="14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31" y="4832803"/>
            <a:ext cx="2528994" cy="1539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41" y="4844376"/>
            <a:ext cx="2716358" cy="1527952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24000" y="170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48 342,3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4000" y="3141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47 422,3 </a:t>
            </a:r>
            <a:r>
              <a:rPr lang="ru-RU" sz="1600" b="1" i="1" dirty="0"/>
              <a:t>тыс. рублей</a:t>
            </a:r>
            <a:endParaRPr lang="ru-RU" sz="1600" i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24000" y="465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47 407,8 тыс. </a:t>
            </a:r>
            <a:r>
              <a:rPr lang="ru-RU" sz="1600" b="1" i="1" dirty="0"/>
              <a:t>рублей </a:t>
            </a:r>
            <a:endParaRPr lang="ru-RU" sz="1600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7" name="Прямоугольник 48"/>
          <p:cNvSpPr>
            <a:spLocks noChangeArrowheads="1"/>
          </p:cNvSpPr>
          <p:nvPr/>
        </p:nvSpPr>
        <p:spPr bwMode="auto">
          <a:xfrm>
            <a:off x="2214563" y="4643438"/>
            <a:ext cx="671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 i="1"/>
          </a:p>
        </p:txBody>
      </p:sp>
      <p:sp>
        <p:nvSpPr>
          <p:cNvPr id="2" name="AutoShape 2" descr="https://im3-tub-ru.yandex.net/i?id=28de255828ddb157d6c9409ab92ed984&amp;n=33&amp;h=24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17575" y="405000"/>
            <a:ext cx="77322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  <a:tabLst>
                <a:tab pos="5941060" algn="l"/>
              </a:tabLs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Муниципальная программа «Управление и распоряжение муниципальным имуществом МО «Светогорское городское поселение</a:t>
            </a:r>
            <a:r>
              <a:rPr lang="ru-RU" sz="1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2000" y="4869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2026г.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4 303,7 тыс</a:t>
            </a:r>
            <a:r>
              <a:rPr lang="ru-RU" sz="1600" b="1" i="1" dirty="0"/>
              <a:t>. рублей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40000" y="1629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2024г.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6 179,9 тыс</a:t>
            </a:r>
            <a:r>
              <a:rPr lang="ru-RU" sz="1600" b="1" i="1" dirty="0"/>
              <a:t>. рублей </a:t>
            </a:r>
            <a:endParaRPr lang="ru-RU" sz="1600" i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40000" y="3213000"/>
            <a:ext cx="2015999" cy="1209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2025г.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i="1" dirty="0" smtClean="0"/>
              <a:t>4 811,0 тыс</a:t>
            </a:r>
            <a:r>
              <a:rPr lang="ru-RU" sz="1600" b="1" i="1" dirty="0"/>
              <a:t>. рублей </a:t>
            </a:r>
            <a:endParaRPr lang="ru-RU" sz="16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78431" y="4166384"/>
            <a:ext cx="5589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на реализацию функций в области управления муниципальной </a:t>
            </a:r>
            <a:r>
              <a:rPr lang="ru-RU" altLang="ru-RU" sz="1400" i="1" dirty="0" smtClean="0"/>
              <a:t>собственностью </a:t>
            </a:r>
            <a:r>
              <a:rPr lang="ru-RU" altLang="ru-RU" sz="1400" i="1" dirty="0"/>
              <a:t>(</a:t>
            </a:r>
            <a:r>
              <a:rPr lang="ru-RU" altLang="ru-RU" sz="1400" i="1" dirty="0" smtClean="0"/>
              <a:t>2024г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1 204,8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, </a:t>
            </a:r>
            <a:r>
              <a:rPr lang="ru-RU" altLang="ru-RU" sz="1400" i="1" dirty="0" smtClean="0"/>
              <a:t>2025г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1 </a:t>
            </a:r>
            <a:r>
              <a:rPr lang="ru-RU" altLang="ru-RU" sz="1400" b="1" i="1" dirty="0"/>
              <a:t>000,0 тыс. рублей</a:t>
            </a:r>
            <a:r>
              <a:rPr lang="ru-RU" altLang="ru-RU" sz="1400" i="1" dirty="0"/>
              <a:t>; </a:t>
            </a:r>
            <a:r>
              <a:rPr lang="ru-RU" altLang="ru-RU" sz="1400" i="1" dirty="0" smtClean="0"/>
              <a:t>2026г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1 200,0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);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0274" y="1168431"/>
            <a:ext cx="56880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строительство </a:t>
            </a:r>
            <a:r>
              <a:rPr lang="ru-RU" altLang="ru-RU" sz="1400" i="1" dirty="0"/>
              <a:t>объектов инженерной и транспортной инфраструктуры на земельных участках для индивидуального жилищного строительства в соответствии с законом Ленинградской области от 14 октября 2008 г. N 105-оз </a:t>
            </a:r>
            <a:r>
              <a:rPr lang="ru-RU" altLang="ru-RU" sz="1400" i="1" dirty="0" smtClean="0"/>
              <a:t>(2024г</a:t>
            </a:r>
            <a:r>
              <a:rPr lang="ru-RU" altLang="ru-RU" sz="1400" i="1" dirty="0"/>
              <a:t>. – </a:t>
            </a:r>
            <a:r>
              <a:rPr lang="ru-RU" altLang="ru-RU" sz="1400" b="1" i="1" dirty="0"/>
              <a:t>3 </a:t>
            </a:r>
            <a:r>
              <a:rPr lang="ru-RU" altLang="ru-RU" sz="1400" b="1" i="1" dirty="0" smtClean="0"/>
              <a:t>429,0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, 2025г</a:t>
            </a:r>
            <a:r>
              <a:rPr lang="ru-RU" altLang="ru-RU" sz="1400" i="1" dirty="0"/>
              <a:t>. – </a:t>
            </a:r>
            <a:r>
              <a:rPr lang="ru-RU" altLang="ru-RU" sz="1400" b="1" i="1" dirty="0"/>
              <a:t>2</a:t>
            </a:r>
            <a:r>
              <a:rPr lang="ru-RU" altLang="ru-RU" sz="1400" b="1" i="1" dirty="0" smtClean="0"/>
              <a:t> 717,4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; 2026г</a:t>
            </a:r>
            <a:r>
              <a:rPr lang="ru-RU" altLang="ru-RU" sz="1400" i="1" dirty="0"/>
              <a:t>. – </a:t>
            </a:r>
            <a:r>
              <a:rPr lang="ru-RU" altLang="ru-RU" sz="1400" b="1" i="1" dirty="0" smtClean="0"/>
              <a:t>2 000,0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);</a:t>
            </a:r>
            <a:endParaRPr lang="ru-RU" altLang="ru-RU" sz="14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060000" y="5301000"/>
            <a:ext cx="5589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/>
              <a:t>оформление, содержание, обслуживание и ремонт объектов муниципального </a:t>
            </a:r>
            <a:r>
              <a:rPr lang="ru-RU" altLang="ru-RU" sz="1400" i="1" dirty="0" smtClean="0"/>
              <a:t>имущества (2024г</a:t>
            </a:r>
            <a:r>
              <a:rPr lang="ru-RU" altLang="ru-RU" sz="1400" i="1" dirty="0"/>
              <a:t>. – </a:t>
            </a:r>
            <a:r>
              <a:rPr lang="ru-RU" altLang="ru-RU" sz="1400" b="1" i="1" dirty="0"/>
              <a:t>1</a:t>
            </a:r>
            <a:r>
              <a:rPr lang="ru-RU" altLang="ru-RU" sz="1400" b="1" i="1" dirty="0" smtClean="0"/>
              <a:t> 510,1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, 2025г. – </a:t>
            </a:r>
            <a:r>
              <a:rPr lang="ru-RU" altLang="ru-RU" sz="1400" b="1" i="1" dirty="0"/>
              <a:t>1 </a:t>
            </a:r>
            <a:r>
              <a:rPr lang="ru-RU" altLang="ru-RU" sz="1400" b="1" i="1" dirty="0" smtClean="0"/>
              <a:t>093,6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/>
              <a:t>; 2026г. – </a:t>
            </a:r>
            <a:r>
              <a:rPr lang="ru-RU" altLang="ru-RU" sz="1400" b="1" i="1" dirty="0"/>
              <a:t>1 </a:t>
            </a:r>
            <a:r>
              <a:rPr lang="ru-RU" altLang="ru-RU" sz="1400" b="1" i="1" dirty="0" smtClean="0"/>
              <a:t>103,7 </a:t>
            </a:r>
            <a:r>
              <a:rPr lang="ru-RU" altLang="ru-RU" sz="1400" b="1" i="1" dirty="0"/>
              <a:t>тыс. рублей</a:t>
            </a:r>
            <a:r>
              <a:rPr lang="ru-RU" altLang="ru-RU" sz="1400" i="1" dirty="0" smtClean="0"/>
              <a:t>).</a:t>
            </a:r>
            <a:endParaRPr lang="ru-RU" altLang="ru-RU" sz="1400" i="1" dirty="0"/>
          </a:p>
        </p:txBody>
      </p:sp>
      <p:pic>
        <p:nvPicPr>
          <p:cNvPr id="1026" name="Picture 2" descr="https://cdn.er.ru/media/news/November2020/KYj6JOJgjdIJkxMIOD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00" y="2600728"/>
            <a:ext cx="5486427" cy="156565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bs.twimg.com/media/DdUmQ8JX4AAJZg_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92" y="2293267"/>
            <a:ext cx="3367651" cy="21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397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такое бюджет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5" y="2102844"/>
            <a:ext cx="1981361" cy="597768"/>
          </a:xfrm>
        </p:spPr>
        <p:txBody>
          <a:bodyPr/>
          <a:lstStyle/>
          <a:p>
            <a:pPr algn="ctr"/>
            <a:r>
              <a:rPr lang="ru-RU" sz="3000" dirty="0" smtClean="0"/>
              <a:t>Доходы</a:t>
            </a:r>
            <a:endParaRPr lang="ru-RU" sz="3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059703" y="2163153"/>
            <a:ext cx="3034680" cy="633139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Расходы</a:t>
            </a:r>
            <a:endParaRPr lang="ru-RU" sz="3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1055650" y="2719337"/>
            <a:ext cx="2292349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это поступающие в бюджет денежные средства</a:t>
            </a: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4979" y="2760390"/>
            <a:ext cx="286995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это выплачиваемые из бюджета денежные средства </a:t>
            </a:r>
            <a:endParaRPr lang="ru-RU" sz="1800" dirty="0"/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1055650" y="1063861"/>
            <a:ext cx="7712929" cy="1080120"/>
          </a:xfrm>
          <a:prstGeom prst="rect">
            <a:avLst/>
          </a:prstGeom>
        </p:spPr>
        <p:txBody>
          <a:bodyPr vert="horz" tIns="0">
            <a:normAutofit fontScale="40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800" dirty="0"/>
              <a:t>Бюджет –форма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dirty="0"/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1872977" y="5054068"/>
            <a:ext cx="2448000" cy="992233"/>
          </a:xfrm>
          <a:prstGeom prst="rect">
            <a:avLst/>
          </a:prstGeom>
        </p:spPr>
        <p:txBody>
          <a:bodyPr vert="horz" tIns="0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Превышение </a:t>
            </a:r>
            <a:r>
              <a:rPr lang="ru-RU" sz="2000" dirty="0"/>
              <a:t>доходов над </a:t>
            </a:r>
            <a:r>
              <a:rPr lang="ru-RU" sz="2000" dirty="0" smtClean="0"/>
              <a:t>расходами образует положительный остаток </a:t>
            </a:r>
            <a:r>
              <a:rPr lang="ru-RU" sz="3400" b="1" dirty="0">
                <a:solidFill>
                  <a:schemeClr val="tx2"/>
                </a:solidFill>
              </a:rPr>
              <a:t>ПРОФИЦИТ</a:t>
            </a:r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5652000" y="5035851"/>
            <a:ext cx="2962672" cy="914400"/>
          </a:xfrm>
          <a:prstGeom prst="rect">
            <a:avLst/>
          </a:prstGeom>
        </p:spPr>
        <p:txBody>
          <a:bodyPr vert="horz" tIns="0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Если расходная часть бюджета превышает доходную, то бюджет формируется с </a:t>
            </a:r>
            <a:r>
              <a:rPr lang="ru-RU" sz="3400" b="1" dirty="0">
                <a:solidFill>
                  <a:schemeClr val="tx2"/>
                </a:solidFill>
              </a:rPr>
              <a:t>ДЕФИЦИТОМ</a:t>
            </a:r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6473195" y="4064342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5400000">
            <a:off x="2566707" y="4000513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13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3"/>
            <a:ext cx="7313613" cy="431098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</a:t>
            </a:r>
            <a:r>
              <a:rPr lang="ru-RU" altLang="ru-RU" sz="2400" b="1" dirty="0" smtClean="0"/>
              <a:t>РАСХОДОВ</a:t>
            </a:r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6861028"/>
              </p:ext>
            </p:extLst>
          </p:nvPr>
        </p:nvGraphicFramePr>
        <p:xfrm>
          <a:off x="933060" y="732735"/>
          <a:ext cx="7660165" cy="3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855963"/>
              </p:ext>
            </p:extLst>
          </p:nvPr>
        </p:nvGraphicFramePr>
        <p:xfrm>
          <a:off x="765179" y="3901703"/>
          <a:ext cx="3973109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656291"/>
              </p:ext>
            </p:extLst>
          </p:nvPr>
        </p:nvGraphicFramePr>
        <p:xfrm>
          <a:off x="4878805" y="3901703"/>
          <a:ext cx="3907424" cy="251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28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  <p:bldGraphic spid="7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52" name="Group 15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4492"/>
              </p:ext>
            </p:extLst>
          </p:nvPr>
        </p:nvGraphicFramePr>
        <p:xfrm>
          <a:off x="0" y="44999"/>
          <a:ext cx="9144000" cy="6768001"/>
        </p:xfrm>
        <a:graphic>
          <a:graphicData uri="http://schemas.openxmlformats.org/drawingml/2006/table">
            <a:tbl>
              <a:tblPr/>
              <a:tblGrid>
                <a:gridCol w="5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1063951806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309735032"/>
                    </a:ext>
                  </a:extLst>
                </a:gridCol>
              </a:tblGrid>
              <a:tr h="7717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Непрограммные расходы 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Проектные бюджетные назначения, тыс. рублей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2024 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2025 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2026 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FD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38992"/>
                  </a:ext>
                </a:extLst>
              </a:tr>
              <a:tr h="890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Функционирование представительного органа местного самоуправления Совет депутатов МО «Светогорское городского поселения»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2 986,0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2 986,0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2 986,0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на обеспечение деятельности органов местного самоуправления администрации МО «Светогорское городское поселение» 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</a:t>
                      </a:r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546,0</a:t>
                      </a:r>
                      <a:endParaRPr lang="ru-RU" sz="13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34 546,0</a:t>
                      </a:r>
                      <a:endParaRPr lang="ru-RU" sz="13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34 546,0</a:t>
                      </a:r>
                      <a:endParaRPr lang="ru-RU" sz="13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Межбюджетные трансферты бюджету Выборгского муниципального района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7 757,2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7 757,2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5 757,2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90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Расходы, связанные с уплатой сборов штрафов, пеней, оплата расходов по судебным актам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710,3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710,3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6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Резервный фонд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3 014,2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1 800,0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1 900,0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6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Доплаты к пенсиям муниципальным служащим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5 300,0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5 300,0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5 300,0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6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Обслуживанию муниципального долга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329761"/>
                  </a:ext>
                </a:extLst>
              </a:tr>
              <a:tr h="5936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54 013,4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53 109,5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51 209,5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gray">
          <a:xfrm>
            <a:off x="1548000" y="2349000"/>
            <a:ext cx="6552000" cy="1296062"/>
          </a:xfrm>
          <a:prstGeom prst="rect">
            <a:avLst/>
          </a:prstGeom>
          <a:noFill/>
        </p:spPr>
        <p:txBody>
          <a:bodyPr wrap="none" fromWordArt="1">
            <a:prstTxWarp prst="textDeflate">
              <a:avLst>
                <a:gd name="adj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" y="284332"/>
            <a:ext cx="6064086" cy="309600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20" y="3285000"/>
            <a:ext cx="5966251" cy="3443361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386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82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Доходы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80000" y="1397000"/>
          <a:ext cx="8784000" cy="53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352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rusinfo.info/wp-content/uploads/f/6/a/f6a04686613e5bee15534af2944d51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" y="477000"/>
            <a:ext cx="7848000" cy="571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71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964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Расходы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2000" y="1125000"/>
            <a:ext cx="66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По муниципальным программам;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По ведомствам;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По разделам и подразделам (функциям государства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24899" y="2052393"/>
            <a:ext cx="7919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Перечень основных разделов расходов бюджета </a:t>
            </a:r>
            <a:r>
              <a:rPr lang="ru-RU" b="1" dirty="0" smtClean="0">
                <a:solidFill>
                  <a:srgbClr val="7030A0"/>
                </a:solidFill>
              </a:rPr>
              <a:t>МО «Светогорское городское поселение» Выборгского района Ленинградской области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4000" y="2895335"/>
            <a:ext cx="75518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Общегосударственные </a:t>
            </a:r>
            <a:r>
              <a:rPr lang="ru-RU" dirty="0"/>
              <a:t>вопросы;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Национальная </a:t>
            </a:r>
            <a:r>
              <a:rPr lang="ru-RU" dirty="0"/>
              <a:t>безопасность и правоохранительная деятельность;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Национальная </a:t>
            </a:r>
            <a:r>
              <a:rPr lang="ru-RU" dirty="0"/>
              <a:t>экономика;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Жилищно-коммунальное </a:t>
            </a:r>
            <a:r>
              <a:rPr lang="ru-RU" dirty="0"/>
              <a:t>хозяйство;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Образование</a:t>
            </a:r>
            <a:r>
              <a:rPr lang="ru-RU" dirty="0"/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04000" y="4509000"/>
            <a:ext cx="7440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Культура</a:t>
            </a:r>
            <a:r>
              <a:rPr lang="ru-RU" dirty="0"/>
              <a:t>, кинематография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Социальная </a:t>
            </a:r>
            <a:r>
              <a:rPr lang="ru-RU" dirty="0"/>
              <a:t>политика;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Физическая </a:t>
            </a:r>
            <a:r>
              <a:rPr lang="ru-RU" dirty="0"/>
              <a:t>культура и спорт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Обслуживание </a:t>
            </a:r>
            <a:r>
              <a:rPr lang="ru-RU" dirty="0"/>
              <a:t>муниципального </a:t>
            </a:r>
            <a:r>
              <a:rPr lang="ru-RU" dirty="0" smtClean="0"/>
              <a:t>долга</a:t>
            </a:r>
            <a:r>
              <a:rPr lang="ru-RU" dirty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6775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349" y="285640"/>
            <a:ext cx="578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Открытость информации о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6000" y="747305"/>
            <a:ext cx="7776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Для </a:t>
            </a:r>
            <a:r>
              <a:rPr lang="ru-RU" dirty="0">
                <a:solidFill>
                  <a:srgbClr val="002060"/>
                </a:solidFill>
              </a:rPr>
              <a:t>повышения эффективности принимаемых решений, для обеспечения целевого использования бюджетных средств и возможности общественного контроля администрация муниципального образования </a:t>
            </a:r>
            <a:r>
              <a:rPr lang="ru-RU" dirty="0" smtClean="0">
                <a:solidFill>
                  <a:srgbClr val="002060"/>
                </a:solidFill>
              </a:rPr>
              <a:t>«Светогорское городское поселение» Выборгского района </a:t>
            </a:r>
            <a:r>
              <a:rPr lang="ru-RU" dirty="0">
                <a:solidFill>
                  <a:srgbClr val="002060"/>
                </a:solidFill>
              </a:rPr>
              <a:t>Ленинградской области обеспечивает открытость и прозрачность утверждения и исполнения бюджета муниципального образования </a:t>
            </a:r>
            <a:r>
              <a:rPr lang="ru-RU" dirty="0" smtClean="0">
                <a:solidFill>
                  <a:srgbClr val="002060"/>
                </a:solidFill>
              </a:rPr>
              <a:t>«Светогорское городское поселение Выборгского района </a:t>
            </a:r>
            <a:r>
              <a:rPr lang="ru-RU" dirty="0">
                <a:solidFill>
                  <a:srgbClr val="002060"/>
                </a:solidFill>
              </a:rPr>
              <a:t>Ленинградской области с помощью: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информирования </a:t>
            </a:r>
            <a:r>
              <a:rPr lang="ru-RU" dirty="0">
                <a:solidFill>
                  <a:srgbClr val="002060"/>
                </a:solidFill>
              </a:rPr>
              <a:t>населения обо всех стадиях бюджетного процесса на сайте администрации;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проведения </a:t>
            </a:r>
            <a:r>
              <a:rPr lang="ru-RU" dirty="0">
                <a:solidFill>
                  <a:srgbClr val="002060"/>
                </a:solidFill>
              </a:rPr>
              <a:t>публичных слушаний по проекту бюджета муниципального образования и отчету об исполнении бюджета муниципального образования.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7873" y="4499029"/>
            <a:ext cx="75932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4"/>
                </a:solidFill>
              </a:rPr>
              <a:t>          Публичные </a:t>
            </a:r>
            <a:r>
              <a:rPr lang="ru-RU" i="1" dirty="0">
                <a:solidFill>
                  <a:schemeClr val="accent4"/>
                </a:solidFill>
              </a:rPr>
              <a:t>слушания – форма реализации прав населения на участие в процессе принятия решений путем проведения собрания для обсуждения общественно значимых вопросов</a:t>
            </a:r>
            <a:r>
              <a:rPr lang="ru-RU" i="1" dirty="0" smtClean="0">
                <a:solidFill>
                  <a:schemeClr val="accent4"/>
                </a:solidFill>
              </a:rPr>
              <a:t>.</a:t>
            </a:r>
          </a:p>
          <a:p>
            <a:r>
              <a:rPr lang="ru-RU" i="1" dirty="0" smtClean="0">
                <a:solidFill>
                  <a:schemeClr val="accent4"/>
                </a:solidFill>
              </a:rPr>
              <a:t>         Каждый </a:t>
            </a:r>
            <a:r>
              <a:rPr lang="ru-RU" i="1" dirty="0">
                <a:solidFill>
                  <a:schemeClr val="accent4"/>
                </a:solidFill>
              </a:rPr>
              <a:t>житель вправе высказать свое мнение, представить материалы, письменные предложения и замечания для включения их в протокол публичных </a:t>
            </a:r>
            <a:r>
              <a:rPr lang="ru-RU" i="1" dirty="0" smtClean="0">
                <a:solidFill>
                  <a:schemeClr val="accent4"/>
                </a:solidFill>
              </a:rPr>
              <a:t>слушаний.</a:t>
            </a:r>
            <a:endParaRPr lang="ru-RU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8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erezovsky.krskstate.ru/dat/Image/39/budget%2019-21/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" y="333000"/>
            <a:ext cx="8064000" cy="6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893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alphaModFix amt="7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00" y="2376661"/>
            <a:ext cx="7632848" cy="18000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Проект бюджета МО «Светогорское городское поселение» на 202</a:t>
            </a:r>
            <a:r>
              <a:rPr lang="en-US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4</a:t>
            </a:r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 год и плановый период 202</a:t>
            </a:r>
            <a:r>
              <a:rPr lang="en-US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5</a:t>
            </a:r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-202</a:t>
            </a:r>
            <a:r>
              <a:rPr lang="en-US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6</a:t>
            </a:r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 годов подготовлен в соответствии:</a:t>
            </a:r>
            <a:endParaRPr lang="ru-RU" sz="2800" b="1" i="1" dirty="0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5162" y="443454"/>
            <a:ext cx="1262857" cy="1933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730" y="550992"/>
            <a:ext cx="1262187" cy="1825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87" y="545588"/>
            <a:ext cx="1204654" cy="18310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530988"/>
            <a:ext cx="1208629" cy="1788771"/>
          </a:xfrm>
          <a:prstGeom prst="rect">
            <a:avLst/>
          </a:prstGeom>
        </p:spPr>
      </p:pic>
      <p:sp>
        <p:nvSpPr>
          <p:cNvPr id="16" name="Вертикальный свиток 15"/>
          <p:cNvSpPr/>
          <p:nvPr/>
        </p:nvSpPr>
        <p:spPr>
          <a:xfrm>
            <a:off x="972000" y="4285060"/>
            <a:ext cx="2330180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Положение о бюджетном процессе МО «Светогорское городское поселение»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3417730" y="4290464"/>
            <a:ext cx="2415793" cy="2036265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Прогноз социально-экономического развития МО «Светогорское городское поселение»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5868000" y="4285060"/>
            <a:ext cx="2853917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Основные направления бюджетной и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налоговой 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политики МО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«Светогорское городское поселение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»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Проект 04.12.2012">
  <a:themeElements>
    <a:clrScheme name="Проект 04.12.2012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Проект 04.12.20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ект 04.12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16479</TotalTime>
  <Words>2783</Words>
  <Application>Microsoft Office PowerPoint</Application>
  <PresentationFormat>Экран (4:3)</PresentationFormat>
  <Paragraphs>596</Paragraphs>
  <Slides>33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Arial Black</vt:lpstr>
      <vt:lpstr>Calibri</vt:lpstr>
      <vt:lpstr>Franklin Gothic Medium</vt:lpstr>
      <vt:lpstr>Times New Roman</vt:lpstr>
      <vt:lpstr>Verdana</vt:lpstr>
      <vt:lpstr>Wingdings</vt:lpstr>
      <vt:lpstr>Wingdings 2</vt:lpstr>
      <vt:lpstr>Проект 04.12.2012</vt:lpstr>
      <vt:lpstr>Презентация PowerPoint</vt:lpstr>
      <vt:lpstr>Муниципальное  образование  «Светогорское городское поселение»  Выборгского района Ленинградской области</vt:lpstr>
      <vt:lpstr>Что такое 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бюджета МО «Светогорское городское поселение» на 2024 год и плановый период 2025-2026 годов подготовлен в соответствии:</vt:lpstr>
      <vt:lpstr>ОСНОВНЫЕ ХАРАКТЕРИСТИКИ БЮДЖЕТА</vt:lpstr>
      <vt:lpstr>Презентация PowerPoint</vt:lpstr>
      <vt:lpstr>СТРУКТУРА НАЛОГОВЫХ ДОХОДОВ</vt:lpstr>
      <vt:lpstr>Презентация PowerPoint</vt:lpstr>
      <vt:lpstr>СТРУКТУРА НЕНАЛОГОВЫХ ДОХОДОВ</vt:lpstr>
      <vt:lpstr>Презентация PowerPoint</vt:lpstr>
      <vt:lpstr>СТРУКТУРА РАСХОДОВ</vt:lpstr>
      <vt:lpstr>СТРУКТУРА РАСХОДОВ</vt:lpstr>
      <vt:lpstr>РАСХОДЫ ПО МУНИЦИПАЛЬНЫМ ПРОГРАММАМ</vt:lpstr>
      <vt:lpstr>Муниципальная программа «Основные направления осуществления управленческой деятельности и развития муниципальной службы  в муниципальном образовании «Светогорское городское поселение» Выборгского района Ленинградской области»</vt:lpstr>
      <vt:lpstr>Муниципальная программа «Развитие форм местного самоуправления и социальной активности населения на территории  МО «Светогорское городское поселение»</vt:lpstr>
      <vt:lpstr>Муниципальная программа «Безопасность МО «Светогорское городское поселение»</vt:lpstr>
      <vt:lpstr>Муниципальная программа «Развитие малого, среднего предпринимательства и потребительского рынка»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Муниципальная программа «Формирование городской среды и обеспечение качественным жильём граждан  на территории МО «Светогорское городское поселение»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Elena</dc:creator>
  <cp:lastModifiedBy>Ирина А. Лаврова</cp:lastModifiedBy>
  <cp:revision>1219</cp:revision>
  <cp:lastPrinted>2022-11-28T15:42:00Z</cp:lastPrinted>
  <dcterms:created xsi:type="dcterms:W3CDTF">2012-12-03T08:13:49Z</dcterms:created>
  <dcterms:modified xsi:type="dcterms:W3CDTF">2025-04-21T11:50:27Z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TC011594371049</vt:lpwstr>
  </property>
</Properties>
</file>