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23"/>
  </p:notesMasterIdLst>
  <p:handoutMasterIdLst>
    <p:handoutMasterId r:id="rId24"/>
  </p:handoutMasterIdLst>
  <p:sldIdLst>
    <p:sldId id="286" r:id="rId2"/>
    <p:sldId id="324" r:id="rId3"/>
    <p:sldId id="334" r:id="rId4"/>
    <p:sldId id="336" r:id="rId5"/>
    <p:sldId id="326" r:id="rId6"/>
    <p:sldId id="279" r:id="rId7"/>
    <p:sldId id="277" r:id="rId8"/>
    <p:sldId id="283" r:id="rId9"/>
    <p:sldId id="320" r:id="rId10"/>
    <p:sldId id="302" r:id="rId11"/>
    <p:sldId id="353" r:id="rId12"/>
    <p:sldId id="304" r:id="rId13"/>
    <p:sldId id="305" r:id="rId14"/>
    <p:sldId id="349" r:id="rId15"/>
    <p:sldId id="350" r:id="rId16"/>
    <p:sldId id="347" r:id="rId17"/>
    <p:sldId id="352" r:id="rId18"/>
    <p:sldId id="351" r:id="rId19"/>
    <p:sldId id="348" r:id="rId20"/>
    <p:sldId id="344" r:id="rId21"/>
    <p:sldId id="332" r:id="rId22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D53"/>
    <a:srgbClr val="99FF66"/>
    <a:srgbClr val="FF99FF"/>
    <a:srgbClr val="CCFFFF"/>
    <a:srgbClr val="00FFFF"/>
    <a:srgbClr val="CC00FF"/>
    <a:srgbClr val="FF5050"/>
    <a:srgbClr val="FF66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0" autoAdjust="0"/>
    <p:restoredTop sz="96408" autoAdjust="0"/>
  </p:normalViewPr>
  <p:slideViewPr>
    <p:cSldViewPr>
      <p:cViewPr varScale="1">
        <p:scale>
          <a:sx n="111" d="100"/>
          <a:sy n="111" d="100"/>
        </p:scale>
        <p:origin x="17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141 959 445,69 рублей (49,1%)</a:t>
            </a:r>
            <a:endParaRPr lang="ru-RU" sz="2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9495277018233926"/>
          <c:y val="2.012334277672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496551589680597E-2"/>
          <c:y val="0.15053632158155267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31 миллион 405 тысяч 096 рублей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3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dPt>
            <c:idx val="2"/>
            <c:bubble3D val="0"/>
            <c:spPr>
              <a:solidFill>
                <a:srgbClr val="8DCD53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D08E-4F11-86DA-4D99395BA008}"/>
              </c:ext>
            </c:extLst>
          </c:dPt>
          <c:dLbls>
            <c:dLbl>
              <c:idx val="0"/>
              <c:layout>
                <c:manualLayout>
                  <c:x val="-0.18634782884187029"/>
                  <c:y val="-0.194285897245985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FD-4367-AC54-70B2356563E7}"/>
                </c:ext>
              </c:extLst>
            </c:dLbl>
            <c:dLbl>
              <c:idx val="1"/>
              <c:layout>
                <c:manualLayout>
                  <c:x val="0.11738126745529247"/>
                  <c:y val="-0.236443925212013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0243C3-91E8-4756-BD18-F0B1EE542ADB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3710245799763"/>
                      <c:h val="0.119037120875458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8FD-4367-AC54-70B2356563E7}"/>
                </c:ext>
              </c:extLst>
            </c:dLbl>
            <c:dLbl>
              <c:idx val="2"/>
              <c:layout>
                <c:manualLayout>
                  <c:x val="0.10144711381459975"/>
                  <c:y val="0.130720814971176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E2C9D643-BAA2-4D4B-B21B-87436D813A47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08E-4F11-86DA-4D99395BA0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Муниципальные программы</c:v>
                </c:pt>
                <c:pt idx="1">
                  <c:v>Непрограммные расходы</c:v>
                </c:pt>
                <c:pt idx="2">
                  <c:v>План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0.378</c:v>
                </c:pt>
                <c:pt idx="1">
                  <c:v>0.113</c:v>
                </c:pt>
                <c:pt idx="2">
                  <c:v>0.67400000000000004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hierarchy3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 custT="1"/>
      <dgm:spPr/>
      <dgm:t>
        <a:bodyPr/>
        <a:lstStyle/>
        <a:p>
          <a:r>
            <a:rPr lang="ru-RU" sz="2000" b="1" dirty="0" smtClean="0"/>
            <a:t>Налоговые доходы</a:t>
          </a:r>
          <a:endParaRPr lang="ru-RU" sz="2000" b="1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ru-RU" sz="4000" dirty="0" smtClean="0"/>
            <a:t>32,4%</a:t>
          </a:r>
          <a:endParaRPr lang="ru-RU" sz="40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/>
      <dgm:t>
        <a:bodyPr/>
        <a:lstStyle/>
        <a:p>
          <a:r>
            <a:rPr lang="ru-RU" sz="2400" b="1" dirty="0" smtClean="0"/>
            <a:t>80 806 664,55 руб</a:t>
          </a:r>
          <a:r>
            <a:rPr lang="ru-RU" sz="2400" dirty="0" smtClean="0"/>
            <a:t>.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 custT="1"/>
      <dgm:spPr/>
      <dgm:t>
        <a:bodyPr/>
        <a:lstStyle/>
        <a:p>
          <a:r>
            <a:rPr lang="ru-RU" sz="2000" b="1" dirty="0" smtClean="0"/>
            <a:t>Неналоговые доходы </a:t>
          </a:r>
          <a:endParaRPr lang="ru-RU" sz="2000" b="1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ru-RU" sz="4000" dirty="0" smtClean="0"/>
            <a:t>13,2%</a:t>
          </a:r>
          <a:endParaRPr lang="ru-RU" sz="40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/>
      <dgm:t>
        <a:bodyPr/>
        <a:lstStyle/>
        <a:p>
          <a:r>
            <a:rPr lang="ru-RU" sz="2400" b="1" dirty="0" smtClean="0"/>
            <a:t>32 859 546,67 руб</a:t>
          </a:r>
          <a:r>
            <a:rPr lang="ru-RU" sz="2400" dirty="0" smtClean="0"/>
            <a:t>.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 custT="1"/>
      <dgm:spPr/>
      <dgm:t>
        <a:bodyPr/>
        <a:lstStyle/>
        <a:p>
          <a:r>
            <a:rPr lang="ru-RU" sz="2000" b="1" dirty="0" smtClean="0"/>
            <a:t>Безвозмездные поступления</a:t>
          </a:r>
          <a:endParaRPr lang="ru-RU" sz="2000" b="1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ru-RU" sz="4000" dirty="0" smtClean="0"/>
            <a:t>19,8%</a:t>
          </a:r>
          <a:endParaRPr lang="ru-RU" sz="40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/>
      <dgm:t>
        <a:bodyPr/>
        <a:lstStyle/>
        <a:p>
          <a:r>
            <a:rPr lang="ru-RU" sz="2400" b="1" dirty="0" smtClean="0"/>
            <a:t>49 226 068,25 руб.</a:t>
          </a:r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609FBF8D-2FE5-46A6-B9FF-B79EDA349D51}" type="pres">
      <dgm:prSet presAssocID="{AF7757C5-E793-4DEB-BFF3-4E96B04C40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30A76A-00E6-409E-93A9-72D15FA5F197}" type="pres">
      <dgm:prSet presAssocID="{4D2DBAE7-69AF-4669-A30D-887FB8BDE854}" presName="root" presStyleCnt="0"/>
      <dgm:spPr/>
    </dgm:pt>
    <dgm:pt modelId="{9B6A6591-00B7-47AF-A740-F285BB625366}" type="pres">
      <dgm:prSet presAssocID="{4D2DBAE7-69AF-4669-A30D-887FB8BDE854}" presName="rootComposite" presStyleCnt="0"/>
      <dgm:spPr/>
    </dgm:pt>
    <dgm:pt modelId="{826757B4-B697-4218-BC79-6B05877410BD}" type="pres">
      <dgm:prSet presAssocID="{4D2DBAE7-69AF-4669-A30D-887FB8BDE854}" presName="rootText" presStyleLbl="node1" presStyleIdx="0" presStyleCnt="3" custScaleX="136221" custLinFactNeighborX="8251" custLinFactNeighborY="-1368"/>
      <dgm:spPr/>
      <dgm:t>
        <a:bodyPr/>
        <a:lstStyle/>
        <a:p>
          <a:endParaRPr lang="ru-RU"/>
        </a:p>
      </dgm:t>
    </dgm:pt>
    <dgm:pt modelId="{4B412215-D1DE-487F-9BBA-468C02E3A2BA}" type="pres">
      <dgm:prSet presAssocID="{4D2DBAE7-69AF-4669-A30D-887FB8BDE854}" presName="rootConnector" presStyleLbl="node1" presStyleIdx="0" presStyleCnt="3"/>
      <dgm:spPr/>
      <dgm:t>
        <a:bodyPr/>
        <a:lstStyle/>
        <a:p>
          <a:endParaRPr lang="ru-RU"/>
        </a:p>
      </dgm:t>
    </dgm:pt>
    <dgm:pt modelId="{A2945D30-016F-4219-8269-ED38EC7CF956}" type="pres">
      <dgm:prSet presAssocID="{4D2DBAE7-69AF-4669-A30D-887FB8BDE854}" presName="childShape" presStyleCnt="0"/>
      <dgm:spPr/>
    </dgm:pt>
    <dgm:pt modelId="{04DAC4E6-6846-45A7-BC09-2A0B857104CA}" type="pres">
      <dgm:prSet presAssocID="{16553960-66A4-467D-9873-BCC32494CBB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DBF184F-5B7C-49F8-ACA3-F160D16C2489}" type="pres">
      <dgm:prSet presAssocID="{24D69744-16F8-4447-9CFA-6BA39D1ACD29}" presName="childText" presStyleLbl="bgAcc1" presStyleIdx="0" presStyleCnt="6" custScaleX="125191" custLinFactNeighborX="13827" custLinFactNeighborY="-3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BAD6-1EE6-45FF-B7F3-9E89B919DF03}" type="pres">
      <dgm:prSet presAssocID="{ED7D5B3F-A7E2-4DA3-A6A8-D11D30E5BA5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79C225E-5EA6-4DBE-ADCA-58FCA885CA29}" type="pres">
      <dgm:prSet presAssocID="{4BBC1F2A-D6E1-4CDB-BFD1-E5607263DEF8}" presName="childText" presStyleLbl="bgAcc1" presStyleIdx="1" presStyleCnt="6" custScaleX="224447" custLinFactNeighborX="8330" custLinFactNeighborY="-3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448-716B-454B-A302-D8F850DDD0E8}" type="pres">
      <dgm:prSet presAssocID="{43D2EB29-1F3B-4DD4-B0F5-80DA3CBDA732}" presName="root" presStyleCnt="0"/>
      <dgm:spPr/>
    </dgm:pt>
    <dgm:pt modelId="{67B5C76A-7C1D-4055-8720-96FC678D94A9}" type="pres">
      <dgm:prSet presAssocID="{43D2EB29-1F3B-4DD4-B0F5-80DA3CBDA732}" presName="rootComposite" presStyleCnt="0"/>
      <dgm:spPr/>
    </dgm:pt>
    <dgm:pt modelId="{E9725B3F-6185-4DDC-9491-7CCEFBDDD16F}" type="pres">
      <dgm:prSet presAssocID="{43D2EB29-1F3B-4DD4-B0F5-80DA3CBDA732}" presName="rootText" presStyleLbl="node1" presStyleIdx="1" presStyleCnt="3" custScaleX="122591"/>
      <dgm:spPr/>
      <dgm:t>
        <a:bodyPr/>
        <a:lstStyle/>
        <a:p>
          <a:endParaRPr lang="ru-RU"/>
        </a:p>
      </dgm:t>
    </dgm:pt>
    <dgm:pt modelId="{898A0F80-E477-428E-954C-DB7E10A36446}" type="pres">
      <dgm:prSet presAssocID="{43D2EB29-1F3B-4DD4-B0F5-80DA3CBDA73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5171832-5916-407E-900E-A28A0ECB4A5E}" type="pres">
      <dgm:prSet presAssocID="{43D2EB29-1F3B-4DD4-B0F5-80DA3CBDA732}" presName="childShape" presStyleCnt="0"/>
      <dgm:spPr/>
    </dgm:pt>
    <dgm:pt modelId="{F9E250EC-B441-472C-8997-A8D4CD1AF569}" type="pres">
      <dgm:prSet presAssocID="{9AACAE55-7F8F-425B-8CCD-F2798CB9064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A3BA4C1-F4E0-4945-96FA-8DDA88712B16}" type="pres">
      <dgm:prSet presAssocID="{92DD2166-127A-40D1-8A3E-D54A8F7B2699}" presName="childText" presStyleLbl="bgAcc1" presStyleIdx="2" presStyleCnt="6" custScaleX="133309" custLinFactNeighborX="18927" custLinFactNeighborY="-3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7DE33-B076-4158-825D-8F1779A6024A}" type="pres">
      <dgm:prSet presAssocID="{59D9D17A-2E9E-4604-BB2E-BD1E79FA25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B700A11-5CA6-420A-A646-20E8725F484E}" type="pres">
      <dgm:prSet presAssocID="{E85233C1-F7FE-430F-965E-E6FCC15EB98B}" presName="childText" presStyleLbl="bgAcc1" presStyleIdx="3" presStyleCnt="6" custScaleX="221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CBDBE-E5CC-4EA9-8268-43A8C2A3914A}" type="pres">
      <dgm:prSet presAssocID="{D180C69D-13C9-4486-B57E-B05273E7BB4A}" presName="root" presStyleCnt="0"/>
      <dgm:spPr/>
    </dgm:pt>
    <dgm:pt modelId="{57A658AA-FEE3-41C9-B806-225FE645A5DB}" type="pres">
      <dgm:prSet presAssocID="{D180C69D-13C9-4486-B57E-B05273E7BB4A}" presName="rootComposite" presStyleCnt="0"/>
      <dgm:spPr/>
    </dgm:pt>
    <dgm:pt modelId="{7DCFCB83-52F8-443E-92D8-D44ED154109F}" type="pres">
      <dgm:prSet presAssocID="{D180C69D-13C9-4486-B57E-B05273E7BB4A}" presName="rootText" presStyleLbl="node1" presStyleIdx="2" presStyleCnt="3" custScaleX="130840"/>
      <dgm:spPr/>
      <dgm:t>
        <a:bodyPr/>
        <a:lstStyle/>
        <a:p>
          <a:endParaRPr lang="ru-RU"/>
        </a:p>
      </dgm:t>
    </dgm:pt>
    <dgm:pt modelId="{E2B38022-BC7D-444C-A5D8-637E36532505}" type="pres">
      <dgm:prSet presAssocID="{D180C69D-13C9-4486-B57E-B05273E7BB4A}" presName="rootConnector" presStyleLbl="node1" presStyleIdx="2" presStyleCnt="3"/>
      <dgm:spPr/>
      <dgm:t>
        <a:bodyPr/>
        <a:lstStyle/>
        <a:p>
          <a:endParaRPr lang="ru-RU"/>
        </a:p>
      </dgm:t>
    </dgm:pt>
    <dgm:pt modelId="{CCB859EC-0FDA-4FE3-8664-E72FC5C8E51B}" type="pres">
      <dgm:prSet presAssocID="{D180C69D-13C9-4486-B57E-B05273E7BB4A}" presName="childShape" presStyleCnt="0"/>
      <dgm:spPr/>
    </dgm:pt>
    <dgm:pt modelId="{E77E901F-422C-401C-A509-30FE1D3C36AC}" type="pres">
      <dgm:prSet presAssocID="{287B83E5-E67C-4AE4-B987-C0C90B4EBEA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2C76B5F5-E4DC-4E60-B739-EC33987B1D4A}" type="pres">
      <dgm:prSet presAssocID="{E3B7F3A3-39A0-4604-A641-3C9B1B60B361}" presName="childText" presStyleLbl="bgAcc1" presStyleIdx="4" presStyleCnt="6" custScaleX="143225" custLinFactNeighborX="12851" custLinFactNeighborY="-35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86E8-F611-4730-BCB8-9724EE3A0C3B}" type="pres">
      <dgm:prSet presAssocID="{3640EF2B-5B11-4121-A7D4-A784956C7A2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E4FABA6-9067-4835-8B0F-9A999AFD5AAA}" type="pres">
      <dgm:prSet presAssocID="{E76D2AEE-772E-4A73-838C-BC8342C22D2C}" presName="childText" presStyleLbl="bgAcc1" presStyleIdx="5" presStyleCnt="6" custScaleX="212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8C5F2-58DE-4BEF-B3A6-9A3EDBDDBCC0}" type="presOf" srcId="{E76D2AEE-772E-4A73-838C-BC8342C22D2C}" destId="{4E4FABA6-9067-4835-8B0F-9A999AFD5AAA}" srcOrd="0" destOrd="0" presId="urn:microsoft.com/office/officeart/2005/8/layout/hierarchy3"/>
    <dgm:cxn modelId="{5BA04036-5F33-4088-AF68-F014AE7AC888}" type="presOf" srcId="{43D2EB29-1F3B-4DD4-B0F5-80DA3CBDA732}" destId="{898A0F80-E477-428E-954C-DB7E10A36446}" srcOrd="1" destOrd="0" presId="urn:microsoft.com/office/officeart/2005/8/layout/hierarchy3"/>
    <dgm:cxn modelId="{EE22758F-F146-4F06-BC18-51FE4EFE3EAC}" type="presOf" srcId="{E3B7F3A3-39A0-4604-A641-3C9B1B60B361}" destId="{2C76B5F5-E4DC-4E60-B739-EC33987B1D4A}" srcOrd="0" destOrd="0" presId="urn:microsoft.com/office/officeart/2005/8/layout/hierarchy3"/>
    <dgm:cxn modelId="{D409F402-A8A0-472C-846D-325EEF0418A0}" type="presOf" srcId="{4D2DBAE7-69AF-4669-A30D-887FB8BDE854}" destId="{4B412215-D1DE-487F-9BBA-468C02E3A2BA}" srcOrd="1" destOrd="0" presId="urn:microsoft.com/office/officeart/2005/8/layout/hierarchy3"/>
    <dgm:cxn modelId="{4C4BF90B-3AB2-4EBE-8AB8-073E54C5E13D}" type="presOf" srcId="{4BBC1F2A-D6E1-4CDB-BFD1-E5607263DEF8}" destId="{579C225E-5EA6-4DBE-ADCA-58FCA885CA29}" srcOrd="0" destOrd="0" presId="urn:microsoft.com/office/officeart/2005/8/layout/hierarchy3"/>
    <dgm:cxn modelId="{96C4D14B-2392-4270-997D-085AA4D43965}" type="presOf" srcId="{E85233C1-F7FE-430F-965E-E6FCC15EB98B}" destId="{3B700A11-5CA6-420A-A646-20E8725F484E}" srcOrd="0" destOrd="0" presId="urn:microsoft.com/office/officeart/2005/8/layout/hierarchy3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7C6A12D1-8871-47B2-A39B-FA4AB7F19FE1}" type="presOf" srcId="{59D9D17A-2E9E-4604-BB2E-BD1E79FA258C}" destId="{CE87DE33-B076-4158-825D-8F1779A6024A}" srcOrd="0" destOrd="0" presId="urn:microsoft.com/office/officeart/2005/8/layout/hierarchy3"/>
    <dgm:cxn modelId="{62213E55-8FDA-42E6-8CBD-E9B054FBE10D}" type="presOf" srcId="{ED7D5B3F-A7E2-4DA3-A6A8-D11D30E5BA5C}" destId="{40DABAD6-1EE6-45FF-B7F3-9E89B919DF03}" srcOrd="0" destOrd="0" presId="urn:microsoft.com/office/officeart/2005/8/layout/hierarchy3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4B3C8F5D-2A03-4575-8589-163BFFE1A059}" type="presOf" srcId="{4D2DBAE7-69AF-4669-A30D-887FB8BDE854}" destId="{826757B4-B697-4218-BC79-6B05877410BD}" srcOrd="0" destOrd="0" presId="urn:microsoft.com/office/officeart/2005/8/layout/hierarchy3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CFCAD635-1727-4D03-980B-B6F4DBCB4F67}" type="presOf" srcId="{3640EF2B-5B11-4121-A7D4-A784956C7A27}" destId="{246286E8-F611-4730-BCB8-9724EE3A0C3B}" srcOrd="0" destOrd="0" presId="urn:microsoft.com/office/officeart/2005/8/layout/hierarchy3"/>
    <dgm:cxn modelId="{BDBCC619-271D-49C3-A350-10A8C0784DE3}" type="presOf" srcId="{43D2EB29-1F3B-4DD4-B0F5-80DA3CBDA732}" destId="{E9725B3F-6185-4DDC-9491-7CCEFBDDD16F}" srcOrd="0" destOrd="0" presId="urn:microsoft.com/office/officeart/2005/8/layout/hierarchy3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0A04C048-625B-4489-BE00-5F0C529BBE0D}" type="presOf" srcId="{287B83E5-E67C-4AE4-B987-C0C90B4EBEA8}" destId="{E77E901F-422C-401C-A509-30FE1D3C36AC}" srcOrd="0" destOrd="0" presId="urn:microsoft.com/office/officeart/2005/8/layout/hierarchy3"/>
    <dgm:cxn modelId="{BD239831-AAE8-423F-A5A4-B6A9CBF2D441}" type="presOf" srcId="{D180C69D-13C9-4486-B57E-B05273E7BB4A}" destId="{7DCFCB83-52F8-443E-92D8-D44ED154109F}" srcOrd="0" destOrd="0" presId="urn:microsoft.com/office/officeart/2005/8/layout/hierarchy3"/>
    <dgm:cxn modelId="{0B013E0B-87AC-447E-AD3F-A2B8C4A98A03}" type="presOf" srcId="{AF7757C5-E793-4DEB-BFF3-4E96B04C40DA}" destId="{609FBF8D-2FE5-46A6-B9FF-B79EDA349D51}" srcOrd="0" destOrd="0" presId="urn:microsoft.com/office/officeart/2005/8/layout/hierarchy3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3241F7F-35E4-4CB9-AF67-D696BCE15F51}" type="presOf" srcId="{24D69744-16F8-4447-9CFA-6BA39D1ACD29}" destId="{6DBF184F-5B7C-49F8-ACA3-F160D16C2489}" srcOrd="0" destOrd="0" presId="urn:microsoft.com/office/officeart/2005/8/layout/hierarchy3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B397BFCA-D7E5-4AAE-AB62-996ABBFF2058}" type="presOf" srcId="{16553960-66A4-467D-9873-BCC32494CBB3}" destId="{04DAC4E6-6846-45A7-BC09-2A0B857104CA}" srcOrd="0" destOrd="0" presId="urn:microsoft.com/office/officeart/2005/8/layout/hierarchy3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4E547CC-8E05-4FE6-9ABF-063108466AC3}" type="presOf" srcId="{92DD2166-127A-40D1-8A3E-D54A8F7B2699}" destId="{9A3BA4C1-F4E0-4945-96FA-8DDA88712B16}" srcOrd="0" destOrd="0" presId="urn:microsoft.com/office/officeart/2005/8/layout/hierarchy3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B178A654-610F-447E-B2ED-93F3C74D3D17}" type="presOf" srcId="{9AACAE55-7F8F-425B-8CCD-F2798CB90642}" destId="{F9E250EC-B441-472C-8997-A8D4CD1AF569}" srcOrd="0" destOrd="0" presId="urn:microsoft.com/office/officeart/2005/8/layout/hierarchy3"/>
    <dgm:cxn modelId="{B751960F-0F22-4BB2-813B-7107F35BDE9D}" type="presOf" srcId="{D180C69D-13C9-4486-B57E-B05273E7BB4A}" destId="{E2B38022-BC7D-444C-A5D8-637E36532505}" srcOrd="1" destOrd="0" presId="urn:microsoft.com/office/officeart/2005/8/layout/hierarchy3"/>
    <dgm:cxn modelId="{20ADF1CA-6FB0-4180-A7CD-DE4C226AB675}" type="presParOf" srcId="{609FBF8D-2FE5-46A6-B9FF-B79EDA349D51}" destId="{AA30A76A-00E6-409E-93A9-72D15FA5F197}" srcOrd="0" destOrd="0" presId="urn:microsoft.com/office/officeart/2005/8/layout/hierarchy3"/>
    <dgm:cxn modelId="{E9B121F1-CE1C-411E-A22A-744107E4865E}" type="presParOf" srcId="{AA30A76A-00E6-409E-93A9-72D15FA5F197}" destId="{9B6A6591-00B7-47AF-A740-F285BB625366}" srcOrd="0" destOrd="0" presId="urn:microsoft.com/office/officeart/2005/8/layout/hierarchy3"/>
    <dgm:cxn modelId="{42EA030C-3A73-437A-A9C0-DE2D6F1C368A}" type="presParOf" srcId="{9B6A6591-00B7-47AF-A740-F285BB625366}" destId="{826757B4-B697-4218-BC79-6B05877410BD}" srcOrd="0" destOrd="0" presId="urn:microsoft.com/office/officeart/2005/8/layout/hierarchy3"/>
    <dgm:cxn modelId="{6952BB0D-DAD5-48D0-BF49-4A268B76628B}" type="presParOf" srcId="{9B6A6591-00B7-47AF-A740-F285BB625366}" destId="{4B412215-D1DE-487F-9BBA-468C02E3A2BA}" srcOrd="1" destOrd="0" presId="urn:microsoft.com/office/officeart/2005/8/layout/hierarchy3"/>
    <dgm:cxn modelId="{1CD019C0-C453-4F60-AF55-0D7E6C8216E5}" type="presParOf" srcId="{AA30A76A-00E6-409E-93A9-72D15FA5F197}" destId="{A2945D30-016F-4219-8269-ED38EC7CF956}" srcOrd="1" destOrd="0" presId="urn:microsoft.com/office/officeart/2005/8/layout/hierarchy3"/>
    <dgm:cxn modelId="{CC475F86-ED19-4E9E-A9BB-7D8AF1E8EA00}" type="presParOf" srcId="{A2945D30-016F-4219-8269-ED38EC7CF956}" destId="{04DAC4E6-6846-45A7-BC09-2A0B857104CA}" srcOrd="0" destOrd="0" presId="urn:microsoft.com/office/officeart/2005/8/layout/hierarchy3"/>
    <dgm:cxn modelId="{044EFEEF-646D-4BC1-8E8F-EA84EDFD0286}" type="presParOf" srcId="{A2945D30-016F-4219-8269-ED38EC7CF956}" destId="{6DBF184F-5B7C-49F8-ACA3-F160D16C2489}" srcOrd="1" destOrd="0" presId="urn:microsoft.com/office/officeart/2005/8/layout/hierarchy3"/>
    <dgm:cxn modelId="{1B2D0DE3-4832-4F48-ABB3-8CF6C2F2C085}" type="presParOf" srcId="{A2945D30-016F-4219-8269-ED38EC7CF956}" destId="{40DABAD6-1EE6-45FF-B7F3-9E89B919DF03}" srcOrd="2" destOrd="0" presId="urn:microsoft.com/office/officeart/2005/8/layout/hierarchy3"/>
    <dgm:cxn modelId="{5411FAC3-DFB7-4B77-8846-D81950D504CB}" type="presParOf" srcId="{A2945D30-016F-4219-8269-ED38EC7CF956}" destId="{579C225E-5EA6-4DBE-ADCA-58FCA885CA29}" srcOrd="3" destOrd="0" presId="urn:microsoft.com/office/officeart/2005/8/layout/hierarchy3"/>
    <dgm:cxn modelId="{D390E579-3A1E-45BA-B3F1-CED29E02ABE9}" type="presParOf" srcId="{609FBF8D-2FE5-46A6-B9FF-B79EDA349D51}" destId="{6ED8B448-716B-454B-A302-D8F850DDD0E8}" srcOrd="1" destOrd="0" presId="urn:microsoft.com/office/officeart/2005/8/layout/hierarchy3"/>
    <dgm:cxn modelId="{91ED9AB3-19C1-417F-8E61-F7B6E1B919B8}" type="presParOf" srcId="{6ED8B448-716B-454B-A302-D8F850DDD0E8}" destId="{67B5C76A-7C1D-4055-8720-96FC678D94A9}" srcOrd="0" destOrd="0" presId="urn:microsoft.com/office/officeart/2005/8/layout/hierarchy3"/>
    <dgm:cxn modelId="{85CA3263-061A-4433-AB87-487B1C669314}" type="presParOf" srcId="{67B5C76A-7C1D-4055-8720-96FC678D94A9}" destId="{E9725B3F-6185-4DDC-9491-7CCEFBDDD16F}" srcOrd="0" destOrd="0" presId="urn:microsoft.com/office/officeart/2005/8/layout/hierarchy3"/>
    <dgm:cxn modelId="{CC96DA73-D14E-4C44-9372-B32D9F0D7294}" type="presParOf" srcId="{67B5C76A-7C1D-4055-8720-96FC678D94A9}" destId="{898A0F80-E477-428E-954C-DB7E10A36446}" srcOrd="1" destOrd="0" presId="urn:microsoft.com/office/officeart/2005/8/layout/hierarchy3"/>
    <dgm:cxn modelId="{5414D5DC-B116-4307-9AD1-6D435FD5DBBB}" type="presParOf" srcId="{6ED8B448-716B-454B-A302-D8F850DDD0E8}" destId="{A5171832-5916-407E-900E-A28A0ECB4A5E}" srcOrd="1" destOrd="0" presId="urn:microsoft.com/office/officeart/2005/8/layout/hierarchy3"/>
    <dgm:cxn modelId="{58FF62E8-1C4F-466A-8EB6-00CD8677254A}" type="presParOf" srcId="{A5171832-5916-407E-900E-A28A0ECB4A5E}" destId="{F9E250EC-B441-472C-8997-A8D4CD1AF569}" srcOrd="0" destOrd="0" presId="urn:microsoft.com/office/officeart/2005/8/layout/hierarchy3"/>
    <dgm:cxn modelId="{3A632794-D616-4A91-8FE0-A40D22283065}" type="presParOf" srcId="{A5171832-5916-407E-900E-A28A0ECB4A5E}" destId="{9A3BA4C1-F4E0-4945-96FA-8DDA88712B16}" srcOrd="1" destOrd="0" presId="urn:microsoft.com/office/officeart/2005/8/layout/hierarchy3"/>
    <dgm:cxn modelId="{FD0923EA-CA49-484C-865B-B9E5144E9E77}" type="presParOf" srcId="{A5171832-5916-407E-900E-A28A0ECB4A5E}" destId="{CE87DE33-B076-4158-825D-8F1779A6024A}" srcOrd="2" destOrd="0" presId="urn:microsoft.com/office/officeart/2005/8/layout/hierarchy3"/>
    <dgm:cxn modelId="{E489F205-6413-454A-80FF-6C2B61D65FA7}" type="presParOf" srcId="{A5171832-5916-407E-900E-A28A0ECB4A5E}" destId="{3B700A11-5CA6-420A-A646-20E8725F484E}" srcOrd="3" destOrd="0" presId="urn:microsoft.com/office/officeart/2005/8/layout/hierarchy3"/>
    <dgm:cxn modelId="{DB4E920B-DCB5-4929-B08B-825683D08E84}" type="presParOf" srcId="{609FBF8D-2FE5-46A6-B9FF-B79EDA349D51}" destId="{65BCBDBE-E5CC-4EA9-8268-43A8C2A3914A}" srcOrd="2" destOrd="0" presId="urn:microsoft.com/office/officeart/2005/8/layout/hierarchy3"/>
    <dgm:cxn modelId="{71041931-4757-4990-ABC3-520E81587C13}" type="presParOf" srcId="{65BCBDBE-E5CC-4EA9-8268-43A8C2A3914A}" destId="{57A658AA-FEE3-41C9-B806-225FE645A5DB}" srcOrd="0" destOrd="0" presId="urn:microsoft.com/office/officeart/2005/8/layout/hierarchy3"/>
    <dgm:cxn modelId="{FE4222DB-A764-4D93-8783-EC125755C9B1}" type="presParOf" srcId="{57A658AA-FEE3-41C9-B806-225FE645A5DB}" destId="{7DCFCB83-52F8-443E-92D8-D44ED154109F}" srcOrd="0" destOrd="0" presId="urn:microsoft.com/office/officeart/2005/8/layout/hierarchy3"/>
    <dgm:cxn modelId="{20B9658E-BF29-4263-AA5C-0B3870D91AC5}" type="presParOf" srcId="{57A658AA-FEE3-41C9-B806-225FE645A5DB}" destId="{E2B38022-BC7D-444C-A5D8-637E36532505}" srcOrd="1" destOrd="0" presId="urn:microsoft.com/office/officeart/2005/8/layout/hierarchy3"/>
    <dgm:cxn modelId="{1617B229-81E3-4E09-873B-54DF9491538B}" type="presParOf" srcId="{65BCBDBE-E5CC-4EA9-8268-43A8C2A3914A}" destId="{CCB859EC-0FDA-4FE3-8664-E72FC5C8E51B}" srcOrd="1" destOrd="0" presId="urn:microsoft.com/office/officeart/2005/8/layout/hierarchy3"/>
    <dgm:cxn modelId="{38CC6625-7BD8-4755-B987-AE65ECF9D0E2}" type="presParOf" srcId="{CCB859EC-0FDA-4FE3-8664-E72FC5C8E51B}" destId="{E77E901F-422C-401C-A509-30FE1D3C36AC}" srcOrd="0" destOrd="0" presId="urn:microsoft.com/office/officeart/2005/8/layout/hierarchy3"/>
    <dgm:cxn modelId="{661141FC-15DF-4D81-87BA-271896C8B2B8}" type="presParOf" srcId="{CCB859EC-0FDA-4FE3-8664-E72FC5C8E51B}" destId="{2C76B5F5-E4DC-4E60-B739-EC33987B1D4A}" srcOrd="1" destOrd="0" presId="urn:microsoft.com/office/officeart/2005/8/layout/hierarchy3"/>
    <dgm:cxn modelId="{CE7BBA49-CB5C-4DA4-A130-14385C9CE550}" type="presParOf" srcId="{CCB859EC-0FDA-4FE3-8664-E72FC5C8E51B}" destId="{246286E8-F611-4730-BCB8-9724EE3A0C3B}" srcOrd="2" destOrd="0" presId="urn:microsoft.com/office/officeart/2005/8/layout/hierarchy3"/>
    <dgm:cxn modelId="{8F1B8C26-F053-4344-8A9C-D7CAD3FF9BA0}" type="presParOf" srcId="{CCB859EC-0FDA-4FE3-8664-E72FC5C8E51B}" destId="{4E4FABA6-9067-4835-8B0F-9A999AFD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57B4-B697-4218-BC79-6B05877410BD}">
      <dsp:nvSpPr>
        <dsp:cNvPr id="0" name=""/>
        <dsp:cNvSpPr/>
      </dsp:nvSpPr>
      <dsp:spPr>
        <a:xfrm>
          <a:off x="123650" y="301030"/>
          <a:ext cx="2037576" cy="747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Налоговые доходы</a:t>
          </a:r>
          <a:endParaRPr lang="ru-RU" sz="2000" b="1" kern="1200" dirty="0"/>
        </a:p>
      </dsp:txBody>
      <dsp:txXfrm>
        <a:off x="145555" y="322935"/>
        <a:ext cx="1993766" cy="704083"/>
      </dsp:txXfrm>
    </dsp:sp>
    <dsp:sp modelId="{04DAC4E6-6846-45A7-BC09-2A0B857104CA}">
      <dsp:nvSpPr>
        <dsp:cNvPr id="0" name=""/>
        <dsp:cNvSpPr/>
      </dsp:nvSpPr>
      <dsp:spPr>
        <a:xfrm>
          <a:off x="327408" y="1048923"/>
          <a:ext cx="245798" cy="546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508"/>
              </a:lnTo>
              <a:lnTo>
                <a:pt x="245798" y="54650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F184F-5B7C-49F8-ACA3-F160D16C2489}">
      <dsp:nvSpPr>
        <dsp:cNvPr id="0" name=""/>
        <dsp:cNvSpPr/>
      </dsp:nvSpPr>
      <dsp:spPr>
        <a:xfrm>
          <a:off x="573206" y="1221485"/>
          <a:ext cx="1498072" cy="74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32,4%</a:t>
          </a:r>
          <a:endParaRPr lang="ru-RU" sz="4000" kern="1200" dirty="0"/>
        </a:p>
      </dsp:txBody>
      <dsp:txXfrm>
        <a:off x="595111" y="1243390"/>
        <a:ext cx="1454262" cy="704083"/>
      </dsp:txXfrm>
    </dsp:sp>
    <dsp:sp modelId="{40DABAD6-1EE6-45FF-B7F3-9E89B919DF03}">
      <dsp:nvSpPr>
        <dsp:cNvPr id="0" name=""/>
        <dsp:cNvSpPr/>
      </dsp:nvSpPr>
      <dsp:spPr>
        <a:xfrm>
          <a:off x="327408" y="1048923"/>
          <a:ext cx="180019" cy="1477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7568"/>
              </a:lnTo>
              <a:lnTo>
                <a:pt x="180019" y="147756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C225E-5EA6-4DBE-ADCA-58FCA885CA29}">
      <dsp:nvSpPr>
        <dsp:cNvPr id="0" name=""/>
        <dsp:cNvSpPr/>
      </dsp:nvSpPr>
      <dsp:spPr>
        <a:xfrm>
          <a:off x="507427" y="2152545"/>
          <a:ext cx="2685799" cy="74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80 806 664,55 руб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>
        <a:off x="529332" y="2174450"/>
        <a:ext cx="2641989" cy="704083"/>
      </dsp:txXfrm>
    </dsp:sp>
    <dsp:sp modelId="{E9725B3F-6185-4DDC-9491-7CCEFBDDD16F}">
      <dsp:nvSpPr>
        <dsp:cNvPr id="0" name=""/>
        <dsp:cNvSpPr/>
      </dsp:nvSpPr>
      <dsp:spPr>
        <a:xfrm>
          <a:off x="3100754" y="311261"/>
          <a:ext cx="1833700" cy="747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Неналоговые доходы </a:t>
          </a:r>
          <a:endParaRPr lang="ru-RU" sz="2000" b="1" kern="1200" dirty="0"/>
        </a:p>
      </dsp:txBody>
      <dsp:txXfrm>
        <a:off x="3122659" y="333166"/>
        <a:ext cx="1789890" cy="704083"/>
      </dsp:txXfrm>
    </dsp:sp>
    <dsp:sp modelId="{F9E250EC-B441-472C-8997-A8D4CD1AF569}">
      <dsp:nvSpPr>
        <dsp:cNvPr id="0" name=""/>
        <dsp:cNvSpPr/>
      </dsp:nvSpPr>
      <dsp:spPr>
        <a:xfrm>
          <a:off x="3284124" y="1059154"/>
          <a:ext cx="409856" cy="536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6277"/>
              </a:lnTo>
              <a:lnTo>
                <a:pt x="409856" y="53627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BA4C1-F4E0-4945-96FA-8DDA88712B16}">
      <dsp:nvSpPr>
        <dsp:cNvPr id="0" name=""/>
        <dsp:cNvSpPr/>
      </dsp:nvSpPr>
      <dsp:spPr>
        <a:xfrm>
          <a:off x="3693981" y="1221485"/>
          <a:ext cx="1595215" cy="74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13,2%</a:t>
          </a:r>
          <a:endParaRPr lang="ru-RU" sz="4000" kern="1200" dirty="0"/>
        </a:p>
      </dsp:txBody>
      <dsp:txXfrm>
        <a:off x="3715886" y="1243390"/>
        <a:ext cx="1551405" cy="704083"/>
      </dsp:txXfrm>
    </dsp:sp>
    <dsp:sp modelId="{CE87DE33-B076-4158-825D-8F1779A6024A}">
      <dsp:nvSpPr>
        <dsp:cNvPr id="0" name=""/>
        <dsp:cNvSpPr/>
      </dsp:nvSpPr>
      <dsp:spPr>
        <a:xfrm>
          <a:off x="3284124" y="1059154"/>
          <a:ext cx="183370" cy="1495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5787"/>
              </a:lnTo>
              <a:lnTo>
                <a:pt x="183370" y="149578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00A11-5CA6-420A-A646-20E8725F484E}">
      <dsp:nvSpPr>
        <dsp:cNvPr id="0" name=""/>
        <dsp:cNvSpPr/>
      </dsp:nvSpPr>
      <dsp:spPr>
        <a:xfrm>
          <a:off x="3467494" y="2180995"/>
          <a:ext cx="2648620" cy="74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32 859 546,67 руб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>
        <a:off x="3489399" y="2202900"/>
        <a:ext cx="2604810" cy="704083"/>
      </dsp:txXfrm>
    </dsp:sp>
    <dsp:sp modelId="{7DCFCB83-52F8-443E-92D8-D44ED154109F}">
      <dsp:nvSpPr>
        <dsp:cNvPr id="0" name=""/>
        <dsp:cNvSpPr/>
      </dsp:nvSpPr>
      <dsp:spPr>
        <a:xfrm>
          <a:off x="6098644" y="311261"/>
          <a:ext cx="1957087" cy="747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Безвозмездные поступления</a:t>
          </a:r>
          <a:endParaRPr lang="ru-RU" sz="2000" b="1" kern="1200" dirty="0"/>
        </a:p>
      </dsp:txBody>
      <dsp:txXfrm>
        <a:off x="6120549" y="333166"/>
        <a:ext cx="1913277" cy="704083"/>
      </dsp:txXfrm>
    </dsp:sp>
    <dsp:sp modelId="{E77E901F-422C-401C-A509-30FE1D3C36AC}">
      <dsp:nvSpPr>
        <dsp:cNvPr id="0" name=""/>
        <dsp:cNvSpPr/>
      </dsp:nvSpPr>
      <dsp:spPr>
        <a:xfrm>
          <a:off x="6294353" y="1059154"/>
          <a:ext cx="349487" cy="534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078"/>
              </a:lnTo>
              <a:lnTo>
                <a:pt x="349487" y="53407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6B5F5-E4DC-4E60-B739-EC33987B1D4A}">
      <dsp:nvSpPr>
        <dsp:cNvPr id="0" name=""/>
        <dsp:cNvSpPr/>
      </dsp:nvSpPr>
      <dsp:spPr>
        <a:xfrm>
          <a:off x="6643840" y="1219286"/>
          <a:ext cx="1713872" cy="74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19,8%</a:t>
          </a:r>
          <a:endParaRPr lang="ru-RU" sz="4000" kern="1200" dirty="0"/>
        </a:p>
      </dsp:txBody>
      <dsp:txXfrm>
        <a:off x="6665745" y="1241191"/>
        <a:ext cx="1670062" cy="704083"/>
      </dsp:txXfrm>
    </dsp:sp>
    <dsp:sp modelId="{246286E8-F611-4730-BCB8-9724EE3A0C3B}">
      <dsp:nvSpPr>
        <dsp:cNvPr id="0" name=""/>
        <dsp:cNvSpPr/>
      </dsp:nvSpPr>
      <dsp:spPr>
        <a:xfrm>
          <a:off x="6294353" y="1059154"/>
          <a:ext cx="195708" cy="1495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5787"/>
              </a:lnTo>
              <a:lnTo>
                <a:pt x="195708" y="149578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ABA6-9067-4835-8B0F-9A999AFD5AAA}">
      <dsp:nvSpPr>
        <dsp:cNvPr id="0" name=""/>
        <dsp:cNvSpPr/>
      </dsp:nvSpPr>
      <dsp:spPr>
        <a:xfrm>
          <a:off x="6490061" y="2180995"/>
          <a:ext cx="2546200" cy="74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49 226 068,25 руб.</a:t>
          </a:r>
        </a:p>
      </dsp:txBody>
      <dsp:txXfrm>
        <a:off x="6511966" y="2202900"/>
        <a:ext cx="2502390" cy="704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0.06142</cdr:x>
      <cdr:y>0.77778</cdr:y>
    </cdr:from>
    <cdr:to>
      <cdr:x>0.47804</cdr:x>
      <cdr:y>0.86602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04056" y="4032448"/>
          <a:ext cx="3419067" cy="457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  <a:cs typeface="Times New Roman" panose="02020603050405020304" pitchFamily="18" charset="0"/>
            </a:rPr>
            <a:t>32 589 236,23 рублей</a:t>
          </a:r>
          <a:endParaRPr lang="ru-RU" sz="2000" b="1" dirty="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0.69456</cdr:x>
      <cdr:y>0.39706</cdr:y>
    </cdr:from>
    <cdr:to>
      <cdr:x>0.8122</cdr:x>
      <cdr:y>0.5838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836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0.58338</cdr:x>
      <cdr:y>0.13235</cdr:y>
    </cdr:from>
    <cdr:to>
      <cdr:x>0.99074</cdr:x>
      <cdr:y>0.3191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34272" y="648072"/>
          <a:ext cx="31661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0.86132</cdr:x>
      <cdr:y>0.19118</cdr:y>
    </cdr:from>
    <cdr:to>
      <cdr:x>0.97897</cdr:x>
      <cdr:y>0.37792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451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77"/>
            <a:ext cx="794131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553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6520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00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9666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90902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6118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2828-EC75-4303-BE95-472CA374E4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673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D4FD-2374-4789-BA6B-DB469E31C7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54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CAB99-392C-4FAE-9C03-CEE0F91C7D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13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69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CA187-E9AA-4EBC-A226-F3C6FEFC76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819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BC276-C98C-42B4-94F3-617EA3AFE5F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0429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0592B-E9BF-4003-951D-893FD88D154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294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D7FA-1F1E-46B2-A3FA-9F22FF84D4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80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EF17-410D-4D64-8CF2-83E077DB59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1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92B7F-310E-4245-91FF-59152843DA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6458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C8AF6-23AB-4284-B2A7-CEC33EBA77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891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B8014-E27D-450A-A232-98E0A63301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1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40A5F-BBC1-4859-A557-3250535959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6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96326" y="2132856"/>
            <a:ext cx="8640960" cy="25545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  <a:t>Исполнение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</a:rPr>
              <a:t>бюджета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  <a:t/>
            </a:r>
            <a:b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</a:b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  <a:t>муниципального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</a:rPr>
              <a:t>образования «Светогорское городское поселение»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</a:rPr>
              <a:t>за 9 месяцев 2024 года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548680"/>
            <a:ext cx="1018120" cy="1243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5736" y="1052736"/>
            <a:ext cx="3999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БЮДЖЕТ ДЛЯ ГРАЖДАН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514988" y="221832"/>
            <a:ext cx="7596335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4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«Безопасность </a:t>
            </a:r>
            <a:br>
              <a:rPr lang="ru-RU" altLang="ru-RU" sz="24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4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 «Светогорское городское поселение»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72895" y="1028224"/>
            <a:ext cx="4680520" cy="3506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3 214 481,42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8171" y="1968290"/>
            <a:ext cx="6647932" cy="4197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– построение муниципальной системы оповещения МО "СГП" и подключение ее к РАСЦО ЛО, 1 этап в сумме </a:t>
            </a:r>
            <a:r>
              <a:rPr lang="ru-RU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1 814 766,97 рублей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– на обеспечение готовности к оперативному реагированию на чрезвычайные ситуации и проведению работ по их ликвидации в сумме </a:t>
            </a:r>
            <a:r>
              <a:rPr lang="ru-RU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169 000,00 рублей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- создание специализированного мобильного подразделения водных спасателей для патрулирования в сумме </a:t>
            </a:r>
            <a:r>
              <a:rPr lang="ru-RU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200 000,00 рублей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противопожарной минерализованной полосы у населенных пунктов 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в сумме </a:t>
            </a:r>
            <a:r>
              <a:rPr lang="ru-RU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230 000,00 рублей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- проверка и корректировка сметной документации с получением положительного заключения экспертизы в сумме </a:t>
            </a:r>
            <a:r>
              <a:rPr lang="ru-RU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35 900,00 рублей</a:t>
            </a:r>
            <a:r>
              <a:rPr lang="ru-RU" sz="17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3" y="1079467"/>
            <a:ext cx="2127349" cy="16173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Фото Башня колонок безопасности для предупреждения или объявить с ясным фоном голубого неб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16" y="2842367"/>
            <a:ext cx="2378972" cy="1584176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eader-id.storage.yandexcloud.net/upload/346991/8bc44467-dec3-4b66-b46b-936b6d66a61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" y="5015946"/>
            <a:ext cx="2276008" cy="12458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514988" y="221832"/>
            <a:ext cx="7596335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4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«Безопасность </a:t>
            </a:r>
            <a:br>
              <a:rPr lang="ru-RU" altLang="ru-RU" sz="24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4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 «Светогорское городское поселение»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72895" y="1147304"/>
            <a:ext cx="4680520" cy="3506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3 214 481,42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1181" y="1988840"/>
            <a:ext cx="6647932" cy="378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7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на обслуживание аппаратно-программного комплекса автоматизированной информационной системы «Безопасный город» в сумме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128 666,30 рублей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sz="1800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ru-RU" sz="18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на </a:t>
            </a:r>
            <a:r>
              <a:rPr lang="ru-RU" sz="1800" dirty="0">
                <a:solidFill>
                  <a:prstClr val="black"/>
                </a:solidFill>
                <a:ea typeface="Times New Roman" panose="02020603050405020304" pitchFamily="18" charset="0"/>
              </a:rPr>
              <a:t>обеспечение выполнения органами местного самоуправления муниципальных образований отдельных государственных полномочий Ленинградской области в сфере профилактики безнадзорности и правонарушений несовершеннолетних и в сфере административных правоотношений   – </a:t>
            </a:r>
            <a:r>
              <a:rPr lang="ru-RU" sz="18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1 888 998,33 рублей</a:t>
            </a:r>
            <a:r>
              <a:rPr lang="ru-RU" sz="1800" b="1" i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3" y="1079467"/>
            <a:ext cx="2127349" cy="16173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Фото Башня колонок безопасности для предупреждения или объявить с ясным фоном голубого неб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16" y="2842367"/>
            <a:ext cx="2378972" cy="1584176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eader-id.storage.yandexcloud.net/upload/346991/8bc44467-dec3-4b66-b46b-936b6d66a61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" y="5015946"/>
            <a:ext cx="2276008" cy="12458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395975" y="548680"/>
            <a:ext cx="8352927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4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</a:t>
            </a:r>
            <a:r>
              <a:rPr lang="ru-RU" altLang="ru-RU" sz="2400" b="1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«Развитие малого, среднего предпринимательства и потребительского рынка</a:t>
            </a:r>
            <a:r>
              <a:rPr lang="ru-RU" altLang="ru-RU" sz="2400" b="1" spc="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  <a:endParaRPr lang="ru-RU" altLang="ru-RU" sz="24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84482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1800" dirty="0" smtClean="0"/>
              <a:t>        За 9 месяцев 2024 года расходы были реализованы мероприятия на </a:t>
            </a:r>
            <a:r>
              <a:rPr lang="ru-RU" altLang="ru-RU" sz="1800" dirty="0"/>
              <a:t>поставку товара (Благодарственное письмо) на сумму 2 640,00 </a:t>
            </a:r>
            <a:r>
              <a:rPr lang="ru-RU" altLang="ru-RU" sz="1800" dirty="0" smtClean="0"/>
              <a:t>рублей.</a:t>
            </a:r>
            <a:endParaRPr lang="ru-RU" sz="1800" dirty="0" smtClean="0"/>
          </a:p>
        </p:txBody>
      </p:sp>
      <p:pic>
        <p:nvPicPr>
          <p:cNvPr id="1028" name="Picture 4" descr="https://ourreg.ru/wp-content/uploads/2020/04/podderzhka-bizne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5616624" cy="322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827584" y="1"/>
            <a:ext cx="8316416" cy="908720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21237" y="908721"/>
            <a:ext cx="3822659" cy="3660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55 698 065,30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1755" y="1479959"/>
            <a:ext cx="70829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благоустройство общественной территории по адресу: г. Светогорск, ул. Красноармейская д.14, 22, 24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3 737 010,00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мероприятия по благоустройству дворовых территорий по адресу: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ул. Труда д. 7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3 109 475,63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котельной по адресу: гп. Лесогорский ул. Советов д.8</a:t>
            </a:r>
            <a:r>
              <a:rPr lang="ru-RU" sz="1600" dirty="0">
                <a:ea typeface="Arial Unicode MS"/>
                <a:cs typeface="Times New Roman" panose="02020603050405020304" pitchFamily="18" charset="0"/>
              </a:rPr>
              <a:t>.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в сумме </a:t>
            </a:r>
            <a:r>
              <a:rPr lang="ru-RU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3 512 012,00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80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оказание услуг по осуществлению регулярных перевозок пассажиров и багажа автотранспортом общего пользования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4 443 496,74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оказание услуг по ямочному ремонту дорог территорий МО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075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170,36 рублей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уличное освещение, эксплуатационно-техническое обслуживание объектов наружного освещения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6 099 563,53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механизированную уборку дорог, общественных территорий (содержание парка, детских площадок, мемориалов и т.д.) 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13 250 136,74 рублей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оказание услуг по благоустройству и ландшафтной архитектуре (покос газонов, высадка цветов, кустарников, деревьев, спил, кронирование, формовочная обрезка зеленых насаждений, содержание фонтана)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4 052 400,00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" y="790128"/>
            <a:ext cx="1839549" cy="13796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" y="2309231"/>
            <a:ext cx="1829509" cy="1276348"/>
          </a:xfrm>
          <a:prstGeom prst="rect">
            <a:avLst/>
          </a:prstGeom>
          <a:effectLst>
            <a:glow rad="12700">
              <a:schemeClr val="bg1">
                <a:alpha val="40000"/>
              </a:schemeClr>
            </a:glow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" y="3725020"/>
            <a:ext cx="1811835" cy="13766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" y="5241160"/>
            <a:ext cx="1763687" cy="1412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827584" y="135467"/>
            <a:ext cx="8316416" cy="908720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7864" y="1044187"/>
            <a:ext cx="3822659" cy="3660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55 698 065,30 рублей</a:t>
            </a:r>
            <a:endParaRPr lang="ru-RU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84582" y="1410235"/>
            <a:ext cx="6827234" cy="407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оказание услуг по содержанию кладбищ на территории МО «Светогорское городское поселение»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306 666,68 рублей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– услуги по осуществлению строительного контроля по объектам, проверка и корректировка сметной документации г. Светогорск ул. Красноармейская 14,22,24,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изготовлению информационных табличек (досок), монтаж/демонтаж, проверка, подготовка праздничной атрибутики, мероприятия по борьбе с борщевиком Сосновского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713 125,32 рублей;</a:t>
            </a:r>
            <a:endParaRPr lang="ru-RU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80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- услуги по расчету и учету платы за наем жилого помещения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100 238,77 рублей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80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взыскание задолженности за содержание общественного имущества и коммунальные услуги по Исполнительному листу ФС № 041099835 от 15.05.2024г. по Делу № А56-111851/2022 от 18.03.2024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967 425,90</a:t>
            </a:r>
            <a:r>
              <a:rPr lang="ru-RU" sz="1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0" y="4638796"/>
            <a:ext cx="1862059" cy="1220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2" y="1044186"/>
            <a:ext cx="1777714" cy="1103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249058"/>
            <a:ext cx="2040308" cy="15302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4" y="2636912"/>
            <a:ext cx="1746690" cy="13100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523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827584" y="135467"/>
            <a:ext cx="8316416" cy="908720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7864" y="1196752"/>
            <a:ext cx="3822659" cy="3660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55 698 065,30 рублей</a:t>
            </a:r>
            <a:endParaRPr lang="ru-RU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23728" y="1916732"/>
            <a:ext cx="6827234" cy="374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выполнение работ по ремонту муниципального жилищного фонда по адресу: ЛО, ВР, г. Светогорск ул. Гарькавого д.10, кв. 70.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772 895,59 рублей;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- взносы на капитальный ремонт за муниципальные жилые помещения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5 301 550,17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- услуги по промывке сетей ливневой канализации и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ливнеприёмных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колодцев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45 000,00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80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- разработка рабочей документации по строительству блок-модульной электрической котельной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и за экспертизу по делу N A56-12971/2024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615 000,00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80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- ремонт магистрального участка теплосети от блок-модульной котельной по ул. Садовой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4 513 564,55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- актуализация схем тепло-водоснабжения, водоотведения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2 083 333,32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97700"/>
            <a:ext cx="1489348" cy="1489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56" y="3789040"/>
            <a:ext cx="145816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742569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3728" y="1358536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43 248 159,51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9989" y="1823953"/>
            <a:ext cx="7672621" cy="464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субсидии на капитальный ремонт здания в части кровли и фасада объекта капитального строительства - Дома Культуры, расположенного по адресу: г. Светогорск, ул. Победы, д.37 в сумме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1 868 136,22 рублей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1400" dirty="0">
                <a:ea typeface="Calibri" panose="020F0502020204030204" pitchFamily="34" charset="0"/>
              </a:rPr>
              <a:t> </a:t>
            </a:r>
            <a:endParaRPr lang="ru-RU" sz="1400" dirty="0" smtClean="0"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Tx/>
              <a:buChar char="-"/>
              <a:tabLst>
                <a:tab pos="540385" algn="l"/>
                <a:tab pos="630555" algn="l"/>
              </a:tabLst>
            </a:pPr>
            <a:r>
              <a:rPr lang="ru-RU" sz="1400" dirty="0" smtClean="0">
                <a:ea typeface="Calibri" panose="020F0502020204030204" pitchFamily="34" charset="0"/>
              </a:rPr>
              <a:t>предоставление </a:t>
            </a:r>
            <a:r>
              <a:rPr lang="ru-RU" sz="1400" dirty="0">
                <a:ea typeface="Calibri" panose="020F0502020204030204" pitchFamily="34" charset="0"/>
              </a:rPr>
              <a:t>субсидии на выполнение муниципального задания МБУ «КСК </a:t>
            </a:r>
            <a:r>
              <a:rPr lang="ru-RU" sz="1400" dirty="0" smtClean="0">
                <a:ea typeface="Calibri" panose="020F0502020204030204" pitchFamily="34" charset="0"/>
              </a:rPr>
              <a:t>г. Светогорска</a:t>
            </a:r>
            <a:r>
              <a:rPr lang="ru-RU" sz="1400" dirty="0">
                <a:ea typeface="Calibri" panose="020F0502020204030204" pitchFamily="34" charset="0"/>
              </a:rPr>
              <a:t>» по организации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жизни</a:t>
            </a:r>
            <a:r>
              <a:rPr lang="ru-RU" sz="1400" dirty="0">
                <a:ea typeface="Times New Roman" panose="02020603050405020304" pitchFamily="18" charset="0"/>
              </a:rPr>
              <a:t> в сумме</a:t>
            </a:r>
            <a:r>
              <a:rPr lang="ru-RU" sz="1400" dirty="0">
                <a:ea typeface="Calibri" panose="020F0502020204030204" pitchFamily="34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</a:rPr>
              <a:t>587 000,00 рублей </a:t>
            </a:r>
            <a:r>
              <a:rPr lang="ru-RU" sz="1400" dirty="0" smtClean="0">
                <a:ea typeface="Calibri" panose="020F0502020204030204" pitchFamily="34" charset="0"/>
              </a:rPr>
              <a:t>;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Tx/>
              <a:buChar char="-"/>
              <a:tabLst>
                <a:tab pos="540385" algn="l"/>
                <a:tab pos="630555" algn="l"/>
              </a:tabLst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субсидии на иные цели мероприятия по организации летней занятости несовершеннолетних (было трудоустроено 27 подростков в возрасте от 14 до 17 лет)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300 000,00 рублей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800"/>
              </a:spcAft>
              <a:tabLst>
                <a:tab pos="540385" algn="l"/>
                <a:tab pos="630555" algn="l"/>
              </a:tabLs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по поддержке содействия трудовой адаптации и занятости молодежи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проведение тренингов «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Командообразование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», «От идеи до реализации», мастер-классов «Фитнес для всех», «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Диджеингг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», экскурсии по музею-заповеднику «Парк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Монрепо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», транспортных услуг для поездки в г. Выборг, поставка наградной продукции, канцтовары, хозтовары для участников проекта "Губернаторский молодежный трудовой отряд"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368,14 рублей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2" y="2464993"/>
            <a:ext cx="1300113" cy="15794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5" y="5373216"/>
            <a:ext cx="1249989" cy="12997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" y="4146768"/>
            <a:ext cx="1362513" cy="102188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773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742569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3728" y="1358536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43 248 159,51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1823953"/>
            <a:ext cx="73749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- предоставление субсидии на выполнение муниципального задания МБУ «КСК г. Светогорска» на организацию деятельности клубных формирований и формирований самодеятельного народного творчества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8 951 810,00 рублей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- предоставление 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7 184 466,00 рублей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- проведение праздничных мероприятий, посвященных Дням воинской славы, памятным и юбилейным датам, Дню города и Дню России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642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237,00 рублей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</a:rPr>
              <a:t>- предоставление субсидии на выполнение муниципального задания МБУ «КСК г. Светогорска» на библиотечное, библиографическое и информационное обслуживание пользователей </a:t>
            </a:r>
            <a:r>
              <a:rPr lang="ru-RU" sz="1400" dirty="0" smtClean="0">
                <a:ea typeface="Calibri" panose="020F0502020204030204" pitchFamily="34" charset="0"/>
              </a:rPr>
              <a:t>библиотек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3 084 250,00 рублей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ea typeface="Calibri" panose="020F0502020204030204" pitchFamily="34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4" y="3606760"/>
            <a:ext cx="1440160" cy="9602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9" y="2149705"/>
            <a:ext cx="1440160" cy="9602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75" y="4864335"/>
            <a:ext cx="1257129" cy="16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742569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51720" y="1337160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43 248 159,51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823953"/>
            <a:ext cx="8671091" cy="4200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- предоставление 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библиотек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2 394 828,00 рублей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субсидии на выполнение муниципального задания МБУ «КСК г. Светогорска» на содержание (эксплуатацию) имущества, находящегося в государственной (муниципальной) собственности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9 700 000,00 рублей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субсидии на муниципальное задание МБУ «КСК г. Светогорска» на проведение занятий физкультурно-спортивной направленности по месту проживания граждан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7 874 100,00 рублей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предоставление субсидии на иные цели на мероприятия по ремонту системы отопления Дома спорта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500 964,15 рублей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37201"/>
            <a:ext cx="2450932" cy="12069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80" y="5451489"/>
            <a:ext cx="2293119" cy="1289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37" y="5437201"/>
            <a:ext cx="1720679" cy="129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251520" y="137553"/>
            <a:ext cx="8784976" cy="105444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Муниципальная программа «Управление и распоряжение муниципальным имуществом МО «Светогорское городское поселение»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1940808"/>
            <a:ext cx="7324830" cy="167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на с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троительство объектов инженерной и транспортной инфраструктуры на земельных участках для индивидуального жилищного строительства в соответствии с законом Ленинградской области от 14 октября 2008 г. N 105-оз «О бесплатном предоставлении отдельным категориям граждан земельных участков для индивидуального жилищного строительства на территории Ленинградской области»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по адресу: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2 246 799,60 рублей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2011" y="3647075"/>
            <a:ext cx="735667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на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оказание услуг по техническому обслуживанию газораспределительной сети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сумме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170 597,28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11760" y="1214446"/>
            <a:ext cx="4914409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2 417 396,88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4266348"/>
            <a:ext cx="8299949" cy="240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00392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i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539552" y="1844824"/>
            <a:ext cx="8425630" cy="408426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положением о бюджетном процессе в муниципальном образовании «Светогорское городское поселение»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решением Совета депутатов МО «Светогорское городское поселение» № 34 от 07 декабря 2023 года «О бюджете муниципального образования «Светогорское городское поселение» Выборгского района Ленинградской области на 2024 год и на плановый период 2025 и 2026 годов» с последующими изменениями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сводной бюджетной росписью и утвержденными лимитами бюджетных обязательств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6" name="Group 1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302236"/>
              </p:ext>
            </p:extLst>
          </p:nvPr>
        </p:nvGraphicFramePr>
        <p:xfrm>
          <a:off x="107504" y="260648"/>
          <a:ext cx="8928992" cy="6455581"/>
        </p:xfrm>
        <a:graphic>
          <a:graphicData uri="http://schemas.openxmlformats.org/drawingml/2006/table">
            <a:tbl>
              <a:tblPr/>
              <a:tblGrid>
                <a:gridCol w="7347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 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Исполнено, руб.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1 926 315,28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9 600,00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230947"/>
                  </a:ext>
                </a:extLst>
              </a:tr>
              <a:tr h="702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20 914 909,41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1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636 075,00 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07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4 805 475,20 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3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621 213,60 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3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420 003,74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384 000,00 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5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2 871 644,00 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84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32 589 236,23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6" y="764704"/>
            <a:ext cx="9168056" cy="5976664"/>
          </a:xfrm>
          <a:prstGeom prst="rect">
            <a:avLst/>
          </a:prstGeom>
          <a:noFill/>
          <a:ln>
            <a:noFill/>
          </a:ln>
          <a:effectLst>
            <a:reflection endPos="3000" dir="5400000" sy="-100000" algn="bl" rotWithShape="0"/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1187624" y="2060848"/>
            <a:ext cx="7416824" cy="280831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alt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9390" y="3934276"/>
            <a:ext cx="537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162 892 279,47 рублей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32856118"/>
              </p:ext>
            </p:extLst>
          </p:nvPr>
        </p:nvGraphicFramePr>
        <p:xfrm>
          <a:off x="61584" y="726882"/>
          <a:ext cx="9036496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65104"/>
            <a:ext cx="4029858" cy="24793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69551"/>
            <a:ext cx="3271693" cy="20723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88306" y="201743"/>
            <a:ext cx="71830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бюджета по доходам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890457"/>
              </p:ext>
            </p:extLst>
          </p:nvPr>
        </p:nvGraphicFramePr>
        <p:xfrm>
          <a:off x="179512" y="834971"/>
          <a:ext cx="8747456" cy="53326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0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78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805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Налоговые доходы бюджета</a:t>
                      </a:r>
                      <a:endParaRPr kumimoji="0" lang="ru-RU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82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b="1" dirty="0"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202</a:t>
                      </a:r>
                      <a:r>
                        <a:rPr kumimoji="0" lang="en-US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(руб.)</a:t>
                      </a:r>
                      <a:endParaRPr lang="ru-RU" b="1" dirty="0"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9 месяцев 2024 года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effectLst/>
                        </a:rPr>
                        <a:t>(руб.)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исполнение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за 202</a:t>
                      </a:r>
                      <a:r>
                        <a:rPr kumimoji="0" lang="en-US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 </a:t>
                      </a: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год (%)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3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85 530 800,00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64 932 462,99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75,9%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3 595 400,00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2 762 295,66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2 614 600,00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1 369 623,14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52,4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15 306 000,00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11 742 282,76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76,7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99592" y="188640"/>
            <a:ext cx="77768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</a:t>
            </a:r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1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248129"/>
              </p:ext>
            </p:extLst>
          </p:nvPr>
        </p:nvGraphicFramePr>
        <p:xfrm>
          <a:off x="251520" y="735733"/>
          <a:ext cx="8712968" cy="58827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87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2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011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564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Неналоговые доходы бюджета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54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202</a:t>
                      </a:r>
                      <a:r>
                        <a:rPr kumimoji="0" lang="en-US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(руб.)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</a:t>
                      </a:r>
                      <a:r>
                        <a:rPr kumimoji="0" lang="en-US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/>
                      </a:r>
                      <a:br>
                        <a:rPr kumimoji="0" lang="en-US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9 месяцев 2024 года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(руб.)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Исполнение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за 202</a:t>
                      </a:r>
                      <a:r>
                        <a:rPr kumimoji="0" lang="en-US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год (%)</a:t>
                      </a:r>
                      <a:endParaRPr lang="ru-RU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93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Арендная плата за земельные участки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6 365 924,81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69,6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сдачи в аренду     имущества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4 000 000,00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2 146 646,20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53,7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имущества, находящегося в собственности городских поселений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</a:t>
                      </a:r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5 855 031,28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989338"/>
                  </a:ext>
                </a:extLst>
              </a:tr>
              <a:tr h="690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поступившая в рамках договора за предоставление права на размещение и эксплуатацию нестационарного торгового объекта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748 400,00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967 024,62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129,2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пользования природными ресурсами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7 600 000,00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7 039 777,30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588892"/>
                  </a:ext>
                </a:extLst>
              </a:tr>
              <a:tr h="502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оказания платных услуг компенсации затрат государства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7 703 402,45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91018"/>
                  </a:ext>
                </a:extLst>
              </a:tr>
              <a:tr h="451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имущества</a:t>
                      </a:r>
                      <a:r>
                        <a:rPr lang="ru-RU" sz="12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земли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3 048 800,00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2 712 421,85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88,9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неустойки, пени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69 318,16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86,8%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915816" y="115190"/>
            <a:ext cx="4250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</a:t>
            </a:r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бюджета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191589"/>
              </p:ext>
            </p:extLst>
          </p:nvPr>
        </p:nvGraphicFramePr>
        <p:xfrm>
          <a:off x="251520" y="1052736"/>
          <a:ext cx="8712966" cy="55161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0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42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638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Безвозмездные поступления бюджета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91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202</a:t>
                      </a:r>
                      <a:r>
                        <a:rPr kumimoji="0" lang="en-US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год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(руб.)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</a:t>
                      </a:r>
                      <a:b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9 месяцев 2024 года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(руб.)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Исполнение</a:t>
                      </a:r>
                      <a:b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за 202</a:t>
                      </a:r>
                      <a:r>
                        <a:rPr kumimoji="0" lang="en-US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год (%)</a:t>
                      </a:r>
                      <a:endParaRPr lang="ru-RU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6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поселений на выравнивание бюджетной обеспеченности из бюджета субъекта Российской Федерации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43 162 500,00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36 096 630,00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83,6%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поселений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51 837 770,76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12 983 581,06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РФ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3 673 640,00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2 802 741,30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поселений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12 615 917,00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4 580 030,00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83227"/>
                  </a:ext>
                </a:extLst>
              </a:tr>
              <a:tr h="9101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поселений от возврата остатков субсидий, субвенций и иных межбюджетных трансфертов, имеющих целевое назначение, прошлых лет из бюджетов муниципальных районов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76 286,64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76 286,64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101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трансфертов, имеющих целевое назначение, прошлых лет из бюджетов городских поселений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-435 524,51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- 7 313 200,75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200%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266863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03848" y="404664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407582" y="188640"/>
            <a:ext cx="7266642" cy="1152128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по расходам</a:t>
            </a:r>
            <a:endParaRPr lang="ru-RU" altLang="ru-RU" sz="3200" b="1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689577"/>
              </p:ext>
            </p:extLst>
          </p:nvPr>
        </p:nvGraphicFramePr>
        <p:xfrm>
          <a:off x="467544" y="1196752"/>
          <a:ext cx="820668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64088" y="5229200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109 370 209,46рублей</a:t>
            </a:r>
            <a:endParaRPr lang="ru-RU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48"/>
          <p:cNvSpPr>
            <a:spLocks noGrp="1" noChangeArrowheads="1"/>
          </p:cNvSpPr>
          <p:nvPr>
            <p:ph type="title"/>
          </p:nvPr>
        </p:nvSpPr>
        <p:spPr>
          <a:xfrm>
            <a:off x="583694" y="271794"/>
            <a:ext cx="8452802" cy="12142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«Основные направления осуществления управленческой деятельности и развитие муниципальной службы </a:t>
            </a:r>
            <a:b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муниципальном образовании «Светогорское городское поселение» Выборгского района Ленинградской области»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39752" y="1576849"/>
            <a:ext cx="4680520" cy="39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403 586,17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559" y="2175257"/>
            <a:ext cx="7948746" cy="325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- услуги по сервисному обслуживанию компьютерной техники, оборудования, офисной техники, АТС –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171 500,00 рублей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- оказание услуг по комплексному обслуживанию информационной системы 1С Бухгалтерия-8, СПС «Консультант Плюс», «Система Кадры», справочная система «Госфинансы», программный продукт «Касперский», оказание образовательных услуг, обслуживание и сопровождение сайтов и блогов –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210 586,17 рублей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услуги по программе повышения квалификации и профессиональной переподготовки сотрудников администрации –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21 500,00 рублей.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28" y="5066567"/>
            <a:ext cx="2036657" cy="15326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066567"/>
            <a:ext cx="1552362" cy="15523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247" y="5355454"/>
            <a:ext cx="2203368" cy="974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8"/>
          <p:cNvSpPr>
            <a:spLocks noGrp="1" noChangeArrowheads="1"/>
          </p:cNvSpPr>
          <p:nvPr>
            <p:ph type="title"/>
          </p:nvPr>
        </p:nvSpPr>
        <p:spPr>
          <a:xfrm>
            <a:off x="251520" y="188641"/>
            <a:ext cx="8712969" cy="122413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МП «Развитие форм местного самоуправления </a:t>
            </a:r>
            <a:b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 социальной активности населения на территории </a:t>
            </a:r>
            <a:b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altLang="ru-RU" sz="24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 «Светогорское городское поселение» </a:t>
            </a:r>
          </a:p>
        </p:txBody>
      </p:sp>
      <p:sp>
        <p:nvSpPr>
          <p:cNvPr id="9237" name="Прямоугольник 3"/>
          <p:cNvSpPr>
            <a:spLocks noChangeArrowheads="1"/>
          </p:cNvSpPr>
          <p:nvPr/>
        </p:nvSpPr>
        <p:spPr bwMode="auto">
          <a:xfrm>
            <a:off x="2071688" y="2857500"/>
            <a:ext cx="754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43808" y="1412776"/>
            <a:ext cx="4680520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3 133 030,00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4427" y="1916832"/>
            <a:ext cx="6899282" cy="420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убликацию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информации о деятельности органов местного самоуправления МО «Светогорское городское поселение» (опубликование муниципальных нормативных правовых актов и иных официальных документов, в официальном печатном издании газете «Вуокса»)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сумме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1 542 696,00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поставка канцелярских товаров, монтаж/демонтаж информационных материалов (баннеров) для организации проведения выборов, услуги по перевозке пассажиров транспортом (выборы) в сумме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66 910,00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–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на проведение выборов депутатов совета депутатов МО "Светогорское городское поселение" согласно Распоряжения № 46 от 25.06.2024 года в сумме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1 359 907,00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–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на обустройство линии электропередачи наружного уличного освещения д. Лосево, ул. Заречная (3 этап) в сумме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163 517,00 рублей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0" y="1686021"/>
            <a:ext cx="1662511" cy="1509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24137</TotalTime>
  <Words>1176</Words>
  <Application>Microsoft Office PowerPoint</Application>
  <PresentationFormat>Экран (4:3)</PresentationFormat>
  <Paragraphs>230</Paragraphs>
  <Slides>21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Arial Unicode MS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Исполнение бюджета осуществлялось в соответствии с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Исполнение бюджета по расходам</vt:lpstr>
      <vt:lpstr>МП «Основные направления осуществления управленческой деятельности и развитие муниципальной службы  в муниципальном образовании «Светогорское городское поселение» Выборгского района Ленинградской области» </vt:lpstr>
      <vt:lpstr>МП «Развитие форм местного самоуправления  и социальной активности населения на территории  МО «Светогорское городское поселение» </vt:lpstr>
      <vt:lpstr> МП «Безопасность  МО «Светогорское городское поселение»  </vt:lpstr>
      <vt:lpstr> МП «Безопасность  МО «Светогорское городское поселение»  </vt:lpstr>
      <vt:lpstr>МП «Развитие малого, среднего предпринимательства и потребительского рынка»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«Управление и распоряжение муниципальным имуществом МО «Светогорское городское поселение»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Ирина Иванова</cp:lastModifiedBy>
  <cp:revision>1478</cp:revision>
  <cp:lastPrinted>2021-04-15T13:58:33Z</cp:lastPrinted>
  <dcterms:created xsi:type="dcterms:W3CDTF">1601-01-01T00:00:00Z</dcterms:created>
  <dcterms:modified xsi:type="dcterms:W3CDTF">2024-12-10T12:03:06Z</dcterms:modified>
</cp:coreProperties>
</file>