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notesSlides/notesSlide2.xml" ContentType="application/vnd.openxmlformats-officedocument.presentationml.notesSlid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3.xml" ContentType="application/vnd.openxmlformats-officedocument.drawingml.chartshapes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4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5.xml" ContentType="application/vnd.openxmlformats-officedocument.drawingml.chartshape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notesMasterIdLst>
    <p:notesMasterId r:id="rId39"/>
  </p:notesMasterIdLst>
  <p:handoutMasterIdLst>
    <p:handoutMasterId r:id="rId40"/>
  </p:handoutMasterIdLst>
  <p:sldIdLst>
    <p:sldId id="286" r:id="rId2"/>
    <p:sldId id="368" r:id="rId3"/>
    <p:sldId id="369" r:id="rId4"/>
    <p:sldId id="370" r:id="rId5"/>
    <p:sldId id="371" r:id="rId6"/>
    <p:sldId id="372" r:id="rId7"/>
    <p:sldId id="373" r:id="rId8"/>
    <p:sldId id="374" r:id="rId9"/>
    <p:sldId id="324" r:id="rId10"/>
    <p:sldId id="334" r:id="rId11"/>
    <p:sldId id="351" r:id="rId12"/>
    <p:sldId id="352" r:id="rId13"/>
    <p:sldId id="353" r:id="rId14"/>
    <p:sldId id="354" r:id="rId15"/>
    <p:sldId id="355" r:id="rId16"/>
    <p:sldId id="356" r:id="rId17"/>
    <p:sldId id="357" r:id="rId18"/>
    <p:sldId id="277" r:id="rId19"/>
    <p:sldId id="366" r:id="rId20"/>
    <p:sldId id="358" r:id="rId21"/>
    <p:sldId id="283" r:id="rId22"/>
    <p:sldId id="320" r:id="rId23"/>
    <p:sldId id="359" r:id="rId24"/>
    <p:sldId id="304" r:id="rId25"/>
    <p:sldId id="305" r:id="rId26"/>
    <p:sldId id="345" r:id="rId27"/>
    <p:sldId id="360" r:id="rId28"/>
    <p:sldId id="347" r:id="rId29"/>
    <p:sldId id="348" r:id="rId30"/>
    <p:sldId id="362" r:id="rId31"/>
    <p:sldId id="350" r:id="rId32"/>
    <p:sldId id="364" r:id="rId33"/>
    <p:sldId id="365" r:id="rId34"/>
    <p:sldId id="363" r:id="rId35"/>
    <p:sldId id="344" r:id="rId36"/>
    <p:sldId id="332" r:id="rId37"/>
    <p:sldId id="323" r:id="rId38"/>
  </p:sldIdLst>
  <p:sldSz cx="9144000" cy="6858000" type="screen4x3"/>
  <p:notesSz cx="9926638" cy="67976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E03E87"/>
    <a:srgbClr val="D34B68"/>
    <a:srgbClr val="CC00FF"/>
    <a:srgbClr val="FF99FF"/>
    <a:srgbClr val="66CCFF"/>
    <a:srgbClr val="CCFF33"/>
    <a:srgbClr val="FF6600"/>
    <a:srgbClr val="FF505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52" autoAdjust="0"/>
    <p:restoredTop sz="96408" autoAdjust="0"/>
  </p:normalViewPr>
  <p:slideViewPr>
    <p:cSldViewPr>
      <p:cViewPr varScale="1">
        <p:scale>
          <a:sx n="115" d="100"/>
          <a:sy n="115" d="100"/>
        </p:scale>
        <p:origin x="140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1074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4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3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tx1"/>
                </a:solidFill>
              </a:rPr>
              <a:t>Доходы </a:t>
            </a:r>
            <a:r>
              <a:rPr lang="ru-RU" dirty="0" smtClean="0">
                <a:solidFill>
                  <a:schemeClr val="tx1"/>
                </a:solidFill>
              </a:rPr>
              <a:t>202</a:t>
            </a:r>
            <a:r>
              <a:rPr lang="en-US" dirty="0" smtClean="0">
                <a:solidFill>
                  <a:schemeClr val="tx1"/>
                </a:solidFill>
              </a:rPr>
              <a:t>2</a:t>
            </a:r>
            <a:endParaRPr lang="ru-RU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9263238428053451"/>
          <c:y val="4.37924994138011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054029944385265"/>
          <c:y val="0.27020747989682903"/>
          <c:w val="0.89945970055614732"/>
          <c:h val="0.565193928359608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2022</c:v>
                </c:pt>
              </c:strCache>
            </c:strRef>
          </c:tx>
          <c:explosion val="35"/>
          <c:dPt>
            <c:idx val="0"/>
            <c:bubble3D val="0"/>
            <c:explosion val="1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1385-4811-98C8-146C2B096B1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1385-4811-98C8-146C2B096B15}"/>
              </c:ext>
            </c:extLst>
          </c:dPt>
          <c:dPt>
            <c:idx val="2"/>
            <c:bubble3D val="0"/>
            <c:explosion val="19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1385-4811-98C8-146C2B096B15}"/>
              </c:ext>
            </c:extLst>
          </c:dPt>
          <c:dLbls>
            <c:dLbl>
              <c:idx val="0"/>
              <c:layout>
                <c:manualLayout>
                  <c:x val="-2.4332250283946904E-2"/>
                  <c:y val="-5.474037650559859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E3AEED9-F334-4CD0-B9D1-B19CEB447036}" type="CATEGORYNAME">
                      <a:rPr lang="ru-RU" smtClean="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pPr>
                        <a:defRPr>
                          <a:solidFill>
                            <a:schemeClr val="bg2">
                              <a:lumMod val="10000"/>
                            </a:schemeClr>
                          </a:solidFill>
                        </a:defRPr>
                      </a:pPr>
                      <a:t>[ИМЯ КАТЕГОРИИ]</a:t>
                    </a:fld>
                    <a:r>
                      <a:rPr lang="ru-RU" dirty="0" smtClean="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t> </a:t>
                    </a:r>
                    <a:fld id="{993808CD-8B6C-489B-8263-F73EDDA3054F}" type="VALUE">
                      <a:rPr lang="ru-RU">
                        <a:solidFill>
                          <a:schemeClr val="bg2">
                            <a:lumMod val="10000"/>
                          </a:schemeClr>
                        </a:solidFill>
                      </a:rPr>
                      <a:pPr>
                        <a:defRPr>
                          <a:solidFill>
                            <a:schemeClr val="bg2">
                              <a:lumMod val="10000"/>
                            </a:schemeClr>
                          </a:solidFill>
                        </a:defRPr>
                      </a:pPr>
                      <a:t>[ЗНАЧЕНИЕ]</a:t>
                    </a:fld>
                    <a:endParaRPr lang="ru-RU" dirty="0" smtClean="0">
                      <a:solidFill>
                        <a:schemeClr val="bg2">
                          <a:lumMod val="1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2">
                          <a:lumMod val="1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866486759993249"/>
                      <c:h val="0.2495078299049005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385-4811-98C8-146C2B096B15}"/>
                </c:ext>
              </c:extLst>
            </c:dLbl>
            <c:dLbl>
              <c:idx val="1"/>
              <c:layout>
                <c:manualLayout>
                  <c:x val="0"/>
                  <c:y val="7.962497079953316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C1E9150-3180-44E1-BD91-7C1D66E57102}" type="CATEGORYNAME">
                      <a:rPr lang="ru-RU">
                        <a:solidFill>
                          <a:schemeClr val="bg2">
                            <a:lumMod val="10000"/>
                          </a:schemeClr>
                        </a:solidFill>
                      </a:rPr>
                      <a:pPr>
                        <a:defRPr>
                          <a:solidFill>
                            <a:schemeClr val="bg2">
                              <a:lumMod val="10000"/>
                            </a:schemeClr>
                          </a:solidFill>
                        </a:defRPr>
                      </a:pPr>
                      <a:t>[ИМЯ КАТЕГОРИИ]</a:t>
                    </a:fld>
                    <a:r>
                      <a:rPr lang="ru-RU">
                        <a:solidFill>
                          <a:schemeClr val="bg2">
                            <a:lumMod val="10000"/>
                          </a:schemeClr>
                        </a:solidFill>
                      </a:rPr>
                      <a:t> </a:t>
                    </a:r>
                    <a:fld id="{40038D17-B9D1-44A2-B00D-6B7D876DE343}" type="VALUE">
                      <a:rPr lang="ru-RU">
                        <a:solidFill>
                          <a:schemeClr val="bg2">
                            <a:lumMod val="10000"/>
                          </a:schemeClr>
                        </a:solidFill>
                      </a:rPr>
                      <a:pPr>
                        <a:defRPr>
                          <a:solidFill>
                            <a:schemeClr val="bg2">
                              <a:lumMod val="10000"/>
                            </a:schemeClr>
                          </a:solidFill>
                        </a:defRPr>
                      </a:pPr>
                      <a:t>[ЗНАЧЕНИЕ]</a:t>
                    </a:fld>
                    <a:endParaRPr lang="ru-RU">
                      <a:solidFill>
                        <a:schemeClr val="bg2">
                          <a:lumMod val="1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2">
                          <a:lumMod val="1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679192668803059"/>
                      <c:h val="0.450360135220802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385-4811-98C8-146C2B096B15}"/>
                </c:ext>
              </c:extLst>
            </c:dLbl>
            <c:dLbl>
              <c:idx val="2"/>
              <c:layout>
                <c:manualLayout>
                  <c:x val="4.4894001676581391E-2"/>
                  <c:y val="-1.9158787465000483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46AF006-FE23-4D5A-A5A6-4BDF6DDF2381}" type="CATEGORYNAME">
                      <a:rPr lang="ru-RU">
                        <a:solidFill>
                          <a:schemeClr val="bg2">
                            <a:lumMod val="10000"/>
                          </a:schemeClr>
                        </a:solidFill>
                      </a:rPr>
                      <a:pPr>
                        <a:defRPr>
                          <a:solidFill>
                            <a:schemeClr val="bg2">
                              <a:lumMod val="10000"/>
                            </a:schemeClr>
                          </a:solidFill>
                        </a:defRPr>
                      </a:pPr>
                      <a:t>[ИМЯ КАТЕГОРИИ]</a:t>
                    </a:fld>
                    <a:r>
                      <a:rPr lang="ru-RU" dirty="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t> </a:t>
                    </a:r>
                    <a:fld id="{52FC9AE4-1BE4-40A4-9F36-5CA43D75B12F}" type="VALUE">
                      <a:rPr lang="ru-RU" smtClean="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pPr>
                        <a:defRPr>
                          <a:solidFill>
                            <a:schemeClr val="bg2">
                              <a:lumMod val="10000"/>
                            </a:schemeClr>
                          </a:solidFill>
                        </a:defRPr>
                      </a:pPr>
                      <a:t>[ЗНАЧЕНИЕ]</a:t>
                    </a:fld>
                    <a:endParaRPr lang="ru-RU" dirty="0">
                      <a:solidFill>
                        <a:schemeClr val="bg2">
                          <a:lumMod val="1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2">
                          <a:lumMod val="1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4164335275878438"/>
                      <c:h val="0.2510952435138825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385-4811-98C8-146C2B096B15}"/>
                </c:ext>
              </c:extLst>
            </c:dLbl>
            <c:spPr>
              <a:noFill/>
              <a:ln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</c:v>
                </c:pt>
                <c:pt idx="1">
                  <c:v>неналоговые</c:v>
                </c:pt>
                <c:pt idx="2">
                  <c:v>безвозмездные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0.27300000000000002</c:v>
                </c:pt>
                <c:pt idx="1">
                  <c:v>8.3000000000000004E-2</c:v>
                </c:pt>
                <c:pt idx="2">
                  <c:v>0.64400000000000002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385-4811-98C8-146C2B096B1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latin typeface="+mn-lt"/>
                <a:cs typeface="Times New Roman" panose="02020603050405020304" pitchFamily="18" charset="0"/>
              </a:rPr>
              <a:t>211 298,6 тыс. </a:t>
            </a:r>
            <a:r>
              <a:rPr lang="ru-RU" dirty="0">
                <a:latin typeface="+mn-lt"/>
                <a:cs typeface="Times New Roman" panose="02020603050405020304" pitchFamily="18" charset="0"/>
              </a:rPr>
              <a:t>рублей</a:t>
            </a:r>
          </a:p>
        </c:rich>
      </c:tx>
      <c:layout>
        <c:manualLayout>
          <c:xMode val="edge"/>
          <c:yMode val="edge"/>
          <c:x val="0.27606209150326799"/>
          <c:y val="5.44173718352281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13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0473856209150332E-2"/>
          <c:y val="0.17993119228582444"/>
          <c:w val="0.83905228758169936"/>
          <c:h val="0.6731955302028792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glow" dir="t">
                <a:rot lat="0" lon="0" rev="6360000"/>
              </a:lightRig>
            </a:scene3d>
            <a:sp3d>
              <a:bevelT w="95250" h="101600"/>
              <a:contourClr>
                <a:srgbClr val="000000"/>
              </a:contourClr>
            </a:sp3d>
          </c:spPr>
          <c:explosion val="14"/>
          <c:dPt>
            <c:idx val="0"/>
            <c:bubble3D val="0"/>
            <c:spPr>
              <a:solidFill>
                <a:srgbClr val="FF99FF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glow" dir="t">
                  <a:rot lat="0" lon="0" rev="6360000"/>
                </a:lightRig>
              </a:scene3d>
              <a:sp3d>
                <a:bevelT w="95250" h="10160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8FD-4367-AC54-70B2356563E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glow" dir="t">
                  <a:rot lat="0" lon="0" rev="6360000"/>
                </a:lightRig>
              </a:scene3d>
              <a:sp3d>
                <a:bevelT w="95250" h="10160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48FD-4367-AC54-70B2356563E7}"/>
              </c:ext>
            </c:extLst>
          </c:dPt>
          <c:dLbls>
            <c:dLbl>
              <c:idx val="0"/>
              <c:layout>
                <c:manualLayout>
                  <c:x val="0.24937458185373884"/>
                  <c:y val="-0.1298792803885988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FD-4367-AC54-70B2356563E7}"/>
                </c:ext>
              </c:extLst>
            </c:dLbl>
            <c:dLbl>
              <c:idx val="1"/>
              <c:layout>
                <c:manualLayout>
                  <c:x val="-0.16770225412999845"/>
                  <c:y val="1.717826105741337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8FD-4367-AC54-70B2356563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Муниципальные программы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0.71099999999999997</c:v>
                </c:pt>
                <c:pt idx="1">
                  <c:v>0.28899999999999998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FD-4367-AC54-70B2356563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4196387216303843E-2"/>
          <c:y val="0.92085775205498943"/>
          <c:w val="0.87814317327981062"/>
          <c:h val="7.0879785288739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211 298,6 тыс.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33429714775582015"/>
          <c:y val="4.832035405502889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100"/>
      <c:depthPercent val="100"/>
      <c:rAngAx val="0"/>
      <c:perspective val="2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1646258984485728E-2"/>
          <c:y val="0.194799951805042"/>
          <c:w val="0.86601307189542487"/>
          <c:h val="0.6745617297114386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221 299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rgbClr val="66FFFF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F5FC-4BF5-AC39-A27AF2072742}"/>
              </c:ext>
            </c:extLst>
          </c:dPt>
          <c:dPt>
            <c:idx val="1"/>
            <c:bubble3D val="0"/>
            <c:spPr>
              <a:solidFill>
                <a:srgbClr val="FF99FF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F5FC-4BF5-AC39-A27AF207274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F5FC-4BF5-AC39-A27AF2072742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F5FC-4BF5-AC39-A27AF2072742}"/>
              </c:ext>
            </c:extLst>
          </c:dPt>
          <c:dLbls>
            <c:dLbl>
              <c:idx val="0"/>
              <c:layout>
                <c:manualLayout>
                  <c:x val="0.15605455523389508"/>
                  <c:y val="-0.25489576500632349"/>
                </c:manualLayout>
              </c:layout>
              <c:tx>
                <c:rich>
                  <a:bodyPr/>
                  <a:lstStyle/>
                  <a:p>
                    <a:fld id="{831723CB-63C3-4310-BB21-312821AC0233}" type="VALUE">
                      <a:rPr lang="en-US">
                        <a:solidFill>
                          <a:srgbClr val="66FFFF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5FC-4BF5-AC39-A27AF2072742}"/>
                </c:ext>
              </c:extLst>
            </c:dLbl>
            <c:dLbl>
              <c:idx val="1"/>
              <c:layout>
                <c:manualLayout>
                  <c:x val="-0.18103198279114541"/>
                  <c:y val="5.74879046924770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271566704325332"/>
                      <c:h val="7.637031958397316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5FC-4BF5-AC39-A27AF20727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Муниципальные программы</c:v>
                </c:pt>
                <c:pt idx="1">
                  <c:v>Непрограммные раходы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0.71099999999999997</c:v>
                </c:pt>
                <c:pt idx="1">
                  <c:v>0.28899999999999998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5FC-4BF5-AC39-A27AF20727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4743082598044112E-2"/>
          <c:y val="0.9003328659882861"/>
          <c:w val="0.84171924234080286"/>
          <c:h val="6.39291252458647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103 045,3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рублей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>
        <c:manualLayout>
          <c:xMode val="edge"/>
          <c:yMode val="edge"/>
          <c:x val="0.18852831061209074"/>
          <c:y val="4.30223141838302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40"/>
      <c:rotY val="110"/>
      <c:rAngAx val="0"/>
      <c:perspective val="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5425340786695196E-2"/>
          <c:w val="0.9577915935002852"/>
          <c:h val="0.7921866788970377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103 045,3 тыс. рублей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F1D6-4121-9252-318C8E15D3E4}"/>
              </c:ext>
            </c:extLst>
          </c:dPt>
          <c:dPt>
            <c:idx val="1"/>
            <c:bubble3D val="0"/>
            <c:explosion val="30"/>
            <c:spPr>
              <a:solidFill>
                <a:schemeClr val="accent2"/>
              </a:solidFill>
              <a:ln>
                <a:noFill/>
              </a:ln>
              <a:effectLst/>
              <a:sp3d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1D6-4121-9252-318C8E15D3E4}"/>
              </c:ext>
            </c:extLst>
          </c:dPt>
          <c:dPt>
            <c:idx val="2"/>
            <c:bubble3D val="0"/>
            <c:explosion val="32"/>
            <c:spPr>
              <a:solidFill>
                <a:srgbClr val="00B050"/>
              </a:solidFill>
              <a:ln>
                <a:noFill/>
              </a:ln>
              <a:effectLst/>
              <a:sp3d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1D6-4121-9252-318C8E15D3E4}"/>
              </c:ext>
            </c:extLst>
          </c:dPt>
          <c:dPt>
            <c:idx val="3"/>
            <c:bubble3D val="0"/>
            <c:explosion val="36"/>
            <c:spPr>
              <a:solidFill>
                <a:schemeClr val="accent4"/>
              </a:solidFill>
              <a:ln>
                <a:noFill/>
              </a:ln>
              <a:effectLst/>
              <a:sp3d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1D6-4121-9252-318C8E15D3E4}"/>
              </c:ext>
            </c:extLst>
          </c:dPt>
          <c:dPt>
            <c:idx val="4"/>
            <c:bubble3D val="0"/>
            <c:explosion val="45"/>
            <c:spPr>
              <a:solidFill>
                <a:schemeClr val="accent5"/>
              </a:solidFill>
              <a:ln>
                <a:noFill/>
              </a:ln>
              <a:effectLst/>
              <a:sp3d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F1D6-4121-9252-318C8E15D3E4}"/>
              </c:ext>
            </c:extLst>
          </c:dPt>
          <c:dLbls>
            <c:dLbl>
              <c:idx val="0"/>
              <c:layout>
                <c:manualLayout>
                  <c:x val="0.20324498607467162"/>
                  <c:y val="-0.2055671797783785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9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1D6-4121-9252-318C8E15D3E4}"/>
                </c:ext>
              </c:extLst>
            </c:dLbl>
            <c:dLbl>
              <c:idx val="1"/>
              <c:layout>
                <c:manualLayout>
                  <c:x val="4.382813629469539E-2"/>
                  <c:y val="3.5476471282689971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1D6-4121-9252-318C8E15D3E4}"/>
                </c:ext>
              </c:extLst>
            </c:dLbl>
            <c:dLbl>
              <c:idx val="2"/>
              <c:layout>
                <c:manualLayout>
                  <c:x val="2.056555941213032E-2"/>
                  <c:y val="1.733409689472046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1D6-4121-9252-318C8E15D3E4}"/>
                </c:ext>
              </c:extLst>
            </c:dLbl>
            <c:dLbl>
              <c:idx val="3"/>
              <c:layout>
                <c:manualLayout>
                  <c:x val="1.8743571111313157E-2"/>
                  <c:y val="-2.96481333651088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1D6-4121-9252-318C8E15D3E4}"/>
                </c:ext>
              </c:extLst>
            </c:dLbl>
            <c:dLbl>
              <c:idx val="4"/>
              <c:layout>
                <c:manualLayout>
                  <c:x val="9.9624495663823524E-3"/>
                  <c:y val="4.997438556209799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1D6-4121-9252-318C8E15D3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7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09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 -81 855,9 тыс. рублей</c:v>
                </c:pt>
                <c:pt idx="1">
                  <c:v>Акцизы на нефтепродукты - 3 819,6 тыс. рублей</c:v>
                </c:pt>
                <c:pt idx="2">
                  <c:v>Земельный налог 14 268,0 тыс. рублей</c:v>
                </c:pt>
                <c:pt idx="3">
                  <c:v>Налог на имущество физических лиц - 3 123,6 тыс. рублей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0.79500000000000004</c:v>
                </c:pt>
                <c:pt idx="1">
                  <c:v>3.6999999999999998E-2</c:v>
                </c:pt>
                <c:pt idx="2">
                  <c:v>0.13800000000000001</c:v>
                </c:pt>
                <c:pt idx="3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1D6-4121-9252-318C8E15D3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57">
          <a:noFill/>
        </a:ln>
        <a:effectLst>
          <a:softEdge rad="25400"/>
        </a:effectLst>
      </c:spPr>
    </c:plotArea>
    <c:legend>
      <c:legendPos val="b"/>
      <c:layout>
        <c:manualLayout>
          <c:xMode val="edge"/>
          <c:yMode val="edge"/>
          <c:x val="8.4273025193884674E-3"/>
          <c:y val="0.71369359417348521"/>
          <c:w val="0.99101893619229808"/>
          <c:h val="0.28467320051551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20"/>
      <c:depthPercent val="100"/>
      <c:rAngAx val="0"/>
    </c:view3D>
    <c:floor>
      <c:thickness val="0"/>
      <c:spPr>
        <a:noFill/>
        <a:ln w="6350">
          <a:noFill/>
        </a:ln>
        <a:scene3d>
          <a:camera prst="orthographicFront"/>
          <a:lightRig rig="threePt" dir="t"/>
        </a:scene3d>
        <a:sp3d/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4.2030075837620598E-2"/>
          <c:y val="3.8500926172845062E-2"/>
          <c:w val="0.87584253423415248"/>
          <c:h val="0.7640775421088478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92D050"/>
            </a:solidFill>
            <a:ln w="25352"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36D-436E-979A-7613E4048D6E}"/>
              </c:ext>
            </c:extLst>
          </c:dPt>
          <c:cat>
            <c:strRef>
              <c:f>Лист1!$A$2</c:f>
              <c:strCache>
                <c:ptCount val="1"/>
                <c:pt idx="0">
                  <c:v>Налог на доходы физических лиц 24,1%</c:v>
                </c:pt>
              </c:strCache>
            </c:strRef>
          </c:cat>
          <c:val>
            <c:numRef>
              <c:f>Лист1!$B$2</c:f>
              <c:numCache>
                <c:formatCode>_-* #,##0.0_р_._-;\-* #,##0.0_р_._-;_-* "-"?_р_._-;_-@_-</c:formatCode>
                <c:ptCount val="1"/>
                <c:pt idx="0">
                  <c:v>65969.8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6D-436E-979A-7613E4048D6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 w="25352">
              <a:noFill/>
            </a:ln>
          </c:spPr>
          <c:invertIfNegative val="0"/>
          <c:cat>
            <c:strRef>
              <c:f>Лист1!$A$2</c:f>
              <c:strCache>
                <c:ptCount val="1"/>
                <c:pt idx="0">
                  <c:v>Налог на доходы физических лиц 24,1%</c:v>
                </c:pt>
              </c:strCache>
            </c:strRef>
          </c:cat>
          <c:val>
            <c:numRef>
              <c:f>Лист1!$C$2</c:f>
              <c:numCache>
                <c:formatCode>_-* #,##0.0_р_._-;\-* #,##0.0_р_._-;_-* "-"?_р_._-;_-@_-</c:formatCode>
                <c:ptCount val="1"/>
                <c:pt idx="0">
                  <c:v>81855.899999999994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6D-436E-979A-7613E4048D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292337328"/>
        <c:axId val="288878032"/>
        <c:axId val="290924240"/>
      </c:bar3DChart>
      <c:catAx>
        <c:axId val="292337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288878032"/>
        <c:crosses val="autoZero"/>
        <c:auto val="1"/>
        <c:lblAlgn val="ctr"/>
        <c:lblOffset val="100"/>
        <c:noMultiLvlLbl val="0"/>
      </c:catAx>
      <c:valAx>
        <c:axId val="288878032"/>
        <c:scaling>
          <c:orientation val="minMax"/>
        </c:scaling>
        <c:delete val="1"/>
        <c:axPos val="r"/>
        <c:majorGridlines>
          <c:spPr>
            <a:ln w="950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_р_._-;\-* #,##0.0_р_._-;_-* &quot;-&quot;?_р_._-;_-@_-" sourceLinked="1"/>
        <c:majorTickMark val="out"/>
        <c:minorTickMark val="none"/>
        <c:tickLblPos val="nextTo"/>
        <c:crossAx val="292337328"/>
        <c:crosses val="max"/>
        <c:crossBetween val="between"/>
      </c:valAx>
      <c:serAx>
        <c:axId val="290924240"/>
        <c:scaling>
          <c:orientation val="minMax"/>
        </c:scaling>
        <c:delete val="0"/>
        <c:axPos val="b"/>
        <c:majorTickMark val="out"/>
        <c:minorTickMark val="none"/>
        <c:tickLblPos val="nextTo"/>
        <c:crossAx val="288878032"/>
        <c:crosses val="autoZero"/>
      </c:serAx>
      <c:spPr>
        <a:noFill/>
        <a:ln w="25352">
          <a:noFill/>
        </a:ln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20"/>
      <c:depthPercent val="100"/>
      <c:rAngAx val="1"/>
    </c:view3D>
    <c:floor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958206021634436E-2"/>
          <c:y val="3.5639175128574431E-2"/>
          <c:w val="0.95706873378953417"/>
          <c:h val="0.5833330378550261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Лист1!$A$2:$A$3</c:f>
              <c:strCache>
                <c:ptCount val="2"/>
                <c:pt idx="0">
                  <c:v>Налог на имущество физических лиц 25,6%</c:v>
                </c:pt>
                <c:pt idx="1">
                  <c:v>Акцизы на нефтепродукты 5,5%</c:v>
                </c:pt>
              </c:strCache>
            </c:strRef>
          </c:cat>
          <c:val>
            <c:numRef>
              <c:f>Лист1!$B$2:$B$3</c:f>
              <c:numCache>
                <c:formatCode>_-* #,##0.0_р_._-;\-* #,##0.0_р_._-;_-* "-"?_р_._-;_-@_-</c:formatCode>
                <c:ptCount val="2"/>
                <c:pt idx="0" formatCode="#,##0.00">
                  <c:v>2486</c:v>
                </c:pt>
                <c:pt idx="1">
                  <c:v>3618.9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99-4A16-A6D6-8F0DE2FE37E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Лист1!$A$2:$A$3</c:f>
              <c:strCache>
                <c:ptCount val="2"/>
                <c:pt idx="0">
                  <c:v>Налог на имущество физических лиц 25,6%</c:v>
                </c:pt>
                <c:pt idx="1">
                  <c:v>Акцизы на нефтепродукты 5,5%</c:v>
                </c:pt>
              </c:strCache>
            </c:strRef>
          </c:cat>
          <c:val>
            <c:numRef>
              <c:f>Лист1!$C$2:$C$3</c:f>
              <c:numCache>
                <c:formatCode>_-* #,##0.0_р_._-;\-* #,##0.0_р_._-;_-* "-"?_р_._-;_-@_-</c:formatCode>
                <c:ptCount val="2"/>
                <c:pt idx="0" formatCode="#,##0.00">
                  <c:v>3123.6</c:v>
                </c:pt>
                <c:pt idx="1">
                  <c:v>3819.6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99-4A16-A6D6-8F0DE2FE37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3175352"/>
        <c:axId val="293175744"/>
        <c:axId val="290922968"/>
      </c:bar3DChart>
      <c:catAx>
        <c:axId val="293175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3175744"/>
        <c:crosses val="autoZero"/>
        <c:auto val="1"/>
        <c:lblAlgn val="ctr"/>
        <c:lblOffset val="100"/>
        <c:noMultiLvlLbl val="0"/>
      </c:catAx>
      <c:valAx>
        <c:axId val="2931757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293175352"/>
        <c:crosses val="autoZero"/>
        <c:crossBetween val="between"/>
      </c:valAx>
      <c:serAx>
        <c:axId val="290922968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3175744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30"/>
      <c:depthPercent val="100"/>
      <c:rAngAx val="1"/>
    </c:view3D>
    <c:floor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8.0601361358269522E-2"/>
          <c:w val="0.95277807296585892"/>
          <c:h val="0.5501235620261499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0-DF6B-4BA5-B78D-218FFBB31208}"/>
              </c:ext>
            </c:extLst>
          </c:dPt>
          <c:cat>
            <c:strRef>
              <c:f>Лист1!$A$2</c:f>
              <c:strCache>
                <c:ptCount val="1"/>
                <c:pt idx="0">
                  <c:v>Земельный налог 13,1%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16423.2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79-4C45-8A8F-6FE01BE0019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5050"/>
            </a:solidFill>
            <a:ln>
              <a:noFill/>
            </a:ln>
            <a:effectLst/>
            <a:sp3d/>
          </c:spPr>
          <c:invertIfNegative val="0"/>
          <c:cat>
            <c:strRef>
              <c:f>Лист1!$A$2</c:f>
              <c:strCache>
                <c:ptCount val="1"/>
                <c:pt idx="0">
                  <c:v>Земельный налог 13,1%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14268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79-4C45-8A8F-6FE01BE001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3175352"/>
        <c:axId val="293175744"/>
        <c:axId val="290922968"/>
      </c:bar3DChart>
      <c:catAx>
        <c:axId val="293175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3175744"/>
        <c:crosses val="autoZero"/>
        <c:auto val="1"/>
        <c:lblAlgn val="ctr"/>
        <c:lblOffset val="100"/>
        <c:noMultiLvlLbl val="0"/>
      </c:catAx>
      <c:valAx>
        <c:axId val="2931757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293175352"/>
        <c:crosses val="autoZero"/>
        <c:crossBetween val="between"/>
      </c:valAx>
      <c:serAx>
        <c:axId val="290922968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3175744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34 421,2 </a:t>
            </a:r>
            <a:r>
              <a:rPr lang="ru-RU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5317519685039371"/>
          <c:y val="6.8438447952940726E-2"/>
        </c:manualLayout>
      </c:layout>
      <c:overlay val="0"/>
    </c:title>
    <c:autoTitleDeleted val="0"/>
    <c:view3D>
      <c:rotX val="40"/>
      <c:rotY val="197"/>
      <c:depthPercent val="10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8.1651125898056495E-2"/>
          <c:w val="0.57054844706911634"/>
          <c:h val="0.7897168244498814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34421,2 тыс. рублей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0">
                  <a:schemeClr val="bg2">
                    <a:lumMod val="50000"/>
                  </a:schemeClr>
                </a:gs>
                <a:gs pos="52000">
                  <a:schemeClr val="accent1">
                    <a:lumMod val="20000"/>
                    <a:lumOff val="8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5400000" scaled="1"/>
            </a:gradFill>
          </c:spPr>
          <c:explosion val="11"/>
          <c:dPt>
            <c:idx val="0"/>
            <c:bubble3D val="0"/>
            <c:spPr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46000">
                    <a:schemeClr val="accent1">
                      <a:lumMod val="95000"/>
                      <a:lumOff val="5000"/>
                    </a:schemeClr>
                  </a:gs>
                  <a:gs pos="100000">
                    <a:schemeClr val="accent1">
                      <a:lumMod val="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bg2">
                    <a:lumMod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0-8221-4370-822A-C5C5E838DD46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0">
                    <a:schemeClr val="accent2">
                      <a:lumMod val="75000"/>
                    </a:schemeClr>
                  </a:gs>
                  <a:gs pos="52000">
                    <a:schemeClr val="accent2">
                      <a:lumMod val="20000"/>
                      <a:lumOff val="8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  <a:ln>
                <a:solidFill>
                  <a:schemeClr val="bg2">
                    <a:lumMod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8221-4370-822A-C5C5E838DD46}"/>
              </c:ext>
            </c:extLst>
          </c:dPt>
          <c:dPt>
            <c:idx val="2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0">
                    <a:srgbClr val="FFFF00"/>
                  </a:gs>
                  <a:gs pos="52000">
                    <a:srgbClr val="FFFF00"/>
                  </a:gs>
                  <a:gs pos="100000">
                    <a:srgbClr val="FFFF00"/>
                  </a:gs>
                </a:gsLst>
                <a:lin ang="5400000" scaled="1"/>
              </a:gradFill>
            </c:spPr>
            <c:extLst>
              <c:ext xmlns:c16="http://schemas.microsoft.com/office/drawing/2014/chart" uri="{C3380CC4-5D6E-409C-BE32-E72D297353CC}">
                <c16:uniqueId val="{00000002-8221-4370-822A-C5C5E838DD46}"/>
              </c:ext>
            </c:extLst>
          </c:dPt>
          <c:dPt>
            <c:idx val="3"/>
            <c:bubble3D val="0"/>
            <c:spPr>
              <a:gradFill flip="none" rotWithShape="1">
                <a:gsLst>
                  <a:gs pos="0">
                    <a:srgbClr val="00B050"/>
                  </a:gs>
                  <a:gs pos="48000">
                    <a:srgbClr val="92D050"/>
                  </a:gs>
                  <a:gs pos="100000">
                    <a:srgbClr val="00B050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solidFill>
                  <a:schemeClr val="bg2">
                    <a:lumMod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8221-4370-822A-C5C5E838DD46}"/>
              </c:ext>
            </c:extLst>
          </c:dPt>
          <c:dPt>
            <c:idx val="4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0">
                    <a:srgbClr val="FF0000"/>
                  </a:gs>
                  <a:gs pos="52000">
                    <a:srgbClr val="FF0000"/>
                  </a:gs>
                  <a:gs pos="100000">
                    <a:srgbClr val="FF0000"/>
                  </a:gs>
                </a:gsLst>
                <a:lin ang="5400000" scaled="1"/>
              </a:gradFill>
            </c:spPr>
            <c:extLst>
              <c:ext xmlns:c16="http://schemas.microsoft.com/office/drawing/2014/chart" uri="{C3380CC4-5D6E-409C-BE32-E72D297353CC}">
                <c16:uniqueId val="{00000004-8221-4370-822A-C5C5E838DD46}"/>
              </c:ext>
            </c:extLst>
          </c:dPt>
          <c:dPt>
            <c:idx val="5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0">
                    <a:srgbClr val="7030A0"/>
                  </a:gs>
                  <a:gs pos="52000">
                    <a:srgbClr val="7030A0"/>
                  </a:gs>
                  <a:gs pos="100000">
                    <a:srgbClr val="7030A0"/>
                  </a:gs>
                </a:gsLst>
                <a:lin ang="5400000" scaled="1"/>
              </a:gradFill>
            </c:spPr>
            <c:extLst>
              <c:ext xmlns:c16="http://schemas.microsoft.com/office/drawing/2014/chart" uri="{C3380CC4-5D6E-409C-BE32-E72D297353CC}">
                <c16:uniqueId val="{00000005-8221-4370-822A-C5C5E838DD46}"/>
              </c:ext>
            </c:extLst>
          </c:dPt>
          <c:dPt>
            <c:idx val="6"/>
            <c:bubble3D val="0"/>
            <c:spPr>
              <a:gradFill>
                <a:gsLst>
                  <a:gs pos="46000">
                    <a:srgbClr val="E03E87"/>
                  </a:gs>
                  <a:gs pos="0">
                    <a:srgbClr val="D34B68"/>
                  </a:gs>
                  <a:gs pos="100000">
                    <a:srgbClr val="E03E87"/>
                  </a:gs>
                </a:gsLst>
                <a:lin ang="5400000" scaled="1"/>
              </a:gradFill>
            </c:spPr>
            <c:extLst>
              <c:ext xmlns:c16="http://schemas.microsoft.com/office/drawing/2014/chart" uri="{C3380CC4-5D6E-409C-BE32-E72D297353CC}">
                <c16:uniqueId val="{0000000C-EE9E-4BB7-96DC-BE4D0335638F}"/>
              </c:ext>
            </c:extLst>
          </c:dPt>
          <c:dPt>
            <c:idx val="7"/>
            <c:bubble3D val="0"/>
            <c:spPr>
              <a:gradFill>
                <a:gsLst>
                  <a:gs pos="100000">
                    <a:schemeClr val="accent3">
                      <a:lumMod val="40000"/>
                      <a:lumOff val="60000"/>
                    </a:schemeClr>
                  </a:gs>
                  <a:gs pos="0">
                    <a:schemeClr val="accent3">
                      <a:lumMod val="75000"/>
                    </a:schemeClr>
                  </a:gs>
                  <a:gs pos="0">
                    <a:schemeClr val="accent3">
                      <a:lumMod val="7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5400000" scaled="1"/>
              </a:gradFill>
            </c:spPr>
            <c:extLst>
              <c:ext xmlns:c16="http://schemas.microsoft.com/office/drawing/2014/chart" uri="{C3380CC4-5D6E-409C-BE32-E72D297353CC}">
                <c16:uniqueId val="{0000000D-4052-4103-8A00-39B6948ACF6D}"/>
              </c:ext>
            </c:extLst>
          </c:dPt>
          <c:dPt>
            <c:idx val="8"/>
            <c:bubble3D val="0"/>
            <c:spPr>
              <a:gradFill>
                <a:gsLst>
                  <a:gs pos="0">
                    <a:srgbClr val="FF99FF"/>
                  </a:gs>
                  <a:gs pos="0">
                    <a:srgbClr val="FF99FF"/>
                  </a:gs>
                  <a:gs pos="52000">
                    <a:srgbClr val="CC00FF"/>
                  </a:gs>
                  <a:gs pos="100000">
                    <a:srgbClr val="FF99FF"/>
                  </a:gs>
                </a:gsLst>
                <a:lin ang="5400000" scaled="1"/>
              </a:gradFill>
              <a:ln>
                <a:solidFill>
                  <a:srgbClr val="CC00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10-44F8-492C-B3A1-356E1DAEEE32}"/>
              </c:ext>
            </c:extLst>
          </c:dPt>
          <c:dLbls>
            <c:dLbl>
              <c:idx val="0"/>
              <c:layout>
                <c:manualLayout>
                  <c:x val="9.7561461067366573E-2"/>
                  <c:y val="-0.11677025443842744"/>
                </c:manualLayout>
              </c:layout>
              <c:spPr>
                <a:noFill/>
                <a:ln w="25357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997" b="1">
                      <a:effectLst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6769362336858511E-2"/>
                      <c:h val="5.725477259113283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221-4370-822A-C5C5E838DD46}"/>
                </c:ext>
              </c:extLst>
            </c:dLbl>
            <c:dLbl>
              <c:idx val="1"/>
              <c:layout>
                <c:manualLayout>
                  <c:x val="8.9950678040244939E-2"/>
                  <c:y val="0.10783427838015423"/>
                </c:manualLayout>
              </c:layout>
              <c:spPr>
                <a:noFill/>
                <a:ln w="25357">
                  <a:noFill/>
                </a:ln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997" b="1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2041666666666666E-2"/>
                      <c:h val="6.71904527255635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221-4370-822A-C5C5E838DD46}"/>
                </c:ext>
              </c:extLst>
            </c:dLbl>
            <c:dLbl>
              <c:idx val="2"/>
              <c:layout>
                <c:manualLayout>
                  <c:x val="-8.5087160979877521E-2"/>
                  <c:y val="0.11744970198544982"/>
                </c:manualLayout>
              </c:layout>
              <c:spPr>
                <a:noFill/>
                <a:ln w="25357">
                  <a:noFill/>
                </a:ln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997" b="1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7875E-2"/>
                      <c:h val="0.1058384316229064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8221-4370-822A-C5C5E838DD46}"/>
                </c:ext>
              </c:extLst>
            </c:dLbl>
            <c:dLbl>
              <c:idx val="3"/>
              <c:layout>
                <c:manualLayout>
                  <c:x val="-0.1056929680664918"/>
                  <c:y val="4.3979671396523416E-2"/>
                </c:manualLayout>
              </c:layout>
              <c:spPr>
                <a:noFill/>
                <a:ln w="25357">
                  <a:noFill/>
                </a:ln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997" b="1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009722222222221"/>
                      <c:h val="9.34789417486861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8221-4370-822A-C5C5E838DD46}"/>
                </c:ext>
              </c:extLst>
            </c:dLbl>
            <c:dLbl>
              <c:idx val="4"/>
              <c:layout>
                <c:manualLayout>
                  <c:x val="-0.13753860454943137"/>
                  <c:y val="-0.10726512549342676"/>
                </c:manualLayout>
              </c:layout>
              <c:tx>
                <c:rich>
                  <a:bodyPr lIns="38100" tIns="19050" rIns="38100" bIns="19050">
                    <a:noAutofit/>
                  </a:bodyPr>
                  <a:lstStyle/>
                  <a:p>
                    <a:pPr>
                      <a:defRPr/>
                    </a:pPr>
                    <a:r>
                      <a:rPr lang="en-US" sz="2000" b="1" dirty="0" smtClean="0"/>
                      <a:t>18,7%</a:t>
                    </a:r>
                    <a:endParaRPr lang="en-US" sz="2000" b="1" dirty="0"/>
                  </a:p>
                </c:rich>
              </c:tx>
              <c:spPr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7972222222222221E-2"/>
                      <c:h val="0.1409291643898118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8221-4370-822A-C5C5E838DD46}"/>
                </c:ext>
              </c:extLst>
            </c:dLbl>
            <c:dLbl>
              <c:idx val="5"/>
              <c:layout>
                <c:manualLayout>
                  <c:x val="-6.5657699037620351E-2"/>
                  <c:y val="-0.1759647498265697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221-4370-822A-C5C5E838DD46}"/>
                </c:ext>
              </c:extLst>
            </c:dLbl>
            <c:dLbl>
              <c:idx val="6"/>
              <c:layout>
                <c:manualLayout>
                  <c:x val="2.1147528433945743E-2"/>
                  <c:y val="9.199566545929917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E9E-4BB7-96DC-BE4D0335638F}"/>
                </c:ext>
              </c:extLst>
            </c:dLbl>
            <c:dLbl>
              <c:idx val="7"/>
              <c:layout>
                <c:manualLayout>
                  <c:x val="-3.5511264216972878E-2"/>
                  <c:y val="6.1586773188935282E-2"/>
                </c:manualLayout>
              </c:layout>
              <c:spPr>
                <a:noFill/>
                <a:ln w="25357">
                  <a:noFill/>
                </a:ln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997" b="1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3819444444444443E-2"/>
                      <c:h val="0.103778516643869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4052-4103-8A00-39B6948ACF6D}"/>
                </c:ext>
              </c:extLst>
            </c:dLbl>
            <c:dLbl>
              <c:idx val="8"/>
              <c:layout>
                <c:manualLayout>
                  <c:x val="-0.10442328302712162"/>
                  <c:y val="5.586751914113076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4F8-492C-B3A1-356E1DAEEE32}"/>
                </c:ext>
              </c:extLst>
            </c:dLbl>
            <c:spPr>
              <a:noFill/>
              <a:ln w="25357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997" b="1"/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доходы от арендной платы за земельные участки - 11 282,7 тыс. рублей</c:v>
                </c:pt>
                <c:pt idx="1">
                  <c:v>доходы от арендной платы за имущество - 4 249,8  тыс. рублей</c:v>
                </c:pt>
                <c:pt idx="2">
                  <c:v>прочие доходы от использования имущества - 4 869,0 тыс.  рублей</c:v>
                </c:pt>
                <c:pt idx="3">
                  <c:v>прочие доходы за размещение и эксплуатацию НТО- 1 035,9 тыс.  рублей</c:v>
                </c:pt>
                <c:pt idx="4">
                  <c:v>доходы за окружающую среду - 6 446,2 тыс. рублей</c:v>
                </c:pt>
                <c:pt idx="5">
                  <c:v>доходы от реализации имущества - 4 736,2 тыс. рублей</c:v>
                </c:pt>
                <c:pt idx="6">
                  <c:v>доходы от продажи земли - 1525,6 тыс. рублей</c:v>
                </c:pt>
                <c:pt idx="7">
                  <c:v>прочие неналоговые доходы - 222,8 тыс. рублей</c:v>
                </c:pt>
                <c:pt idx="8">
                  <c:v>денежные взыскания (штрафы, санкции) - 53,0 тыс. рублей</c:v>
                </c:pt>
              </c:strCache>
            </c:strRef>
          </c:cat>
          <c:val>
            <c:numRef>
              <c:f>Лист1!$B$2:$B$10</c:f>
              <c:numCache>
                <c:formatCode>0.0%</c:formatCode>
                <c:ptCount val="9"/>
                <c:pt idx="0">
                  <c:v>0.32800000000000001</c:v>
                </c:pt>
                <c:pt idx="1">
                  <c:v>0.123</c:v>
                </c:pt>
                <c:pt idx="2">
                  <c:v>0.14099999999999999</c:v>
                </c:pt>
                <c:pt idx="3">
                  <c:v>0.03</c:v>
                </c:pt>
                <c:pt idx="4">
                  <c:v>0.187</c:v>
                </c:pt>
                <c:pt idx="5">
                  <c:v>0.13800000000000001</c:v>
                </c:pt>
                <c:pt idx="6">
                  <c:v>4.3999999999999997E-2</c:v>
                </c:pt>
                <c:pt idx="7">
                  <c:v>6.0000000000000001E-3</c:v>
                </c:pt>
                <c:pt idx="8">
                  <c:v>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221-4370-822A-C5C5E838DD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57">
          <a:noFill/>
        </a:ln>
      </c:spPr>
    </c:plotArea>
    <c:legend>
      <c:legendPos val="r"/>
      <c:layout>
        <c:manualLayout>
          <c:xMode val="edge"/>
          <c:yMode val="edge"/>
          <c:x val="0.57084798775153101"/>
          <c:y val="0"/>
          <c:w val="0.42915201224846894"/>
          <c:h val="0.98180281704491756"/>
        </c:manualLayout>
      </c:layout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797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420924782101352"/>
          <c:y val="5.8574511868857197E-2"/>
          <c:w val="0.72579072616214635"/>
          <c:h val="0.719440396088846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elete val="1"/>
          </c:dLbls>
          <c:cat>
            <c:strRef>
              <c:f>Лист1!$A$2:$A$7</c:f>
              <c:strCache>
                <c:ptCount val="6"/>
                <c:pt idx="0">
                  <c:v>Прочие доходы от использования имущества</c:v>
                </c:pt>
                <c:pt idx="1">
                  <c:v>прочие доходы за размещение и эксплуатацию НТО </c:v>
                </c:pt>
                <c:pt idx="2">
                  <c:v>Доходы от реализации имущества</c:v>
                </c:pt>
                <c:pt idx="3">
                  <c:v>Доходы от продажи земли</c:v>
                </c:pt>
                <c:pt idx="4">
                  <c:v>Прочие неналоговые доходы</c:v>
                </c:pt>
                <c:pt idx="5">
                  <c:v>Плата за негативное воздействие на окружающую среду </c:v>
                </c:pt>
              </c:strCache>
            </c:strRef>
          </c:cat>
          <c:val>
            <c:numRef>
              <c:f>Лист1!$B$2:$B$7</c:f>
              <c:numCache>
                <c:formatCode>#,##0.00_р_.</c:formatCode>
                <c:ptCount val="6"/>
                <c:pt idx="0">
                  <c:v>4722.7</c:v>
                </c:pt>
                <c:pt idx="1">
                  <c:v>1219.5999999999999</c:v>
                </c:pt>
                <c:pt idx="2" formatCode="#,##0.00">
                  <c:v>2630.9</c:v>
                </c:pt>
                <c:pt idx="3" formatCode="#,##0.00">
                  <c:v>1688.4</c:v>
                </c:pt>
                <c:pt idx="4" formatCode="General">
                  <c:v>722.3</c:v>
                </c:pt>
                <c:pt idx="5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C3-4E99-8A39-1D6709293AE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elete val="1"/>
          </c:dLbls>
          <c:cat>
            <c:strRef>
              <c:f>Лист1!$A$2:$A$7</c:f>
              <c:strCache>
                <c:ptCount val="6"/>
                <c:pt idx="0">
                  <c:v>Прочие доходы от использования имущества</c:v>
                </c:pt>
                <c:pt idx="1">
                  <c:v>прочие доходы за размещение и эксплуатацию НТО </c:v>
                </c:pt>
                <c:pt idx="2">
                  <c:v>Доходы от реализации имущества</c:v>
                </c:pt>
                <c:pt idx="3">
                  <c:v>Доходы от продажи земли</c:v>
                </c:pt>
                <c:pt idx="4">
                  <c:v>Прочие неналоговые доходы</c:v>
                </c:pt>
                <c:pt idx="5">
                  <c:v>Плата за негативное воздействие на окружающую среду </c:v>
                </c:pt>
              </c:strCache>
            </c:strRef>
          </c:cat>
          <c:val>
            <c:numRef>
              <c:f>Лист1!$C$2:$C$7</c:f>
              <c:numCache>
                <c:formatCode>#,##0.00</c:formatCode>
                <c:ptCount val="6"/>
                <c:pt idx="0">
                  <c:v>4409.3999999999996</c:v>
                </c:pt>
                <c:pt idx="1">
                  <c:v>1035.9000000000001</c:v>
                </c:pt>
                <c:pt idx="2">
                  <c:v>4736.2</c:v>
                </c:pt>
                <c:pt idx="3">
                  <c:v>1525.6</c:v>
                </c:pt>
                <c:pt idx="4" formatCode="General">
                  <c:v>222.8</c:v>
                </c:pt>
                <c:pt idx="5" formatCode="General">
                  <c:v>6446.2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AD-4158-992E-424E8514DBA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4"/>
        <c:overlap val="-9"/>
        <c:axId val="293182800"/>
        <c:axId val="293176136"/>
      </c:barChart>
      <c:catAx>
        <c:axId val="293182800"/>
        <c:scaling>
          <c:orientation val="minMax"/>
        </c:scaling>
        <c:delete val="0"/>
        <c:axPos val="l"/>
        <c:numFmt formatCode="\О\с\н\о\в\н\о\й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3176136"/>
        <c:crosses val="autoZero"/>
        <c:auto val="1"/>
        <c:lblAlgn val="ctr"/>
        <c:lblOffset val="100"/>
        <c:noMultiLvlLbl val="0"/>
      </c:catAx>
      <c:valAx>
        <c:axId val="29317613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_р_." sourceLinked="1"/>
        <c:majorTickMark val="none"/>
        <c:minorTickMark val="none"/>
        <c:tickLblPos val="nextTo"/>
        <c:crossAx val="293182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1958797073721372"/>
          <c:y val="0.9165656331741916"/>
          <c:w val="0.38041202926278628"/>
          <c:h val="7.8247402280344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506960836308765"/>
          <c:y val="5.3424235471788331E-2"/>
          <c:w val="0.57087051070409489"/>
          <c:h val="0.7207928203045542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1FE-495D-82A8-AAD3D5F88AD7}"/>
              </c:ext>
            </c:extLst>
          </c:dPt>
          <c:cat>
            <c:strRef>
              <c:f>Лист1!$A$2:$A$3</c:f>
              <c:strCache>
                <c:ptCount val="2"/>
                <c:pt idx="0">
                  <c:v>Аредная плата за земли</c:v>
                </c:pt>
                <c:pt idx="1">
                  <c:v>Доходы от сдачи в аренду имущества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10825.7</c:v>
                </c:pt>
                <c:pt idx="1">
                  <c:v>5472.8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FE-495D-82A8-AAD3D5F88AD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Аредная плата за земли</c:v>
                </c:pt>
                <c:pt idx="1">
                  <c:v>Доходы от сдачи в аренду имущества</c:v>
                </c:pt>
              </c:strCache>
            </c:strRef>
          </c:cat>
          <c:val>
            <c:numRef>
              <c:f>Лист1!$C$2:$C$3</c:f>
              <c:numCache>
                <c:formatCode>#,##0.00</c:formatCode>
                <c:ptCount val="2"/>
                <c:pt idx="0">
                  <c:v>11282.7</c:v>
                </c:pt>
                <c:pt idx="1">
                  <c:v>4249.8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2FA-4077-BF21-1F25F4F8B3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93179272"/>
        <c:axId val="293177312"/>
      </c:barChart>
      <c:catAx>
        <c:axId val="2931792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3177312"/>
        <c:crosses val="autoZero"/>
        <c:auto val="1"/>
        <c:lblAlgn val="ctr"/>
        <c:lblOffset val="100"/>
        <c:noMultiLvlLbl val="0"/>
      </c:catAx>
      <c:valAx>
        <c:axId val="29317731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293179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186298501082726"/>
          <c:y val="3.4445909073649153E-2"/>
          <c:w val="0.50813701498917274"/>
          <c:h val="0.8484380000759437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Штрафы, санкции, возмещение ущерба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8B-456C-B216-3412DE28770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Штрафы, санкции, возмещение ущерба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8B-456C-B216-3412DE2877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1828832"/>
        <c:axId val="491829160"/>
      </c:barChart>
      <c:catAx>
        <c:axId val="4918288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1829160"/>
        <c:crosses val="autoZero"/>
        <c:auto val="1"/>
        <c:lblAlgn val="ctr"/>
        <c:lblOffset val="100"/>
        <c:noMultiLvlLbl val="0"/>
      </c:catAx>
      <c:valAx>
        <c:axId val="491829160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91828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1ADF21-D0AB-4237-845C-26BC6175D43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947E45-83B0-413C-AE59-0C4F618C83FC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600" dirty="0" smtClean="0">
              <a:solidFill>
                <a:srgbClr val="002060"/>
              </a:solidFill>
            </a:rPr>
            <a:t>Налоговые доходы</a:t>
          </a:r>
          <a:endParaRPr lang="ru-RU" sz="1600" dirty="0">
            <a:solidFill>
              <a:srgbClr val="002060"/>
            </a:solidFill>
          </a:endParaRPr>
        </a:p>
      </dgm:t>
    </dgm:pt>
    <dgm:pt modelId="{782E2A54-BC1E-4CB7-B10A-97330B0A715B}" type="parTrans" cxnId="{D5063652-9E21-4446-81F5-8204ED50ABA7}">
      <dgm:prSet/>
      <dgm:spPr/>
      <dgm:t>
        <a:bodyPr/>
        <a:lstStyle/>
        <a:p>
          <a:endParaRPr lang="ru-RU"/>
        </a:p>
      </dgm:t>
    </dgm:pt>
    <dgm:pt modelId="{20643315-350E-4A73-B41F-2E57642D8680}" type="sibTrans" cxnId="{D5063652-9E21-4446-81F5-8204ED50ABA7}">
      <dgm:prSet/>
      <dgm:spPr/>
      <dgm:t>
        <a:bodyPr/>
        <a:lstStyle/>
        <a:p>
          <a:endParaRPr lang="ru-RU"/>
        </a:p>
      </dgm:t>
    </dgm:pt>
    <dgm:pt modelId="{E8C93953-5041-41C4-99C4-A49E29EE23EE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600" dirty="0" smtClean="0"/>
            <a:t>Налог на доходы физических лиц</a:t>
          </a:r>
          <a:endParaRPr lang="ru-RU" sz="1600" dirty="0"/>
        </a:p>
      </dgm:t>
    </dgm:pt>
    <dgm:pt modelId="{8AC930E4-E593-4F0A-9DA9-A358FBC29949}" type="parTrans" cxnId="{A16AAABB-4543-498B-847C-3CF2A65410E2}">
      <dgm:prSet/>
      <dgm:spPr/>
      <dgm:t>
        <a:bodyPr/>
        <a:lstStyle/>
        <a:p>
          <a:endParaRPr lang="ru-RU"/>
        </a:p>
      </dgm:t>
    </dgm:pt>
    <dgm:pt modelId="{E2B30078-A948-44B8-A342-425391B87E72}" type="sibTrans" cxnId="{A16AAABB-4543-498B-847C-3CF2A65410E2}">
      <dgm:prSet/>
      <dgm:spPr/>
      <dgm:t>
        <a:bodyPr/>
        <a:lstStyle/>
        <a:p>
          <a:endParaRPr lang="ru-RU"/>
        </a:p>
      </dgm:t>
    </dgm:pt>
    <dgm:pt modelId="{B4F2A58F-158E-44A0-90EC-FA1957A270B5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600" dirty="0" smtClean="0">
              <a:solidFill>
                <a:srgbClr val="002060"/>
              </a:solidFill>
            </a:rPr>
            <a:t>Неналоговые доходы</a:t>
          </a:r>
          <a:endParaRPr lang="ru-RU" sz="1600" dirty="0">
            <a:solidFill>
              <a:srgbClr val="002060"/>
            </a:solidFill>
          </a:endParaRPr>
        </a:p>
      </dgm:t>
    </dgm:pt>
    <dgm:pt modelId="{49F6E303-1947-4EA5-9B4D-53EA7DDD924D}" type="parTrans" cxnId="{1B2CDB6D-CADA-497D-A929-3F9B00944999}">
      <dgm:prSet/>
      <dgm:spPr/>
      <dgm:t>
        <a:bodyPr/>
        <a:lstStyle/>
        <a:p>
          <a:endParaRPr lang="ru-RU"/>
        </a:p>
      </dgm:t>
    </dgm:pt>
    <dgm:pt modelId="{820CB41D-7867-45C8-9CAD-22464755F83D}" type="sibTrans" cxnId="{1B2CDB6D-CADA-497D-A929-3F9B00944999}">
      <dgm:prSet/>
      <dgm:spPr/>
      <dgm:t>
        <a:bodyPr/>
        <a:lstStyle/>
        <a:p>
          <a:endParaRPr lang="ru-RU"/>
        </a:p>
      </dgm:t>
    </dgm:pt>
    <dgm:pt modelId="{F12099E5-36DC-422D-B774-E67B07770A02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Арендная плата за земельные участки</a:t>
          </a:r>
          <a:endParaRPr lang="ru-RU" sz="1400" dirty="0"/>
        </a:p>
      </dgm:t>
    </dgm:pt>
    <dgm:pt modelId="{09042D6D-18A5-43C7-A477-50C7A47D3590}" type="parTrans" cxnId="{D4E16D47-F433-4D44-A5EA-C77BEE669706}">
      <dgm:prSet/>
      <dgm:spPr/>
      <dgm:t>
        <a:bodyPr/>
        <a:lstStyle/>
        <a:p>
          <a:endParaRPr lang="ru-RU"/>
        </a:p>
      </dgm:t>
    </dgm:pt>
    <dgm:pt modelId="{D8FAEC56-26E3-434E-B72C-09F09124C936}" type="sibTrans" cxnId="{D4E16D47-F433-4D44-A5EA-C77BEE669706}">
      <dgm:prSet/>
      <dgm:spPr/>
      <dgm:t>
        <a:bodyPr/>
        <a:lstStyle/>
        <a:p>
          <a:endParaRPr lang="ru-RU"/>
        </a:p>
      </dgm:t>
    </dgm:pt>
    <dgm:pt modelId="{4740B546-2AF9-4179-813F-9C82373FA306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600" dirty="0" smtClean="0">
              <a:solidFill>
                <a:srgbClr val="002060"/>
              </a:solidFill>
            </a:rPr>
            <a:t>Безвозмездные поступления</a:t>
          </a:r>
          <a:endParaRPr lang="ru-RU" sz="1600" dirty="0">
            <a:solidFill>
              <a:srgbClr val="002060"/>
            </a:solidFill>
          </a:endParaRPr>
        </a:p>
      </dgm:t>
    </dgm:pt>
    <dgm:pt modelId="{605773AE-D550-47B5-ABB1-E6555A54FB81}" type="parTrans" cxnId="{6FC5945A-DE41-4349-8B48-02762B967A56}">
      <dgm:prSet/>
      <dgm:spPr/>
      <dgm:t>
        <a:bodyPr/>
        <a:lstStyle/>
        <a:p>
          <a:endParaRPr lang="ru-RU"/>
        </a:p>
      </dgm:t>
    </dgm:pt>
    <dgm:pt modelId="{9684C6BE-38EB-4594-BA6C-48F85ABD3B96}" type="sibTrans" cxnId="{6FC5945A-DE41-4349-8B48-02762B967A56}">
      <dgm:prSet/>
      <dgm:spPr/>
      <dgm:t>
        <a:bodyPr/>
        <a:lstStyle/>
        <a:p>
          <a:endParaRPr lang="ru-RU"/>
        </a:p>
      </dgm:t>
    </dgm:pt>
    <dgm:pt modelId="{07C04560-D559-4D1B-9148-FE9B9EFDD294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Дотации</a:t>
          </a:r>
          <a:endParaRPr lang="ru-RU" sz="1400" dirty="0"/>
        </a:p>
      </dgm:t>
    </dgm:pt>
    <dgm:pt modelId="{53C6E241-BAB3-4419-9F08-BF10F7F1728D}" type="parTrans" cxnId="{7B577CA5-EB14-4523-9903-50A8DEE134BF}">
      <dgm:prSet/>
      <dgm:spPr/>
      <dgm:t>
        <a:bodyPr/>
        <a:lstStyle/>
        <a:p>
          <a:endParaRPr lang="ru-RU"/>
        </a:p>
      </dgm:t>
    </dgm:pt>
    <dgm:pt modelId="{1FB32BE0-A65D-40A9-A647-4665A4D32E98}" type="sibTrans" cxnId="{7B577CA5-EB14-4523-9903-50A8DEE134BF}">
      <dgm:prSet/>
      <dgm:spPr/>
      <dgm:t>
        <a:bodyPr/>
        <a:lstStyle/>
        <a:p>
          <a:endParaRPr lang="ru-RU"/>
        </a:p>
      </dgm:t>
    </dgm:pt>
    <dgm:pt modelId="{87456BD9-2C89-4C50-AE02-E88B58718B7D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600" dirty="0" smtClean="0"/>
            <a:t>Единый сельскохозяйственный налог</a:t>
          </a:r>
          <a:endParaRPr lang="ru-RU" sz="1600" dirty="0"/>
        </a:p>
      </dgm:t>
    </dgm:pt>
    <dgm:pt modelId="{23C92F03-DC2D-4DC2-817F-445B18CDAB69}" type="parTrans" cxnId="{AB2AC4A1-86D8-47EE-B7DE-38F620C38143}">
      <dgm:prSet/>
      <dgm:spPr/>
      <dgm:t>
        <a:bodyPr/>
        <a:lstStyle/>
        <a:p>
          <a:endParaRPr lang="ru-RU"/>
        </a:p>
      </dgm:t>
    </dgm:pt>
    <dgm:pt modelId="{82D43EF1-CBA6-4CD5-85E1-8CA4EA014722}" type="sibTrans" cxnId="{AB2AC4A1-86D8-47EE-B7DE-38F620C38143}">
      <dgm:prSet/>
      <dgm:spPr/>
      <dgm:t>
        <a:bodyPr/>
        <a:lstStyle/>
        <a:p>
          <a:endParaRPr lang="ru-RU"/>
        </a:p>
      </dgm:t>
    </dgm:pt>
    <dgm:pt modelId="{9796168D-5D3A-4625-8339-66C1CE3FB863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600" dirty="0" smtClean="0"/>
            <a:t>Земельный налог</a:t>
          </a:r>
          <a:endParaRPr lang="ru-RU" sz="1600" dirty="0"/>
        </a:p>
      </dgm:t>
    </dgm:pt>
    <dgm:pt modelId="{8E79ED69-9172-4814-80E2-3560AF27060C}" type="parTrans" cxnId="{FE6C8143-6808-40A9-B6AE-D238B646BFBB}">
      <dgm:prSet/>
      <dgm:spPr/>
      <dgm:t>
        <a:bodyPr/>
        <a:lstStyle/>
        <a:p>
          <a:endParaRPr lang="ru-RU"/>
        </a:p>
      </dgm:t>
    </dgm:pt>
    <dgm:pt modelId="{5E425CE6-08EF-4D8A-927D-8FE5DEC15C79}" type="sibTrans" cxnId="{FE6C8143-6808-40A9-B6AE-D238B646BFBB}">
      <dgm:prSet/>
      <dgm:spPr/>
      <dgm:t>
        <a:bodyPr/>
        <a:lstStyle/>
        <a:p>
          <a:endParaRPr lang="ru-RU"/>
        </a:p>
      </dgm:t>
    </dgm:pt>
    <dgm:pt modelId="{47059D3C-9EBA-444C-A596-8F34331D749B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600" dirty="0" smtClean="0"/>
            <a:t>Налог на имущество физических лиц</a:t>
          </a:r>
          <a:endParaRPr lang="ru-RU" sz="1600" dirty="0"/>
        </a:p>
      </dgm:t>
    </dgm:pt>
    <dgm:pt modelId="{CDB4016A-079D-4700-94E0-F61F20A38A72}" type="parTrans" cxnId="{250CD210-C232-4B09-9EEC-02FF9E79871E}">
      <dgm:prSet/>
      <dgm:spPr/>
      <dgm:t>
        <a:bodyPr/>
        <a:lstStyle/>
        <a:p>
          <a:endParaRPr lang="ru-RU"/>
        </a:p>
      </dgm:t>
    </dgm:pt>
    <dgm:pt modelId="{98265594-97CA-4077-9D5A-311DB1D450CE}" type="sibTrans" cxnId="{250CD210-C232-4B09-9EEC-02FF9E79871E}">
      <dgm:prSet/>
      <dgm:spPr/>
      <dgm:t>
        <a:bodyPr/>
        <a:lstStyle/>
        <a:p>
          <a:endParaRPr lang="ru-RU"/>
        </a:p>
      </dgm:t>
    </dgm:pt>
    <dgm:pt modelId="{670BEEEB-129A-4B3A-852F-891A441D6697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600" dirty="0" smtClean="0"/>
            <a:t>Акцизы на нефтепродукты</a:t>
          </a:r>
          <a:endParaRPr lang="ru-RU" sz="1600" dirty="0"/>
        </a:p>
      </dgm:t>
    </dgm:pt>
    <dgm:pt modelId="{C4C20B02-A6AE-4C47-9AF0-5E62CAFD0A52}" type="parTrans" cxnId="{D8D08030-329E-494D-84D6-558A8041E5FA}">
      <dgm:prSet/>
      <dgm:spPr/>
      <dgm:t>
        <a:bodyPr/>
        <a:lstStyle/>
        <a:p>
          <a:endParaRPr lang="ru-RU"/>
        </a:p>
      </dgm:t>
    </dgm:pt>
    <dgm:pt modelId="{1EF8735C-9171-4DB8-9CAB-0CDB706967EC}" type="sibTrans" cxnId="{D8D08030-329E-494D-84D6-558A8041E5FA}">
      <dgm:prSet/>
      <dgm:spPr/>
      <dgm:t>
        <a:bodyPr/>
        <a:lstStyle/>
        <a:p>
          <a:endParaRPr lang="ru-RU"/>
        </a:p>
      </dgm:t>
    </dgm:pt>
    <dgm:pt modelId="{5FCEB233-B6E4-4069-8599-68EFE81ACAFD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Арендная плата за муниципальное имущество</a:t>
          </a:r>
          <a:endParaRPr lang="ru-RU" sz="1400" dirty="0"/>
        </a:p>
      </dgm:t>
    </dgm:pt>
    <dgm:pt modelId="{B280312A-9ABD-4C1E-9AEC-B1951828ABB9}" type="parTrans" cxnId="{BDB9ACE6-7220-4749-92CE-1008FABBCA79}">
      <dgm:prSet/>
      <dgm:spPr/>
      <dgm:t>
        <a:bodyPr/>
        <a:lstStyle/>
        <a:p>
          <a:endParaRPr lang="ru-RU"/>
        </a:p>
      </dgm:t>
    </dgm:pt>
    <dgm:pt modelId="{13189606-986D-43FF-97CC-491DDEC8FA3D}" type="sibTrans" cxnId="{BDB9ACE6-7220-4749-92CE-1008FABBCA79}">
      <dgm:prSet/>
      <dgm:spPr/>
      <dgm:t>
        <a:bodyPr/>
        <a:lstStyle/>
        <a:p>
          <a:endParaRPr lang="ru-RU"/>
        </a:p>
      </dgm:t>
    </dgm:pt>
    <dgm:pt modelId="{0D1C0124-7399-49B2-97FA-C8F91D976FE6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Плата за пользование жилыми помещениями</a:t>
          </a:r>
          <a:endParaRPr lang="ru-RU" sz="1400" dirty="0"/>
        </a:p>
      </dgm:t>
    </dgm:pt>
    <dgm:pt modelId="{11B58479-3940-49B6-83EB-E9127B6F3ED0}" type="parTrans" cxnId="{AF6F17A7-0F82-4CB2-8BA5-7B23E98DDB65}">
      <dgm:prSet/>
      <dgm:spPr/>
      <dgm:t>
        <a:bodyPr/>
        <a:lstStyle/>
        <a:p>
          <a:endParaRPr lang="ru-RU"/>
        </a:p>
      </dgm:t>
    </dgm:pt>
    <dgm:pt modelId="{66860EC9-4DB8-48C3-B8C6-5FA484827027}" type="sibTrans" cxnId="{AF6F17A7-0F82-4CB2-8BA5-7B23E98DDB65}">
      <dgm:prSet/>
      <dgm:spPr/>
      <dgm:t>
        <a:bodyPr/>
        <a:lstStyle/>
        <a:p>
          <a:endParaRPr lang="ru-RU"/>
        </a:p>
      </dgm:t>
    </dgm:pt>
    <dgm:pt modelId="{52F6EA28-D15C-4B6F-88B1-4ECC7CEDCDB1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Плата за размещение и эксплуатацию НТО, установку и эксплуатацию рекламных конструкций</a:t>
          </a:r>
          <a:endParaRPr lang="ru-RU" sz="1400" dirty="0"/>
        </a:p>
      </dgm:t>
    </dgm:pt>
    <dgm:pt modelId="{5DC840B5-436D-4FF7-837A-8D575DC535D0}" type="parTrans" cxnId="{ED64CE09-986E-404A-8382-910D1A19B004}">
      <dgm:prSet/>
      <dgm:spPr/>
      <dgm:t>
        <a:bodyPr/>
        <a:lstStyle/>
        <a:p>
          <a:endParaRPr lang="ru-RU"/>
        </a:p>
      </dgm:t>
    </dgm:pt>
    <dgm:pt modelId="{03112EFE-6159-40D2-931E-733B11C86EEF}" type="sibTrans" cxnId="{ED64CE09-986E-404A-8382-910D1A19B004}">
      <dgm:prSet/>
      <dgm:spPr/>
      <dgm:t>
        <a:bodyPr/>
        <a:lstStyle/>
        <a:p>
          <a:endParaRPr lang="ru-RU"/>
        </a:p>
      </dgm:t>
    </dgm:pt>
    <dgm:pt modelId="{78DB7772-DD7C-495A-84DB-B85B7A91B013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Плата за негативное воздействие на окружающую среду</a:t>
          </a:r>
          <a:endParaRPr lang="ru-RU" sz="1400" dirty="0"/>
        </a:p>
      </dgm:t>
    </dgm:pt>
    <dgm:pt modelId="{4D15DAD9-40F0-45DF-832A-2F99FA9E5277}" type="parTrans" cxnId="{958D82AE-0B3A-455F-8021-BB0B1247386D}">
      <dgm:prSet/>
      <dgm:spPr/>
      <dgm:t>
        <a:bodyPr/>
        <a:lstStyle/>
        <a:p>
          <a:endParaRPr lang="ru-RU"/>
        </a:p>
      </dgm:t>
    </dgm:pt>
    <dgm:pt modelId="{A40215B4-06B7-4D79-9A20-71F3BD3B936D}" type="sibTrans" cxnId="{958D82AE-0B3A-455F-8021-BB0B1247386D}">
      <dgm:prSet/>
      <dgm:spPr/>
      <dgm:t>
        <a:bodyPr/>
        <a:lstStyle/>
        <a:p>
          <a:endParaRPr lang="ru-RU"/>
        </a:p>
      </dgm:t>
    </dgm:pt>
    <dgm:pt modelId="{6D5A706D-21E4-484C-B867-B9B729850304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Доходы от продажи материальных и нематериальных активов</a:t>
          </a:r>
          <a:endParaRPr lang="ru-RU" sz="1400" dirty="0"/>
        </a:p>
      </dgm:t>
    </dgm:pt>
    <dgm:pt modelId="{D539BBDC-5240-45F2-86AB-95B4F6B6B1A8}" type="parTrans" cxnId="{05EDDA89-A6D6-4C74-9E17-8D20EA8026E2}">
      <dgm:prSet/>
      <dgm:spPr/>
      <dgm:t>
        <a:bodyPr/>
        <a:lstStyle/>
        <a:p>
          <a:endParaRPr lang="ru-RU"/>
        </a:p>
      </dgm:t>
    </dgm:pt>
    <dgm:pt modelId="{DB267875-3484-490D-881F-C3AF77B6EDCC}" type="sibTrans" cxnId="{05EDDA89-A6D6-4C74-9E17-8D20EA8026E2}">
      <dgm:prSet/>
      <dgm:spPr/>
      <dgm:t>
        <a:bodyPr/>
        <a:lstStyle/>
        <a:p>
          <a:endParaRPr lang="ru-RU"/>
        </a:p>
      </dgm:t>
    </dgm:pt>
    <dgm:pt modelId="{0553C861-CEF6-4FA4-8EB0-92CCF3E7A56B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Прочие доходы ( в </a:t>
          </a:r>
          <a:r>
            <a:rPr lang="ru-RU" sz="1400" dirty="0" err="1" smtClean="0"/>
            <a:t>т.ч</a:t>
          </a:r>
          <a:r>
            <a:rPr lang="ru-RU" sz="1400" dirty="0" smtClean="0"/>
            <a:t>. штрафы)</a:t>
          </a:r>
          <a:endParaRPr lang="ru-RU" sz="1400" dirty="0"/>
        </a:p>
      </dgm:t>
    </dgm:pt>
    <dgm:pt modelId="{F4F446EB-95E7-4E18-AACF-180AC586C66D}" type="parTrans" cxnId="{712115A2-0DF9-4576-926C-68153CF4B15E}">
      <dgm:prSet/>
      <dgm:spPr/>
      <dgm:t>
        <a:bodyPr/>
        <a:lstStyle/>
        <a:p>
          <a:endParaRPr lang="ru-RU"/>
        </a:p>
      </dgm:t>
    </dgm:pt>
    <dgm:pt modelId="{4EE8B3E4-50F5-402B-B4BB-CC9A7C432610}" type="sibTrans" cxnId="{712115A2-0DF9-4576-926C-68153CF4B15E}">
      <dgm:prSet/>
      <dgm:spPr/>
      <dgm:t>
        <a:bodyPr/>
        <a:lstStyle/>
        <a:p>
          <a:endParaRPr lang="ru-RU"/>
        </a:p>
      </dgm:t>
    </dgm:pt>
    <dgm:pt modelId="{20D20B36-C578-466E-8005-37D6B958867F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Субсидии</a:t>
          </a:r>
          <a:endParaRPr lang="ru-RU" sz="1400" dirty="0"/>
        </a:p>
      </dgm:t>
    </dgm:pt>
    <dgm:pt modelId="{4BB6E1DF-8F67-4E45-B59F-8E154CDFFF91}" type="parTrans" cxnId="{DF154B27-9ADC-43D6-BE9C-C542A505BE03}">
      <dgm:prSet/>
      <dgm:spPr/>
      <dgm:t>
        <a:bodyPr/>
        <a:lstStyle/>
        <a:p>
          <a:endParaRPr lang="ru-RU"/>
        </a:p>
      </dgm:t>
    </dgm:pt>
    <dgm:pt modelId="{12EC0139-92D5-42E0-9EA5-38E0E88A562F}" type="sibTrans" cxnId="{DF154B27-9ADC-43D6-BE9C-C542A505BE03}">
      <dgm:prSet/>
      <dgm:spPr/>
      <dgm:t>
        <a:bodyPr/>
        <a:lstStyle/>
        <a:p>
          <a:endParaRPr lang="ru-RU"/>
        </a:p>
      </dgm:t>
    </dgm:pt>
    <dgm:pt modelId="{3AD7DC75-A0E7-42E5-A113-FF4F759AE29B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Субвенции</a:t>
          </a:r>
          <a:endParaRPr lang="ru-RU" sz="1400" dirty="0"/>
        </a:p>
      </dgm:t>
    </dgm:pt>
    <dgm:pt modelId="{19AAC49A-F78B-4E03-AE43-85D542F846B5}" type="parTrans" cxnId="{CD8F2EE6-5D7A-4182-AF9B-225A75AEDEEF}">
      <dgm:prSet/>
      <dgm:spPr/>
      <dgm:t>
        <a:bodyPr/>
        <a:lstStyle/>
        <a:p>
          <a:endParaRPr lang="ru-RU"/>
        </a:p>
      </dgm:t>
    </dgm:pt>
    <dgm:pt modelId="{90BC5BF4-15EE-43D4-9894-2F1AD1729DD5}" type="sibTrans" cxnId="{CD8F2EE6-5D7A-4182-AF9B-225A75AEDEEF}">
      <dgm:prSet/>
      <dgm:spPr/>
      <dgm:t>
        <a:bodyPr/>
        <a:lstStyle/>
        <a:p>
          <a:endParaRPr lang="ru-RU"/>
        </a:p>
      </dgm:t>
    </dgm:pt>
    <dgm:pt modelId="{4BE9EFF8-494F-4A3F-803A-70473A4D62FD}">
      <dgm:prSet phldrT="[Текст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sz="1400" dirty="0" smtClean="0"/>
            <a:t>Иные межбюджетные трансферты</a:t>
          </a:r>
          <a:endParaRPr lang="ru-RU" sz="1400" dirty="0"/>
        </a:p>
      </dgm:t>
    </dgm:pt>
    <dgm:pt modelId="{04C2621E-F982-4563-8094-9DC86E311AE3}" type="parTrans" cxnId="{052F4945-2DC5-4B08-9932-A67C410A93F4}">
      <dgm:prSet/>
      <dgm:spPr/>
      <dgm:t>
        <a:bodyPr/>
        <a:lstStyle/>
        <a:p>
          <a:endParaRPr lang="ru-RU"/>
        </a:p>
      </dgm:t>
    </dgm:pt>
    <dgm:pt modelId="{FF4321A5-7128-48B9-9207-E51D8BB11097}" type="sibTrans" cxnId="{052F4945-2DC5-4B08-9932-A67C410A93F4}">
      <dgm:prSet/>
      <dgm:spPr/>
      <dgm:t>
        <a:bodyPr/>
        <a:lstStyle/>
        <a:p>
          <a:endParaRPr lang="ru-RU"/>
        </a:p>
      </dgm:t>
    </dgm:pt>
    <dgm:pt modelId="{E42C9C88-0C95-44A3-A869-A75F7CF05A5D}" type="pres">
      <dgm:prSet presAssocID="{AF1ADF21-D0AB-4237-845C-26BC6175D43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84F0E88-3E77-4D8F-9445-58C1DDE74055}" type="pres">
      <dgm:prSet presAssocID="{10947E45-83B0-413C-AE59-0C4F618C83FC}" presName="composite" presStyleCnt="0"/>
      <dgm:spPr/>
    </dgm:pt>
    <dgm:pt modelId="{FE406019-6599-44E0-82ED-13D2C6661461}" type="pres">
      <dgm:prSet presAssocID="{10947E45-83B0-413C-AE59-0C4F618C83FC}" presName="parTx" presStyleLbl="alignNode1" presStyleIdx="0" presStyleCnt="3" custLinFactY="-100000" custLinFactNeighborX="1190" custLinFactNeighborY="-1256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C1E5B4-B8DF-4BF4-AA5C-BF77D40D441D}" type="pres">
      <dgm:prSet presAssocID="{10947E45-83B0-413C-AE59-0C4F618C83FC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E743E3-4907-4772-9424-E998C6468333}" type="pres">
      <dgm:prSet presAssocID="{20643315-350E-4A73-B41F-2E57642D8680}" presName="space" presStyleCnt="0"/>
      <dgm:spPr/>
    </dgm:pt>
    <dgm:pt modelId="{5FC9A117-BC0B-4530-A312-7806C430671C}" type="pres">
      <dgm:prSet presAssocID="{B4F2A58F-158E-44A0-90EC-FA1957A270B5}" presName="composite" presStyleCnt="0"/>
      <dgm:spPr/>
    </dgm:pt>
    <dgm:pt modelId="{B91F5F3E-477B-46EB-B4C1-7EA346C10338}" type="pres">
      <dgm:prSet presAssocID="{B4F2A58F-158E-44A0-90EC-FA1957A270B5}" presName="parTx" presStyleLbl="alignNode1" presStyleIdx="1" presStyleCnt="3" custScaleY="100000" custLinFactY="-100000" custLinFactNeighborX="-1413" custLinFactNeighborY="-1208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6270FA-7B94-4345-AFEB-9F81A42B0640}" type="pres">
      <dgm:prSet presAssocID="{B4F2A58F-158E-44A0-90EC-FA1957A270B5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3C6148-7CA3-4152-A287-9B62CFC3645D}" type="pres">
      <dgm:prSet presAssocID="{820CB41D-7867-45C8-9CAD-22464755F83D}" presName="space" presStyleCnt="0"/>
      <dgm:spPr/>
    </dgm:pt>
    <dgm:pt modelId="{EBBF841B-713D-4875-A1C4-3BF6CC00A6E6}" type="pres">
      <dgm:prSet presAssocID="{4740B546-2AF9-4179-813F-9C82373FA306}" presName="composite" presStyleCnt="0"/>
      <dgm:spPr/>
    </dgm:pt>
    <dgm:pt modelId="{ACF25AA3-2C9C-46B9-9AD9-E1489BE98D07}" type="pres">
      <dgm:prSet presAssocID="{4740B546-2AF9-4179-813F-9C82373FA306}" presName="parTx" presStyleLbl="alignNode1" presStyleIdx="2" presStyleCnt="3" custLinFactY="-100000" custLinFactNeighborX="1900" custLinFactNeighborY="-1256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A1167C-E847-412D-B582-F676F2F579E7}" type="pres">
      <dgm:prSet presAssocID="{4740B546-2AF9-4179-813F-9C82373FA306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94562B-7066-4EBD-9E08-E01A8C03802F}" type="presOf" srcId="{52F6EA28-D15C-4B6F-88B1-4ECC7CEDCDB1}" destId="{E46270FA-7B94-4345-AFEB-9F81A42B0640}" srcOrd="0" destOrd="3" presId="urn:microsoft.com/office/officeart/2005/8/layout/hList1"/>
    <dgm:cxn modelId="{DF154B27-9ADC-43D6-BE9C-C542A505BE03}" srcId="{4740B546-2AF9-4179-813F-9C82373FA306}" destId="{20D20B36-C578-466E-8005-37D6B958867F}" srcOrd="1" destOrd="0" parTransId="{4BB6E1DF-8F67-4E45-B59F-8E154CDFFF91}" sibTransId="{12EC0139-92D5-42E0-9EA5-38E0E88A562F}"/>
    <dgm:cxn modelId="{CFA47BFA-4E71-4BF0-A891-B6ACA875116F}" type="presOf" srcId="{47059D3C-9EBA-444C-A596-8F34331D749B}" destId="{83C1E5B4-B8DF-4BF4-AA5C-BF77D40D441D}" srcOrd="0" destOrd="3" presId="urn:microsoft.com/office/officeart/2005/8/layout/hList1"/>
    <dgm:cxn modelId="{05EDDA89-A6D6-4C74-9E17-8D20EA8026E2}" srcId="{B4F2A58F-158E-44A0-90EC-FA1957A270B5}" destId="{6D5A706D-21E4-484C-B867-B9B729850304}" srcOrd="5" destOrd="0" parTransId="{D539BBDC-5240-45F2-86AB-95B4F6B6B1A8}" sibTransId="{DB267875-3484-490D-881F-C3AF77B6EDCC}"/>
    <dgm:cxn modelId="{1B2CDB6D-CADA-497D-A929-3F9B00944999}" srcId="{AF1ADF21-D0AB-4237-845C-26BC6175D43E}" destId="{B4F2A58F-158E-44A0-90EC-FA1957A270B5}" srcOrd="1" destOrd="0" parTransId="{49F6E303-1947-4EA5-9B4D-53EA7DDD924D}" sibTransId="{820CB41D-7867-45C8-9CAD-22464755F83D}"/>
    <dgm:cxn modelId="{D5063652-9E21-4446-81F5-8204ED50ABA7}" srcId="{AF1ADF21-D0AB-4237-845C-26BC6175D43E}" destId="{10947E45-83B0-413C-AE59-0C4F618C83FC}" srcOrd="0" destOrd="0" parTransId="{782E2A54-BC1E-4CB7-B10A-97330B0A715B}" sibTransId="{20643315-350E-4A73-B41F-2E57642D8680}"/>
    <dgm:cxn modelId="{FE6C8143-6808-40A9-B6AE-D238B646BFBB}" srcId="{10947E45-83B0-413C-AE59-0C4F618C83FC}" destId="{9796168D-5D3A-4625-8339-66C1CE3FB863}" srcOrd="2" destOrd="0" parTransId="{8E79ED69-9172-4814-80E2-3560AF27060C}" sibTransId="{5E425CE6-08EF-4D8A-927D-8FE5DEC15C79}"/>
    <dgm:cxn modelId="{03C0FB28-2B5D-495E-B513-5073EA270725}" type="presOf" srcId="{9796168D-5D3A-4625-8339-66C1CE3FB863}" destId="{83C1E5B4-B8DF-4BF4-AA5C-BF77D40D441D}" srcOrd="0" destOrd="2" presId="urn:microsoft.com/office/officeart/2005/8/layout/hList1"/>
    <dgm:cxn modelId="{250CD210-C232-4B09-9EEC-02FF9E79871E}" srcId="{10947E45-83B0-413C-AE59-0C4F618C83FC}" destId="{47059D3C-9EBA-444C-A596-8F34331D749B}" srcOrd="3" destOrd="0" parTransId="{CDB4016A-079D-4700-94E0-F61F20A38A72}" sibTransId="{98265594-97CA-4077-9D5A-311DB1D450CE}"/>
    <dgm:cxn modelId="{2B54C3F3-F78C-4E17-9C04-1BA59D73603F}" type="presOf" srcId="{4740B546-2AF9-4179-813F-9C82373FA306}" destId="{ACF25AA3-2C9C-46B9-9AD9-E1489BE98D07}" srcOrd="0" destOrd="0" presId="urn:microsoft.com/office/officeart/2005/8/layout/hList1"/>
    <dgm:cxn modelId="{052F4945-2DC5-4B08-9932-A67C410A93F4}" srcId="{4740B546-2AF9-4179-813F-9C82373FA306}" destId="{4BE9EFF8-494F-4A3F-803A-70473A4D62FD}" srcOrd="3" destOrd="0" parTransId="{04C2621E-F982-4563-8094-9DC86E311AE3}" sibTransId="{FF4321A5-7128-48B9-9207-E51D8BB11097}"/>
    <dgm:cxn modelId="{27F988FA-8C87-469D-90D8-D76949888501}" type="presOf" srcId="{5FCEB233-B6E4-4069-8599-68EFE81ACAFD}" destId="{E46270FA-7B94-4345-AFEB-9F81A42B0640}" srcOrd="0" destOrd="1" presId="urn:microsoft.com/office/officeart/2005/8/layout/hList1"/>
    <dgm:cxn modelId="{6C350159-B329-4C2C-BE65-BAC3D83537BF}" type="presOf" srcId="{E8C93953-5041-41C4-99C4-A49E29EE23EE}" destId="{83C1E5B4-B8DF-4BF4-AA5C-BF77D40D441D}" srcOrd="0" destOrd="0" presId="urn:microsoft.com/office/officeart/2005/8/layout/hList1"/>
    <dgm:cxn modelId="{220035F8-17AC-4020-8D62-16D8A528F826}" type="presOf" srcId="{0553C861-CEF6-4FA4-8EB0-92CCF3E7A56B}" destId="{E46270FA-7B94-4345-AFEB-9F81A42B0640}" srcOrd="0" destOrd="6" presId="urn:microsoft.com/office/officeart/2005/8/layout/hList1"/>
    <dgm:cxn modelId="{CBDB6EC1-9FD0-4696-B69D-8D2108DCAF23}" type="presOf" srcId="{F12099E5-36DC-422D-B774-E67B07770A02}" destId="{E46270FA-7B94-4345-AFEB-9F81A42B0640}" srcOrd="0" destOrd="0" presId="urn:microsoft.com/office/officeart/2005/8/layout/hList1"/>
    <dgm:cxn modelId="{FBC22C27-12BB-4A0D-A209-B025A56BD2C1}" type="presOf" srcId="{3AD7DC75-A0E7-42E5-A113-FF4F759AE29B}" destId="{8AA1167C-E847-412D-B582-F676F2F579E7}" srcOrd="0" destOrd="2" presId="urn:microsoft.com/office/officeart/2005/8/layout/hList1"/>
    <dgm:cxn modelId="{AB2AC4A1-86D8-47EE-B7DE-38F620C38143}" srcId="{10947E45-83B0-413C-AE59-0C4F618C83FC}" destId="{87456BD9-2C89-4C50-AE02-E88B58718B7D}" srcOrd="1" destOrd="0" parTransId="{23C92F03-DC2D-4DC2-817F-445B18CDAB69}" sibTransId="{82D43EF1-CBA6-4CD5-85E1-8CA4EA014722}"/>
    <dgm:cxn modelId="{D8D08030-329E-494D-84D6-558A8041E5FA}" srcId="{10947E45-83B0-413C-AE59-0C4F618C83FC}" destId="{670BEEEB-129A-4B3A-852F-891A441D6697}" srcOrd="4" destOrd="0" parTransId="{C4C20B02-A6AE-4C47-9AF0-5E62CAFD0A52}" sibTransId="{1EF8735C-9171-4DB8-9CAB-0CDB706967EC}"/>
    <dgm:cxn modelId="{88196A97-4C38-4E51-9904-5E850B9A00C0}" type="presOf" srcId="{6D5A706D-21E4-484C-B867-B9B729850304}" destId="{E46270FA-7B94-4345-AFEB-9F81A42B0640}" srcOrd="0" destOrd="5" presId="urn:microsoft.com/office/officeart/2005/8/layout/hList1"/>
    <dgm:cxn modelId="{E4EF1900-EEF3-47F1-86E3-C008C676FBCA}" type="presOf" srcId="{10947E45-83B0-413C-AE59-0C4F618C83FC}" destId="{FE406019-6599-44E0-82ED-13D2C6661461}" srcOrd="0" destOrd="0" presId="urn:microsoft.com/office/officeart/2005/8/layout/hList1"/>
    <dgm:cxn modelId="{C76BC7D1-7E2B-4294-B663-FAFB04D43D60}" type="presOf" srcId="{4BE9EFF8-494F-4A3F-803A-70473A4D62FD}" destId="{8AA1167C-E847-412D-B582-F676F2F579E7}" srcOrd="0" destOrd="3" presId="urn:microsoft.com/office/officeart/2005/8/layout/hList1"/>
    <dgm:cxn modelId="{7B577CA5-EB14-4523-9903-50A8DEE134BF}" srcId="{4740B546-2AF9-4179-813F-9C82373FA306}" destId="{07C04560-D559-4D1B-9148-FE9B9EFDD294}" srcOrd="0" destOrd="0" parTransId="{53C6E241-BAB3-4419-9F08-BF10F7F1728D}" sibTransId="{1FB32BE0-A65D-40A9-A647-4665A4D32E98}"/>
    <dgm:cxn modelId="{A16AAABB-4543-498B-847C-3CF2A65410E2}" srcId="{10947E45-83B0-413C-AE59-0C4F618C83FC}" destId="{E8C93953-5041-41C4-99C4-A49E29EE23EE}" srcOrd="0" destOrd="0" parTransId="{8AC930E4-E593-4F0A-9DA9-A358FBC29949}" sibTransId="{E2B30078-A948-44B8-A342-425391B87E72}"/>
    <dgm:cxn modelId="{DCBC2A23-6BE4-4BE4-91D3-257423CAB779}" type="presOf" srcId="{07C04560-D559-4D1B-9148-FE9B9EFDD294}" destId="{8AA1167C-E847-412D-B582-F676F2F579E7}" srcOrd="0" destOrd="0" presId="urn:microsoft.com/office/officeart/2005/8/layout/hList1"/>
    <dgm:cxn modelId="{5864F242-5559-45FB-A39A-83EABC47A25E}" type="presOf" srcId="{B4F2A58F-158E-44A0-90EC-FA1957A270B5}" destId="{B91F5F3E-477B-46EB-B4C1-7EA346C10338}" srcOrd="0" destOrd="0" presId="urn:microsoft.com/office/officeart/2005/8/layout/hList1"/>
    <dgm:cxn modelId="{CD8F2EE6-5D7A-4182-AF9B-225A75AEDEEF}" srcId="{4740B546-2AF9-4179-813F-9C82373FA306}" destId="{3AD7DC75-A0E7-42E5-A113-FF4F759AE29B}" srcOrd="2" destOrd="0" parTransId="{19AAC49A-F78B-4E03-AE43-85D542F846B5}" sibTransId="{90BC5BF4-15EE-43D4-9894-2F1AD1729DD5}"/>
    <dgm:cxn modelId="{BDB9ACE6-7220-4749-92CE-1008FABBCA79}" srcId="{B4F2A58F-158E-44A0-90EC-FA1957A270B5}" destId="{5FCEB233-B6E4-4069-8599-68EFE81ACAFD}" srcOrd="1" destOrd="0" parTransId="{B280312A-9ABD-4C1E-9AEC-B1951828ABB9}" sibTransId="{13189606-986D-43FF-97CC-491DDEC8FA3D}"/>
    <dgm:cxn modelId="{A301AA69-B13B-41A9-B40A-772BE42DB643}" type="presOf" srcId="{20D20B36-C578-466E-8005-37D6B958867F}" destId="{8AA1167C-E847-412D-B582-F676F2F579E7}" srcOrd="0" destOrd="1" presId="urn:microsoft.com/office/officeart/2005/8/layout/hList1"/>
    <dgm:cxn modelId="{F3C45E89-60AE-484B-96F0-A3FC3143CB43}" type="presOf" srcId="{0D1C0124-7399-49B2-97FA-C8F91D976FE6}" destId="{E46270FA-7B94-4345-AFEB-9F81A42B0640}" srcOrd="0" destOrd="2" presId="urn:microsoft.com/office/officeart/2005/8/layout/hList1"/>
    <dgm:cxn modelId="{95078A92-A6E9-4CA4-869B-603CFD36B915}" type="presOf" srcId="{AF1ADF21-D0AB-4237-845C-26BC6175D43E}" destId="{E42C9C88-0C95-44A3-A869-A75F7CF05A5D}" srcOrd="0" destOrd="0" presId="urn:microsoft.com/office/officeart/2005/8/layout/hList1"/>
    <dgm:cxn modelId="{D4E16D47-F433-4D44-A5EA-C77BEE669706}" srcId="{B4F2A58F-158E-44A0-90EC-FA1957A270B5}" destId="{F12099E5-36DC-422D-B774-E67B07770A02}" srcOrd="0" destOrd="0" parTransId="{09042D6D-18A5-43C7-A477-50C7A47D3590}" sibTransId="{D8FAEC56-26E3-434E-B72C-09F09124C936}"/>
    <dgm:cxn modelId="{712115A2-0DF9-4576-926C-68153CF4B15E}" srcId="{B4F2A58F-158E-44A0-90EC-FA1957A270B5}" destId="{0553C861-CEF6-4FA4-8EB0-92CCF3E7A56B}" srcOrd="6" destOrd="0" parTransId="{F4F446EB-95E7-4E18-AACF-180AC586C66D}" sibTransId="{4EE8B3E4-50F5-402B-B4BB-CC9A7C432610}"/>
    <dgm:cxn modelId="{ED64CE09-986E-404A-8382-910D1A19B004}" srcId="{B4F2A58F-158E-44A0-90EC-FA1957A270B5}" destId="{52F6EA28-D15C-4B6F-88B1-4ECC7CEDCDB1}" srcOrd="3" destOrd="0" parTransId="{5DC840B5-436D-4FF7-837A-8D575DC535D0}" sibTransId="{03112EFE-6159-40D2-931E-733B11C86EEF}"/>
    <dgm:cxn modelId="{EA25D04C-AE1E-4CB3-80FF-C1012BB6786F}" type="presOf" srcId="{87456BD9-2C89-4C50-AE02-E88B58718B7D}" destId="{83C1E5B4-B8DF-4BF4-AA5C-BF77D40D441D}" srcOrd="0" destOrd="1" presId="urn:microsoft.com/office/officeart/2005/8/layout/hList1"/>
    <dgm:cxn modelId="{958D82AE-0B3A-455F-8021-BB0B1247386D}" srcId="{B4F2A58F-158E-44A0-90EC-FA1957A270B5}" destId="{78DB7772-DD7C-495A-84DB-B85B7A91B013}" srcOrd="4" destOrd="0" parTransId="{4D15DAD9-40F0-45DF-832A-2F99FA9E5277}" sibTransId="{A40215B4-06B7-4D79-9A20-71F3BD3B936D}"/>
    <dgm:cxn modelId="{6FC5945A-DE41-4349-8B48-02762B967A56}" srcId="{AF1ADF21-D0AB-4237-845C-26BC6175D43E}" destId="{4740B546-2AF9-4179-813F-9C82373FA306}" srcOrd="2" destOrd="0" parTransId="{605773AE-D550-47B5-ABB1-E6555A54FB81}" sibTransId="{9684C6BE-38EB-4594-BA6C-48F85ABD3B96}"/>
    <dgm:cxn modelId="{AF6F17A7-0F82-4CB2-8BA5-7B23E98DDB65}" srcId="{B4F2A58F-158E-44A0-90EC-FA1957A270B5}" destId="{0D1C0124-7399-49B2-97FA-C8F91D976FE6}" srcOrd="2" destOrd="0" parTransId="{11B58479-3940-49B6-83EB-E9127B6F3ED0}" sibTransId="{66860EC9-4DB8-48C3-B8C6-5FA484827027}"/>
    <dgm:cxn modelId="{C88D0EDE-2EE8-4237-A012-D4D7CC4889F3}" type="presOf" srcId="{78DB7772-DD7C-495A-84DB-B85B7A91B013}" destId="{E46270FA-7B94-4345-AFEB-9F81A42B0640}" srcOrd="0" destOrd="4" presId="urn:microsoft.com/office/officeart/2005/8/layout/hList1"/>
    <dgm:cxn modelId="{AC1B79D9-66E0-40FB-83DD-B85DF39BD3E3}" type="presOf" srcId="{670BEEEB-129A-4B3A-852F-891A441D6697}" destId="{83C1E5B4-B8DF-4BF4-AA5C-BF77D40D441D}" srcOrd="0" destOrd="4" presId="urn:microsoft.com/office/officeart/2005/8/layout/hList1"/>
    <dgm:cxn modelId="{43579407-8E41-4492-80F1-A917BFB94474}" type="presParOf" srcId="{E42C9C88-0C95-44A3-A869-A75F7CF05A5D}" destId="{D84F0E88-3E77-4D8F-9445-58C1DDE74055}" srcOrd="0" destOrd="0" presId="urn:microsoft.com/office/officeart/2005/8/layout/hList1"/>
    <dgm:cxn modelId="{F5755F6A-EB8A-474E-AE12-1307A24E9125}" type="presParOf" srcId="{D84F0E88-3E77-4D8F-9445-58C1DDE74055}" destId="{FE406019-6599-44E0-82ED-13D2C6661461}" srcOrd="0" destOrd="0" presId="urn:microsoft.com/office/officeart/2005/8/layout/hList1"/>
    <dgm:cxn modelId="{E27D28EC-A55E-48C3-A7E7-1926A1AED069}" type="presParOf" srcId="{D84F0E88-3E77-4D8F-9445-58C1DDE74055}" destId="{83C1E5B4-B8DF-4BF4-AA5C-BF77D40D441D}" srcOrd="1" destOrd="0" presId="urn:microsoft.com/office/officeart/2005/8/layout/hList1"/>
    <dgm:cxn modelId="{2DFAE6A4-9E81-48CB-AD79-7C88B0D6CF82}" type="presParOf" srcId="{E42C9C88-0C95-44A3-A869-A75F7CF05A5D}" destId="{C8E743E3-4907-4772-9424-E998C6468333}" srcOrd="1" destOrd="0" presId="urn:microsoft.com/office/officeart/2005/8/layout/hList1"/>
    <dgm:cxn modelId="{AED93CBD-7C2B-4C5F-91DA-5ABCD40B4574}" type="presParOf" srcId="{E42C9C88-0C95-44A3-A869-A75F7CF05A5D}" destId="{5FC9A117-BC0B-4530-A312-7806C430671C}" srcOrd="2" destOrd="0" presId="urn:microsoft.com/office/officeart/2005/8/layout/hList1"/>
    <dgm:cxn modelId="{9219042A-9B45-42D8-95BD-79CACBBCEB38}" type="presParOf" srcId="{5FC9A117-BC0B-4530-A312-7806C430671C}" destId="{B91F5F3E-477B-46EB-B4C1-7EA346C10338}" srcOrd="0" destOrd="0" presId="urn:microsoft.com/office/officeart/2005/8/layout/hList1"/>
    <dgm:cxn modelId="{92E8B23A-5529-40B8-8CC7-56377C5A1877}" type="presParOf" srcId="{5FC9A117-BC0B-4530-A312-7806C430671C}" destId="{E46270FA-7B94-4345-AFEB-9F81A42B0640}" srcOrd="1" destOrd="0" presId="urn:microsoft.com/office/officeart/2005/8/layout/hList1"/>
    <dgm:cxn modelId="{23651803-C157-4DEB-B51A-0BFD2B39F975}" type="presParOf" srcId="{E42C9C88-0C95-44A3-A869-A75F7CF05A5D}" destId="{8C3C6148-7CA3-4152-A287-9B62CFC3645D}" srcOrd="3" destOrd="0" presId="urn:microsoft.com/office/officeart/2005/8/layout/hList1"/>
    <dgm:cxn modelId="{0343C23C-1CE4-4DD0-A279-8C6DD10F64F2}" type="presParOf" srcId="{E42C9C88-0C95-44A3-A869-A75F7CF05A5D}" destId="{EBBF841B-713D-4875-A1C4-3BF6CC00A6E6}" srcOrd="4" destOrd="0" presId="urn:microsoft.com/office/officeart/2005/8/layout/hList1"/>
    <dgm:cxn modelId="{64F227B7-C424-4D98-A39B-B90BF0A59466}" type="presParOf" srcId="{EBBF841B-713D-4875-A1C4-3BF6CC00A6E6}" destId="{ACF25AA3-2C9C-46B9-9AD9-E1489BE98D07}" srcOrd="0" destOrd="0" presId="urn:microsoft.com/office/officeart/2005/8/layout/hList1"/>
    <dgm:cxn modelId="{05BE31E7-83F9-4BF6-8593-5E8562448D33}" type="presParOf" srcId="{EBBF841B-713D-4875-A1C4-3BF6CC00A6E6}" destId="{8AA1167C-E847-412D-B582-F676F2F579E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7757C5-E793-4DEB-BFF3-4E96B04C40DA}" type="doc">
      <dgm:prSet loTypeId="urn:microsoft.com/office/officeart/2005/8/layout/hierarchy3" loCatId="list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4D2DBAE7-69AF-4669-A30D-887FB8BDE854}">
      <dgm:prSet phldrT="[Текст]"/>
      <dgm:spPr/>
      <dgm:t>
        <a:bodyPr/>
        <a:lstStyle/>
        <a:p>
          <a:r>
            <a:rPr lang="ru-RU" dirty="0" smtClean="0"/>
            <a:t>Налоговые доходы</a:t>
          </a:r>
          <a:endParaRPr lang="ru-RU" dirty="0"/>
        </a:p>
      </dgm:t>
    </dgm:pt>
    <dgm:pt modelId="{317CBB61-A78B-47EF-B040-8B7CFB75E4D6}" type="parTrans" cxnId="{77DEA1CC-EBA7-4D75-905E-7D0236F263A1}">
      <dgm:prSet/>
      <dgm:spPr/>
      <dgm:t>
        <a:bodyPr/>
        <a:lstStyle/>
        <a:p>
          <a:endParaRPr lang="ru-RU"/>
        </a:p>
      </dgm:t>
    </dgm:pt>
    <dgm:pt modelId="{366CF6FE-FC43-4D5E-B7A9-774C1AA5E18B}" type="sibTrans" cxnId="{77DEA1CC-EBA7-4D75-905E-7D0236F263A1}">
      <dgm:prSet/>
      <dgm:spPr/>
      <dgm:t>
        <a:bodyPr/>
        <a:lstStyle/>
        <a:p>
          <a:endParaRPr lang="ru-RU"/>
        </a:p>
      </dgm:t>
    </dgm:pt>
    <dgm:pt modelId="{24D69744-16F8-4447-9CFA-6BA39D1ACD29}">
      <dgm:prSet phldrT="[Текст]" custT="1"/>
      <dgm:spPr/>
      <dgm:t>
        <a:bodyPr/>
        <a:lstStyle/>
        <a:p>
          <a:r>
            <a:rPr lang="en-US" sz="3600" dirty="0" smtClean="0"/>
            <a:t>45,6</a:t>
          </a:r>
          <a:r>
            <a:rPr lang="ru-RU" sz="3600" dirty="0" smtClean="0"/>
            <a:t>%</a:t>
          </a:r>
          <a:endParaRPr lang="ru-RU" sz="3600" dirty="0"/>
        </a:p>
      </dgm:t>
    </dgm:pt>
    <dgm:pt modelId="{16553960-66A4-467D-9873-BCC32494CBB3}" type="parTrans" cxnId="{FF66F81D-72AC-43E1-9963-1DF1F2E62696}">
      <dgm:prSet/>
      <dgm:spPr/>
      <dgm:t>
        <a:bodyPr/>
        <a:lstStyle/>
        <a:p>
          <a:endParaRPr lang="ru-RU"/>
        </a:p>
      </dgm:t>
    </dgm:pt>
    <dgm:pt modelId="{D87CD600-B8F9-4D9D-9A34-46DCFD2AD982}" type="sibTrans" cxnId="{FF66F81D-72AC-43E1-9963-1DF1F2E62696}">
      <dgm:prSet/>
      <dgm:spPr/>
      <dgm:t>
        <a:bodyPr/>
        <a:lstStyle/>
        <a:p>
          <a:endParaRPr lang="ru-RU"/>
        </a:p>
      </dgm:t>
    </dgm:pt>
    <dgm:pt modelId="{4BBC1F2A-D6E1-4CDB-BFD1-E5607263DEF8}">
      <dgm:prSet phldrT="[Текст]" custT="1"/>
      <dgm:spPr/>
      <dgm:t>
        <a:bodyPr/>
        <a:lstStyle/>
        <a:p>
          <a:r>
            <a:rPr lang="en-US" sz="2400" dirty="0" smtClean="0"/>
            <a:t>103 045,3</a:t>
          </a:r>
          <a:r>
            <a:rPr lang="ru-RU" sz="2400" dirty="0" smtClean="0"/>
            <a:t/>
          </a:r>
          <a:br>
            <a:rPr lang="ru-RU" sz="2400" dirty="0" smtClean="0"/>
          </a:br>
          <a:r>
            <a:rPr lang="ru-RU" sz="2400" dirty="0" smtClean="0"/>
            <a:t>тыс. рублей</a:t>
          </a:r>
          <a:endParaRPr lang="ru-RU" sz="2400" dirty="0"/>
        </a:p>
      </dgm:t>
    </dgm:pt>
    <dgm:pt modelId="{ED7D5B3F-A7E2-4DA3-A6A8-D11D30E5BA5C}" type="parTrans" cxnId="{5D752678-28CF-44BE-AE13-5387CC41BE9C}">
      <dgm:prSet/>
      <dgm:spPr/>
      <dgm:t>
        <a:bodyPr/>
        <a:lstStyle/>
        <a:p>
          <a:endParaRPr lang="ru-RU"/>
        </a:p>
      </dgm:t>
    </dgm:pt>
    <dgm:pt modelId="{8D17A90F-0F76-4608-ACCF-8C9FAEE89C28}" type="sibTrans" cxnId="{5D752678-28CF-44BE-AE13-5387CC41BE9C}">
      <dgm:prSet/>
      <dgm:spPr/>
      <dgm:t>
        <a:bodyPr/>
        <a:lstStyle/>
        <a:p>
          <a:endParaRPr lang="ru-RU"/>
        </a:p>
      </dgm:t>
    </dgm:pt>
    <dgm:pt modelId="{43D2EB29-1F3B-4DD4-B0F5-80DA3CBDA732}">
      <dgm:prSet phldrT="[Текст]"/>
      <dgm:spPr/>
      <dgm:t>
        <a:bodyPr/>
        <a:lstStyle/>
        <a:p>
          <a:r>
            <a:rPr lang="ru-RU" dirty="0" smtClean="0"/>
            <a:t>Неналоговые доходы </a:t>
          </a:r>
          <a:endParaRPr lang="ru-RU" dirty="0"/>
        </a:p>
      </dgm:t>
    </dgm:pt>
    <dgm:pt modelId="{4C73E7B1-198C-45E0-8A68-2AB2E92464D3}" type="parTrans" cxnId="{AD399148-04C7-4FFF-A1B1-0B527659F2C2}">
      <dgm:prSet/>
      <dgm:spPr/>
      <dgm:t>
        <a:bodyPr/>
        <a:lstStyle/>
        <a:p>
          <a:endParaRPr lang="ru-RU"/>
        </a:p>
      </dgm:t>
    </dgm:pt>
    <dgm:pt modelId="{4CFF2554-EAC0-4E4C-AD4B-04BF4B9B1FFC}" type="sibTrans" cxnId="{AD399148-04C7-4FFF-A1B1-0B527659F2C2}">
      <dgm:prSet/>
      <dgm:spPr/>
      <dgm:t>
        <a:bodyPr/>
        <a:lstStyle/>
        <a:p>
          <a:endParaRPr lang="ru-RU"/>
        </a:p>
      </dgm:t>
    </dgm:pt>
    <dgm:pt modelId="{92DD2166-127A-40D1-8A3E-D54A8F7B2699}">
      <dgm:prSet phldrT="[Текст]" custT="1"/>
      <dgm:spPr/>
      <dgm:t>
        <a:bodyPr/>
        <a:lstStyle/>
        <a:p>
          <a:r>
            <a:rPr lang="en-US" sz="3600" dirty="0" smtClean="0"/>
            <a:t>15,2</a:t>
          </a:r>
          <a:r>
            <a:rPr lang="ru-RU" sz="3600" dirty="0" smtClean="0"/>
            <a:t>%</a:t>
          </a:r>
          <a:endParaRPr lang="ru-RU" sz="3600" dirty="0"/>
        </a:p>
      </dgm:t>
    </dgm:pt>
    <dgm:pt modelId="{9AACAE55-7F8F-425B-8CCD-F2798CB90642}" type="parTrans" cxnId="{81754014-4E7F-437D-B4CB-92EFF8715D45}">
      <dgm:prSet/>
      <dgm:spPr/>
      <dgm:t>
        <a:bodyPr/>
        <a:lstStyle/>
        <a:p>
          <a:endParaRPr lang="ru-RU"/>
        </a:p>
      </dgm:t>
    </dgm:pt>
    <dgm:pt modelId="{72F25334-A2E9-43E9-A2BF-5A35A304F66A}" type="sibTrans" cxnId="{81754014-4E7F-437D-B4CB-92EFF8715D45}">
      <dgm:prSet/>
      <dgm:spPr/>
      <dgm:t>
        <a:bodyPr/>
        <a:lstStyle/>
        <a:p>
          <a:endParaRPr lang="ru-RU"/>
        </a:p>
      </dgm:t>
    </dgm:pt>
    <dgm:pt modelId="{E85233C1-F7FE-430F-965E-E6FCC15EB98B}">
      <dgm:prSet phldrT="[Текст]" custT="1"/>
      <dgm:spPr/>
      <dgm:t>
        <a:bodyPr/>
        <a:lstStyle/>
        <a:p>
          <a:r>
            <a:rPr lang="en-US" sz="2400" dirty="0" smtClean="0"/>
            <a:t>34 421,2</a:t>
          </a:r>
          <a:r>
            <a:rPr lang="ru-RU" sz="2400" dirty="0" smtClean="0"/>
            <a:t/>
          </a:r>
          <a:br>
            <a:rPr lang="ru-RU" sz="2400" dirty="0" smtClean="0"/>
          </a:br>
          <a:r>
            <a:rPr lang="ru-RU" sz="2400" dirty="0" smtClean="0"/>
            <a:t>тыс. рублей</a:t>
          </a:r>
          <a:endParaRPr lang="ru-RU" sz="2400" dirty="0"/>
        </a:p>
      </dgm:t>
    </dgm:pt>
    <dgm:pt modelId="{59D9D17A-2E9E-4604-BB2E-BD1E79FA258C}" type="parTrans" cxnId="{B9CB10DC-293E-44AE-8DB1-A79F5DB5506C}">
      <dgm:prSet/>
      <dgm:spPr/>
      <dgm:t>
        <a:bodyPr/>
        <a:lstStyle/>
        <a:p>
          <a:endParaRPr lang="ru-RU"/>
        </a:p>
      </dgm:t>
    </dgm:pt>
    <dgm:pt modelId="{E21FBEC1-7627-4952-8FE5-657255C3EB98}" type="sibTrans" cxnId="{B9CB10DC-293E-44AE-8DB1-A79F5DB5506C}">
      <dgm:prSet/>
      <dgm:spPr/>
      <dgm:t>
        <a:bodyPr/>
        <a:lstStyle/>
        <a:p>
          <a:endParaRPr lang="ru-RU"/>
        </a:p>
      </dgm:t>
    </dgm:pt>
    <dgm:pt modelId="{D180C69D-13C9-4486-B57E-B05273E7BB4A}">
      <dgm:prSet phldrT="[Текст]"/>
      <dgm:spPr/>
      <dgm:t>
        <a:bodyPr/>
        <a:lstStyle/>
        <a:p>
          <a:r>
            <a:rPr lang="ru-RU" dirty="0" smtClean="0"/>
            <a:t>Безвозмездные поступления</a:t>
          </a:r>
          <a:endParaRPr lang="ru-RU" dirty="0"/>
        </a:p>
      </dgm:t>
    </dgm:pt>
    <dgm:pt modelId="{F61604E7-FA20-4982-9736-D692A53372E0}" type="parTrans" cxnId="{A9E83450-4324-4BDD-9A18-715ACC67D0A6}">
      <dgm:prSet/>
      <dgm:spPr/>
      <dgm:t>
        <a:bodyPr/>
        <a:lstStyle/>
        <a:p>
          <a:endParaRPr lang="ru-RU"/>
        </a:p>
      </dgm:t>
    </dgm:pt>
    <dgm:pt modelId="{FA89D752-DCAD-467E-88E9-6B40F2C73C25}" type="sibTrans" cxnId="{A9E83450-4324-4BDD-9A18-715ACC67D0A6}">
      <dgm:prSet/>
      <dgm:spPr/>
      <dgm:t>
        <a:bodyPr/>
        <a:lstStyle/>
        <a:p>
          <a:endParaRPr lang="ru-RU"/>
        </a:p>
      </dgm:t>
    </dgm:pt>
    <dgm:pt modelId="{E3B7F3A3-39A0-4604-A641-3C9B1B60B361}">
      <dgm:prSet phldrT="[Текст]" custT="1"/>
      <dgm:spPr/>
      <dgm:t>
        <a:bodyPr/>
        <a:lstStyle/>
        <a:p>
          <a:r>
            <a:rPr lang="en-US" sz="3600" dirty="0" smtClean="0"/>
            <a:t>39,2</a:t>
          </a:r>
          <a:r>
            <a:rPr lang="ru-RU" sz="3600" dirty="0" smtClean="0"/>
            <a:t>%</a:t>
          </a:r>
          <a:endParaRPr lang="ru-RU" sz="3600" dirty="0"/>
        </a:p>
      </dgm:t>
    </dgm:pt>
    <dgm:pt modelId="{287B83E5-E67C-4AE4-B987-C0C90B4EBEA8}" type="parTrans" cxnId="{3E984C39-1BAE-44F1-816E-B73355EFFA26}">
      <dgm:prSet/>
      <dgm:spPr/>
      <dgm:t>
        <a:bodyPr/>
        <a:lstStyle/>
        <a:p>
          <a:endParaRPr lang="ru-RU"/>
        </a:p>
      </dgm:t>
    </dgm:pt>
    <dgm:pt modelId="{6D28E6A1-4FA4-4DCB-8D0D-A84C60BD0EB5}" type="sibTrans" cxnId="{3E984C39-1BAE-44F1-816E-B73355EFFA26}">
      <dgm:prSet/>
      <dgm:spPr/>
      <dgm:t>
        <a:bodyPr/>
        <a:lstStyle/>
        <a:p>
          <a:endParaRPr lang="ru-RU"/>
        </a:p>
      </dgm:t>
    </dgm:pt>
    <dgm:pt modelId="{E76D2AEE-772E-4A73-838C-BC8342C22D2C}">
      <dgm:prSet phldrT="[Текст]" custT="1"/>
      <dgm:spPr/>
      <dgm:t>
        <a:bodyPr/>
        <a:lstStyle/>
        <a:p>
          <a:r>
            <a:rPr lang="en-US" sz="2400" dirty="0" smtClean="0"/>
            <a:t>88 408,0</a:t>
          </a:r>
          <a:r>
            <a:rPr lang="ru-RU" sz="2400" dirty="0" smtClean="0"/>
            <a:t/>
          </a:r>
          <a:br>
            <a:rPr lang="ru-RU" sz="2400" dirty="0" smtClean="0"/>
          </a:br>
          <a:r>
            <a:rPr lang="ru-RU" sz="2400" dirty="0" smtClean="0"/>
            <a:t>тыс. рублей</a:t>
          </a:r>
        </a:p>
      </dgm:t>
    </dgm:pt>
    <dgm:pt modelId="{3640EF2B-5B11-4121-A7D4-A784956C7A27}" type="parTrans" cxnId="{900C4D26-28F9-4AA2-91B3-E3B562C819E4}">
      <dgm:prSet/>
      <dgm:spPr/>
      <dgm:t>
        <a:bodyPr/>
        <a:lstStyle/>
        <a:p>
          <a:endParaRPr lang="ru-RU"/>
        </a:p>
      </dgm:t>
    </dgm:pt>
    <dgm:pt modelId="{65F54C3B-A665-41E9-B7F8-51106E40E18F}" type="sibTrans" cxnId="{900C4D26-28F9-4AA2-91B3-E3B562C819E4}">
      <dgm:prSet/>
      <dgm:spPr/>
      <dgm:t>
        <a:bodyPr/>
        <a:lstStyle/>
        <a:p>
          <a:endParaRPr lang="ru-RU"/>
        </a:p>
      </dgm:t>
    </dgm:pt>
    <dgm:pt modelId="{609FBF8D-2FE5-46A6-B9FF-B79EDA349D51}" type="pres">
      <dgm:prSet presAssocID="{AF7757C5-E793-4DEB-BFF3-4E96B04C40D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A30A76A-00E6-409E-93A9-72D15FA5F197}" type="pres">
      <dgm:prSet presAssocID="{4D2DBAE7-69AF-4669-A30D-887FB8BDE854}" presName="root" presStyleCnt="0"/>
      <dgm:spPr/>
    </dgm:pt>
    <dgm:pt modelId="{9B6A6591-00B7-47AF-A740-F285BB625366}" type="pres">
      <dgm:prSet presAssocID="{4D2DBAE7-69AF-4669-A30D-887FB8BDE854}" presName="rootComposite" presStyleCnt="0"/>
      <dgm:spPr/>
    </dgm:pt>
    <dgm:pt modelId="{826757B4-B697-4218-BC79-6B05877410BD}" type="pres">
      <dgm:prSet presAssocID="{4D2DBAE7-69AF-4669-A30D-887FB8BDE854}" presName="rootText" presStyleLbl="node1" presStyleIdx="0" presStyleCnt="3"/>
      <dgm:spPr/>
      <dgm:t>
        <a:bodyPr/>
        <a:lstStyle/>
        <a:p>
          <a:endParaRPr lang="ru-RU"/>
        </a:p>
      </dgm:t>
    </dgm:pt>
    <dgm:pt modelId="{4B412215-D1DE-487F-9BBA-468C02E3A2BA}" type="pres">
      <dgm:prSet presAssocID="{4D2DBAE7-69AF-4669-A30D-887FB8BDE854}" presName="rootConnector" presStyleLbl="node1" presStyleIdx="0" presStyleCnt="3"/>
      <dgm:spPr/>
      <dgm:t>
        <a:bodyPr/>
        <a:lstStyle/>
        <a:p>
          <a:endParaRPr lang="ru-RU"/>
        </a:p>
      </dgm:t>
    </dgm:pt>
    <dgm:pt modelId="{A2945D30-016F-4219-8269-ED38EC7CF956}" type="pres">
      <dgm:prSet presAssocID="{4D2DBAE7-69AF-4669-A30D-887FB8BDE854}" presName="childShape" presStyleCnt="0"/>
      <dgm:spPr/>
    </dgm:pt>
    <dgm:pt modelId="{04DAC4E6-6846-45A7-BC09-2A0B857104CA}" type="pres">
      <dgm:prSet presAssocID="{16553960-66A4-467D-9873-BCC32494CBB3}" presName="Name13" presStyleLbl="parChTrans1D2" presStyleIdx="0" presStyleCnt="6"/>
      <dgm:spPr/>
      <dgm:t>
        <a:bodyPr/>
        <a:lstStyle/>
        <a:p>
          <a:endParaRPr lang="ru-RU"/>
        </a:p>
      </dgm:t>
    </dgm:pt>
    <dgm:pt modelId="{6DBF184F-5B7C-49F8-ACA3-F160D16C2489}" type="pres">
      <dgm:prSet presAssocID="{24D69744-16F8-4447-9CFA-6BA39D1ACD29}" presName="childText" presStyleLbl="bgAcc1" presStyleIdx="0" presStyleCnt="6" custScaleX="125191" custLinFactY="36113" custLinFactNeighborX="933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DABAD6-1EE6-45FF-B7F3-9E89B919DF03}" type="pres">
      <dgm:prSet presAssocID="{ED7D5B3F-A7E2-4DA3-A6A8-D11D30E5BA5C}" presName="Name13" presStyleLbl="parChTrans1D2" presStyleIdx="1" presStyleCnt="6"/>
      <dgm:spPr/>
      <dgm:t>
        <a:bodyPr/>
        <a:lstStyle/>
        <a:p>
          <a:endParaRPr lang="ru-RU"/>
        </a:p>
      </dgm:t>
    </dgm:pt>
    <dgm:pt modelId="{579C225E-5EA6-4DBE-ADCA-58FCA885CA29}" type="pres">
      <dgm:prSet presAssocID="{4BBC1F2A-D6E1-4CDB-BFD1-E5607263DEF8}" presName="childText" presStyleLbl="bgAcc1" presStyleIdx="1" presStyleCnt="6" custScaleX="155452" custScaleY="109198" custLinFactY="-22751" custLinFactNeighborX="47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D8B448-716B-454B-A302-D8F850DDD0E8}" type="pres">
      <dgm:prSet presAssocID="{43D2EB29-1F3B-4DD4-B0F5-80DA3CBDA732}" presName="root" presStyleCnt="0"/>
      <dgm:spPr/>
    </dgm:pt>
    <dgm:pt modelId="{67B5C76A-7C1D-4055-8720-96FC678D94A9}" type="pres">
      <dgm:prSet presAssocID="{43D2EB29-1F3B-4DD4-B0F5-80DA3CBDA732}" presName="rootComposite" presStyleCnt="0"/>
      <dgm:spPr/>
    </dgm:pt>
    <dgm:pt modelId="{E9725B3F-6185-4DDC-9491-7CCEFBDDD16F}" type="pres">
      <dgm:prSet presAssocID="{43D2EB29-1F3B-4DD4-B0F5-80DA3CBDA732}" presName="rootText" presStyleLbl="node1" presStyleIdx="1" presStyleCnt="3"/>
      <dgm:spPr/>
      <dgm:t>
        <a:bodyPr/>
        <a:lstStyle/>
        <a:p>
          <a:endParaRPr lang="ru-RU"/>
        </a:p>
      </dgm:t>
    </dgm:pt>
    <dgm:pt modelId="{898A0F80-E477-428E-954C-DB7E10A36446}" type="pres">
      <dgm:prSet presAssocID="{43D2EB29-1F3B-4DD4-B0F5-80DA3CBDA732}" presName="rootConnector" presStyleLbl="node1" presStyleIdx="1" presStyleCnt="3"/>
      <dgm:spPr/>
      <dgm:t>
        <a:bodyPr/>
        <a:lstStyle/>
        <a:p>
          <a:endParaRPr lang="ru-RU"/>
        </a:p>
      </dgm:t>
    </dgm:pt>
    <dgm:pt modelId="{A5171832-5916-407E-900E-A28A0ECB4A5E}" type="pres">
      <dgm:prSet presAssocID="{43D2EB29-1F3B-4DD4-B0F5-80DA3CBDA732}" presName="childShape" presStyleCnt="0"/>
      <dgm:spPr/>
    </dgm:pt>
    <dgm:pt modelId="{F9E250EC-B441-472C-8997-A8D4CD1AF569}" type="pres">
      <dgm:prSet presAssocID="{9AACAE55-7F8F-425B-8CCD-F2798CB90642}" presName="Name13" presStyleLbl="parChTrans1D2" presStyleIdx="2" presStyleCnt="6"/>
      <dgm:spPr/>
      <dgm:t>
        <a:bodyPr/>
        <a:lstStyle/>
        <a:p>
          <a:endParaRPr lang="ru-RU"/>
        </a:p>
      </dgm:t>
    </dgm:pt>
    <dgm:pt modelId="{9A3BA4C1-F4E0-4945-96FA-8DDA88712B16}" type="pres">
      <dgm:prSet presAssocID="{92DD2166-127A-40D1-8A3E-D54A8F7B2699}" presName="childText" presStyleLbl="bgAcc1" presStyleIdx="2" presStyleCnt="6" custScaleX="133309" custLinFactY="35943" custLinFactNeighborX="656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87DE33-B076-4158-825D-8F1779A6024A}" type="pres">
      <dgm:prSet presAssocID="{59D9D17A-2E9E-4604-BB2E-BD1E79FA258C}" presName="Name13" presStyleLbl="parChTrans1D2" presStyleIdx="3" presStyleCnt="6"/>
      <dgm:spPr/>
      <dgm:t>
        <a:bodyPr/>
        <a:lstStyle/>
        <a:p>
          <a:endParaRPr lang="ru-RU"/>
        </a:p>
      </dgm:t>
    </dgm:pt>
    <dgm:pt modelId="{3B700A11-5CA6-420A-A646-20E8725F484E}" type="pres">
      <dgm:prSet presAssocID="{E85233C1-F7FE-430F-965E-E6FCC15EB98B}" presName="childText" presStyleLbl="bgAcc1" presStyleIdx="3" presStyleCnt="6" custScaleX="153070" custScaleY="111490" custLinFactY="-23899" custLinFactNeighborX="118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BCBDBE-E5CC-4EA9-8268-43A8C2A3914A}" type="pres">
      <dgm:prSet presAssocID="{D180C69D-13C9-4486-B57E-B05273E7BB4A}" presName="root" presStyleCnt="0"/>
      <dgm:spPr/>
    </dgm:pt>
    <dgm:pt modelId="{57A658AA-FEE3-41C9-B806-225FE645A5DB}" type="pres">
      <dgm:prSet presAssocID="{D180C69D-13C9-4486-B57E-B05273E7BB4A}" presName="rootComposite" presStyleCnt="0"/>
      <dgm:spPr/>
    </dgm:pt>
    <dgm:pt modelId="{7DCFCB83-52F8-443E-92D8-D44ED154109F}" type="pres">
      <dgm:prSet presAssocID="{D180C69D-13C9-4486-B57E-B05273E7BB4A}" presName="rootText" presStyleLbl="node1" presStyleIdx="2" presStyleCnt="3"/>
      <dgm:spPr/>
      <dgm:t>
        <a:bodyPr/>
        <a:lstStyle/>
        <a:p>
          <a:endParaRPr lang="ru-RU"/>
        </a:p>
      </dgm:t>
    </dgm:pt>
    <dgm:pt modelId="{E2B38022-BC7D-444C-A5D8-637E36532505}" type="pres">
      <dgm:prSet presAssocID="{D180C69D-13C9-4486-B57E-B05273E7BB4A}" presName="rootConnector" presStyleLbl="node1" presStyleIdx="2" presStyleCnt="3"/>
      <dgm:spPr/>
      <dgm:t>
        <a:bodyPr/>
        <a:lstStyle/>
        <a:p>
          <a:endParaRPr lang="ru-RU"/>
        </a:p>
      </dgm:t>
    </dgm:pt>
    <dgm:pt modelId="{CCB859EC-0FDA-4FE3-8664-E72FC5C8E51B}" type="pres">
      <dgm:prSet presAssocID="{D180C69D-13C9-4486-B57E-B05273E7BB4A}" presName="childShape" presStyleCnt="0"/>
      <dgm:spPr/>
    </dgm:pt>
    <dgm:pt modelId="{E77E901F-422C-401C-A509-30FE1D3C36AC}" type="pres">
      <dgm:prSet presAssocID="{287B83E5-E67C-4AE4-B987-C0C90B4EBEA8}" presName="Name13" presStyleLbl="parChTrans1D2" presStyleIdx="4" presStyleCnt="6"/>
      <dgm:spPr/>
      <dgm:t>
        <a:bodyPr/>
        <a:lstStyle/>
        <a:p>
          <a:endParaRPr lang="ru-RU"/>
        </a:p>
      </dgm:t>
    </dgm:pt>
    <dgm:pt modelId="{2C76B5F5-E4DC-4E60-B739-EC33987B1D4A}" type="pres">
      <dgm:prSet presAssocID="{E3B7F3A3-39A0-4604-A641-3C9B1B60B361}" presName="childText" presStyleLbl="bgAcc1" presStyleIdx="4" presStyleCnt="6" custScaleX="159004" custLinFactY="33216" custLinFactNeighborX="-23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6286E8-F611-4730-BCB8-9724EE3A0C3B}" type="pres">
      <dgm:prSet presAssocID="{3640EF2B-5B11-4121-A7D4-A784956C7A27}" presName="Name13" presStyleLbl="parChTrans1D2" presStyleIdx="5" presStyleCnt="6"/>
      <dgm:spPr/>
      <dgm:t>
        <a:bodyPr/>
        <a:lstStyle/>
        <a:p>
          <a:endParaRPr lang="ru-RU"/>
        </a:p>
      </dgm:t>
    </dgm:pt>
    <dgm:pt modelId="{4E4FABA6-9067-4835-8B0F-9A999AFD5AAA}" type="pres">
      <dgm:prSet presAssocID="{E76D2AEE-772E-4A73-838C-BC8342C22D2C}" presName="childText" presStyleLbl="bgAcc1" presStyleIdx="5" presStyleCnt="6" custScaleX="153070" custScaleY="109040" custLinFactY="-25586" custLinFactNeighborX="-23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BD8C5F2-58DE-4BEF-B3A6-9A3EDBDDBCC0}" type="presOf" srcId="{E76D2AEE-772E-4A73-838C-BC8342C22D2C}" destId="{4E4FABA6-9067-4835-8B0F-9A999AFD5AAA}" srcOrd="0" destOrd="0" presId="urn:microsoft.com/office/officeart/2005/8/layout/hierarchy3"/>
    <dgm:cxn modelId="{5BA04036-5F33-4088-AF68-F014AE7AC888}" type="presOf" srcId="{43D2EB29-1F3B-4DD4-B0F5-80DA3CBDA732}" destId="{898A0F80-E477-428E-954C-DB7E10A36446}" srcOrd="1" destOrd="0" presId="urn:microsoft.com/office/officeart/2005/8/layout/hierarchy3"/>
    <dgm:cxn modelId="{EE22758F-F146-4F06-BC18-51FE4EFE3EAC}" type="presOf" srcId="{E3B7F3A3-39A0-4604-A641-3C9B1B60B361}" destId="{2C76B5F5-E4DC-4E60-B739-EC33987B1D4A}" srcOrd="0" destOrd="0" presId="urn:microsoft.com/office/officeart/2005/8/layout/hierarchy3"/>
    <dgm:cxn modelId="{D409F402-A8A0-472C-846D-325EEF0418A0}" type="presOf" srcId="{4D2DBAE7-69AF-4669-A30D-887FB8BDE854}" destId="{4B412215-D1DE-487F-9BBA-468C02E3A2BA}" srcOrd="1" destOrd="0" presId="urn:microsoft.com/office/officeart/2005/8/layout/hierarchy3"/>
    <dgm:cxn modelId="{4C4BF90B-3AB2-4EBE-8AB8-073E54C5E13D}" type="presOf" srcId="{4BBC1F2A-D6E1-4CDB-BFD1-E5607263DEF8}" destId="{579C225E-5EA6-4DBE-ADCA-58FCA885CA29}" srcOrd="0" destOrd="0" presId="urn:microsoft.com/office/officeart/2005/8/layout/hierarchy3"/>
    <dgm:cxn modelId="{96C4D14B-2392-4270-997D-085AA4D43965}" type="presOf" srcId="{E85233C1-F7FE-430F-965E-E6FCC15EB98B}" destId="{3B700A11-5CA6-420A-A646-20E8725F484E}" srcOrd="0" destOrd="0" presId="urn:microsoft.com/office/officeart/2005/8/layout/hierarchy3"/>
    <dgm:cxn modelId="{900C4D26-28F9-4AA2-91B3-E3B562C819E4}" srcId="{D180C69D-13C9-4486-B57E-B05273E7BB4A}" destId="{E76D2AEE-772E-4A73-838C-BC8342C22D2C}" srcOrd="1" destOrd="0" parTransId="{3640EF2B-5B11-4121-A7D4-A784956C7A27}" sibTransId="{65F54C3B-A665-41E9-B7F8-51106E40E18F}"/>
    <dgm:cxn modelId="{7C6A12D1-8871-47B2-A39B-FA4AB7F19FE1}" type="presOf" srcId="{59D9D17A-2E9E-4604-BB2E-BD1E79FA258C}" destId="{CE87DE33-B076-4158-825D-8F1779A6024A}" srcOrd="0" destOrd="0" presId="urn:microsoft.com/office/officeart/2005/8/layout/hierarchy3"/>
    <dgm:cxn modelId="{62213E55-8FDA-42E6-8CBD-E9B054FBE10D}" type="presOf" srcId="{ED7D5B3F-A7E2-4DA3-A6A8-D11D30E5BA5C}" destId="{40DABAD6-1EE6-45FF-B7F3-9E89B919DF03}" srcOrd="0" destOrd="0" presId="urn:microsoft.com/office/officeart/2005/8/layout/hierarchy3"/>
    <dgm:cxn modelId="{81754014-4E7F-437D-B4CB-92EFF8715D45}" srcId="{43D2EB29-1F3B-4DD4-B0F5-80DA3CBDA732}" destId="{92DD2166-127A-40D1-8A3E-D54A8F7B2699}" srcOrd="0" destOrd="0" parTransId="{9AACAE55-7F8F-425B-8CCD-F2798CB90642}" sibTransId="{72F25334-A2E9-43E9-A2BF-5A35A304F66A}"/>
    <dgm:cxn modelId="{4B3C8F5D-2A03-4575-8589-163BFFE1A059}" type="presOf" srcId="{4D2DBAE7-69AF-4669-A30D-887FB8BDE854}" destId="{826757B4-B697-4218-BC79-6B05877410BD}" srcOrd="0" destOrd="0" presId="urn:microsoft.com/office/officeart/2005/8/layout/hierarchy3"/>
    <dgm:cxn modelId="{B9CB10DC-293E-44AE-8DB1-A79F5DB5506C}" srcId="{43D2EB29-1F3B-4DD4-B0F5-80DA3CBDA732}" destId="{E85233C1-F7FE-430F-965E-E6FCC15EB98B}" srcOrd="1" destOrd="0" parTransId="{59D9D17A-2E9E-4604-BB2E-BD1E79FA258C}" sibTransId="{E21FBEC1-7627-4952-8FE5-657255C3EB98}"/>
    <dgm:cxn modelId="{CFCAD635-1727-4D03-980B-B6F4DBCB4F67}" type="presOf" srcId="{3640EF2B-5B11-4121-A7D4-A784956C7A27}" destId="{246286E8-F611-4730-BCB8-9724EE3A0C3B}" srcOrd="0" destOrd="0" presId="urn:microsoft.com/office/officeart/2005/8/layout/hierarchy3"/>
    <dgm:cxn modelId="{BDBCC619-271D-49C3-A350-10A8C0784DE3}" type="presOf" srcId="{43D2EB29-1F3B-4DD4-B0F5-80DA3CBDA732}" destId="{E9725B3F-6185-4DDC-9491-7CCEFBDDD16F}" srcOrd="0" destOrd="0" presId="urn:microsoft.com/office/officeart/2005/8/layout/hierarchy3"/>
    <dgm:cxn modelId="{AD399148-04C7-4FFF-A1B1-0B527659F2C2}" srcId="{AF7757C5-E793-4DEB-BFF3-4E96B04C40DA}" destId="{43D2EB29-1F3B-4DD4-B0F5-80DA3CBDA732}" srcOrd="1" destOrd="0" parTransId="{4C73E7B1-198C-45E0-8A68-2AB2E92464D3}" sibTransId="{4CFF2554-EAC0-4E4C-AD4B-04BF4B9B1FFC}"/>
    <dgm:cxn modelId="{3E984C39-1BAE-44F1-816E-B73355EFFA26}" srcId="{D180C69D-13C9-4486-B57E-B05273E7BB4A}" destId="{E3B7F3A3-39A0-4604-A641-3C9B1B60B361}" srcOrd="0" destOrd="0" parTransId="{287B83E5-E67C-4AE4-B987-C0C90B4EBEA8}" sibTransId="{6D28E6A1-4FA4-4DCB-8D0D-A84C60BD0EB5}"/>
    <dgm:cxn modelId="{0A04C048-625B-4489-BE00-5F0C529BBE0D}" type="presOf" srcId="{287B83E5-E67C-4AE4-B987-C0C90B4EBEA8}" destId="{E77E901F-422C-401C-A509-30FE1D3C36AC}" srcOrd="0" destOrd="0" presId="urn:microsoft.com/office/officeart/2005/8/layout/hierarchy3"/>
    <dgm:cxn modelId="{BD239831-AAE8-423F-A5A4-B6A9CBF2D441}" type="presOf" srcId="{D180C69D-13C9-4486-B57E-B05273E7BB4A}" destId="{7DCFCB83-52F8-443E-92D8-D44ED154109F}" srcOrd="0" destOrd="0" presId="urn:microsoft.com/office/officeart/2005/8/layout/hierarchy3"/>
    <dgm:cxn modelId="{0B013E0B-87AC-447E-AD3F-A2B8C4A98A03}" type="presOf" srcId="{AF7757C5-E793-4DEB-BFF3-4E96B04C40DA}" destId="{609FBF8D-2FE5-46A6-B9FF-B79EDA349D51}" srcOrd="0" destOrd="0" presId="urn:microsoft.com/office/officeart/2005/8/layout/hierarchy3"/>
    <dgm:cxn modelId="{77DEA1CC-EBA7-4D75-905E-7D0236F263A1}" srcId="{AF7757C5-E793-4DEB-BFF3-4E96B04C40DA}" destId="{4D2DBAE7-69AF-4669-A30D-887FB8BDE854}" srcOrd="0" destOrd="0" parTransId="{317CBB61-A78B-47EF-B040-8B7CFB75E4D6}" sibTransId="{366CF6FE-FC43-4D5E-B7A9-774C1AA5E18B}"/>
    <dgm:cxn modelId="{A3241F7F-35E4-4CB9-AF67-D696BCE15F51}" type="presOf" srcId="{24D69744-16F8-4447-9CFA-6BA39D1ACD29}" destId="{6DBF184F-5B7C-49F8-ACA3-F160D16C2489}" srcOrd="0" destOrd="0" presId="urn:microsoft.com/office/officeart/2005/8/layout/hierarchy3"/>
    <dgm:cxn modelId="{A9E83450-4324-4BDD-9A18-715ACC67D0A6}" srcId="{AF7757C5-E793-4DEB-BFF3-4E96B04C40DA}" destId="{D180C69D-13C9-4486-B57E-B05273E7BB4A}" srcOrd="2" destOrd="0" parTransId="{F61604E7-FA20-4982-9736-D692A53372E0}" sibTransId="{FA89D752-DCAD-467E-88E9-6B40F2C73C25}"/>
    <dgm:cxn modelId="{B397BFCA-D7E5-4AAE-AB62-996ABBFF2058}" type="presOf" srcId="{16553960-66A4-467D-9873-BCC32494CBB3}" destId="{04DAC4E6-6846-45A7-BC09-2A0B857104CA}" srcOrd="0" destOrd="0" presId="urn:microsoft.com/office/officeart/2005/8/layout/hierarchy3"/>
    <dgm:cxn modelId="{5D752678-28CF-44BE-AE13-5387CC41BE9C}" srcId="{4D2DBAE7-69AF-4669-A30D-887FB8BDE854}" destId="{4BBC1F2A-D6E1-4CDB-BFD1-E5607263DEF8}" srcOrd="1" destOrd="0" parTransId="{ED7D5B3F-A7E2-4DA3-A6A8-D11D30E5BA5C}" sibTransId="{8D17A90F-0F76-4608-ACCF-8C9FAEE89C28}"/>
    <dgm:cxn modelId="{F4E547CC-8E05-4FE6-9ABF-063108466AC3}" type="presOf" srcId="{92DD2166-127A-40D1-8A3E-D54A8F7B2699}" destId="{9A3BA4C1-F4E0-4945-96FA-8DDA88712B16}" srcOrd="0" destOrd="0" presId="urn:microsoft.com/office/officeart/2005/8/layout/hierarchy3"/>
    <dgm:cxn modelId="{FF66F81D-72AC-43E1-9963-1DF1F2E62696}" srcId="{4D2DBAE7-69AF-4669-A30D-887FB8BDE854}" destId="{24D69744-16F8-4447-9CFA-6BA39D1ACD29}" srcOrd="0" destOrd="0" parTransId="{16553960-66A4-467D-9873-BCC32494CBB3}" sibTransId="{D87CD600-B8F9-4D9D-9A34-46DCFD2AD982}"/>
    <dgm:cxn modelId="{B178A654-610F-447E-B2ED-93F3C74D3D17}" type="presOf" srcId="{9AACAE55-7F8F-425B-8CCD-F2798CB90642}" destId="{F9E250EC-B441-472C-8997-A8D4CD1AF569}" srcOrd="0" destOrd="0" presId="urn:microsoft.com/office/officeart/2005/8/layout/hierarchy3"/>
    <dgm:cxn modelId="{B751960F-0F22-4BB2-813B-7107F35BDE9D}" type="presOf" srcId="{D180C69D-13C9-4486-B57E-B05273E7BB4A}" destId="{E2B38022-BC7D-444C-A5D8-637E36532505}" srcOrd="1" destOrd="0" presId="urn:microsoft.com/office/officeart/2005/8/layout/hierarchy3"/>
    <dgm:cxn modelId="{20ADF1CA-6FB0-4180-A7CD-DE4C226AB675}" type="presParOf" srcId="{609FBF8D-2FE5-46A6-B9FF-B79EDA349D51}" destId="{AA30A76A-00E6-409E-93A9-72D15FA5F197}" srcOrd="0" destOrd="0" presId="urn:microsoft.com/office/officeart/2005/8/layout/hierarchy3"/>
    <dgm:cxn modelId="{E9B121F1-CE1C-411E-A22A-744107E4865E}" type="presParOf" srcId="{AA30A76A-00E6-409E-93A9-72D15FA5F197}" destId="{9B6A6591-00B7-47AF-A740-F285BB625366}" srcOrd="0" destOrd="0" presId="urn:microsoft.com/office/officeart/2005/8/layout/hierarchy3"/>
    <dgm:cxn modelId="{42EA030C-3A73-437A-A9C0-DE2D6F1C368A}" type="presParOf" srcId="{9B6A6591-00B7-47AF-A740-F285BB625366}" destId="{826757B4-B697-4218-BC79-6B05877410BD}" srcOrd="0" destOrd="0" presId="urn:microsoft.com/office/officeart/2005/8/layout/hierarchy3"/>
    <dgm:cxn modelId="{6952BB0D-DAD5-48D0-BF49-4A268B76628B}" type="presParOf" srcId="{9B6A6591-00B7-47AF-A740-F285BB625366}" destId="{4B412215-D1DE-487F-9BBA-468C02E3A2BA}" srcOrd="1" destOrd="0" presId="urn:microsoft.com/office/officeart/2005/8/layout/hierarchy3"/>
    <dgm:cxn modelId="{1CD019C0-C453-4F60-AF55-0D7E6C8216E5}" type="presParOf" srcId="{AA30A76A-00E6-409E-93A9-72D15FA5F197}" destId="{A2945D30-016F-4219-8269-ED38EC7CF956}" srcOrd="1" destOrd="0" presId="urn:microsoft.com/office/officeart/2005/8/layout/hierarchy3"/>
    <dgm:cxn modelId="{CC475F86-ED19-4E9E-A9BB-7D8AF1E8EA00}" type="presParOf" srcId="{A2945D30-016F-4219-8269-ED38EC7CF956}" destId="{04DAC4E6-6846-45A7-BC09-2A0B857104CA}" srcOrd="0" destOrd="0" presId="urn:microsoft.com/office/officeart/2005/8/layout/hierarchy3"/>
    <dgm:cxn modelId="{044EFEEF-646D-4BC1-8E8F-EA84EDFD0286}" type="presParOf" srcId="{A2945D30-016F-4219-8269-ED38EC7CF956}" destId="{6DBF184F-5B7C-49F8-ACA3-F160D16C2489}" srcOrd="1" destOrd="0" presId="urn:microsoft.com/office/officeart/2005/8/layout/hierarchy3"/>
    <dgm:cxn modelId="{1B2D0DE3-4832-4F48-ABB3-8CF6C2F2C085}" type="presParOf" srcId="{A2945D30-016F-4219-8269-ED38EC7CF956}" destId="{40DABAD6-1EE6-45FF-B7F3-9E89B919DF03}" srcOrd="2" destOrd="0" presId="urn:microsoft.com/office/officeart/2005/8/layout/hierarchy3"/>
    <dgm:cxn modelId="{5411FAC3-DFB7-4B77-8846-D81950D504CB}" type="presParOf" srcId="{A2945D30-016F-4219-8269-ED38EC7CF956}" destId="{579C225E-5EA6-4DBE-ADCA-58FCA885CA29}" srcOrd="3" destOrd="0" presId="urn:microsoft.com/office/officeart/2005/8/layout/hierarchy3"/>
    <dgm:cxn modelId="{D390E579-3A1E-45BA-B3F1-CED29E02ABE9}" type="presParOf" srcId="{609FBF8D-2FE5-46A6-B9FF-B79EDA349D51}" destId="{6ED8B448-716B-454B-A302-D8F850DDD0E8}" srcOrd="1" destOrd="0" presId="urn:microsoft.com/office/officeart/2005/8/layout/hierarchy3"/>
    <dgm:cxn modelId="{91ED9AB3-19C1-417F-8E61-F7B6E1B919B8}" type="presParOf" srcId="{6ED8B448-716B-454B-A302-D8F850DDD0E8}" destId="{67B5C76A-7C1D-4055-8720-96FC678D94A9}" srcOrd="0" destOrd="0" presId="urn:microsoft.com/office/officeart/2005/8/layout/hierarchy3"/>
    <dgm:cxn modelId="{85CA3263-061A-4433-AB87-487B1C669314}" type="presParOf" srcId="{67B5C76A-7C1D-4055-8720-96FC678D94A9}" destId="{E9725B3F-6185-4DDC-9491-7CCEFBDDD16F}" srcOrd="0" destOrd="0" presId="urn:microsoft.com/office/officeart/2005/8/layout/hierarchy3"/>
    <dgm:cxn modelId="{CC96DA73-D14E-4C44-9372-B32D9F0D7294}" type="presParOf" srcId="{67B5C76A-7C1D-4055-8720-96FC678D94A9}" destId="{898A0F80-E477-428E-954C-DB7E10A36446}" srcOrd="1" destOrd="0" presId="urn:microsoft.com/office/officeart/2005/8/layout/hierarchy3"/>
    <dgm:cxn modelId="{5414D5DC-B116-4307-9AD1-6D435FD5DBBB}" type="presParOf" srcId="{6ED8B448-716B-454B-A302-D8F850DDD0E8}" destId="{A5171832-5916-407E-900E-A28A0ECB4A5E}" srcOrd="1" destOrd="0" presId="urn:microsoft.com/office/officeart/2005/8/layout/hierarchy3"/>
    <dgm:cxn modelId="{58FF62E8-1C4F-466A-8EB6-00CD8677254A}" type="presParOf" srcId="{A5171832-5916-407E-900E-A28A0ECB4A5E}" destId="{F9E250EC-B441-472C-8997-A8D4CD1AF569}" srcOrd="0" destOrd="0" presId="urn:microsoft.com/office/officeart/2005/8/layout/hierarchy3"/>
    <dgm:cxn modelId="{3A632794-D616-4A91-8FE0-A40D22283065}" type="presParOf" srcId="{A5171832-5916-407E-900E-A28A0ECB4A5E}" destId="{9A3BA4C1-F4E0-4945-96FA-8DDA88712B16}" srcOrd="1" destOrd="0" presId="urn:microsoft.com/office/officeart/2005/8/layout/hierarchy3"/>
    <dgm:cxn modelId="{FD0923EA-CA49-484C-865B-B9E5144E9E77}" type="presParOf" srcId="{A5171832-5916-407E-900E-A28A0ECB4A5E}" destId="{CE87DE33-B076-4158-825D-8F1779A6024A}" srcOrd="2" destOrd="0" presId="urn:microsoft.com/office/officeart/2005/8/layout/hierarchy3"/>
    <dgm:cxn modelId="{E489F205-6413-454A-80FF-6C2B61D65FA7}" type="presParOf" srcId="{A5171832-5916-407E-900E-A28A0ECB4A5E}" destId="{3B700A11-5CA6-420A-A646-20E8725F484E}" srcOrd="3" destOrd="0" presId="urn:microsoft.com/office/officeart/2005/8/layout/hierarchy3"/>
    <dgm:cxn modelId="{DB4E920B-DCB5-4929-B08B-825683D08E84}" type="presParOf" srcId="{609FBF8D-2FE5-46A6-B9FF-B79EDA349D51}" destId="{65BCBDBE-E5CC-4EA9-8268-43A8C2A3914A}" srcOrd="2" destOrd="0" presId="urn:microsoft.com/office/officeart/2005/8/layout/hierarchy3"/>
    <dgm:cxn modelId="{71041931-4757-4990-ABC3-520E81587C13}" type="presParOf" srcId="{65BCBDBE-E5CC-4EA9-8268-43A8C2A3914A}" destId="{57A658AA-FEE3-41C9-B806-225FE645A5DB}" srcOrd="0" destOrd="0" presId="urn:microsoft.com/office/officeart/2005/8/layout/hierarchy3"/>
    <dgm:cxn modelId="{FE4222DB-A764-4D93-8783-EC125755C9B1}" type="presParOf" srcId="{57A658AA-FEE3-41C9-B806-225FE645A5DB}" destId="{7DCFCB83-52F8-443E-92D8-D44ED154109F}" srcOrd="0" destOrd="0" presId="urn:microsoft.com/office/officeart/2005/8/layout/hierarchy3"/>
    <dgm:cxn modelId="{20B9658E-BF29-4263-AA5C-0B3870D91AC5}" type="presParOf" srcId="{57A658AA-FEE3-41C9-B806-225FE645A5DB}" destId="{E2B38022-BC7D-444C-A5D8-637E36532505}" srcOrd="1" destOrd="0" presId="urn:microsoft.com/office/officeart/2005/8/layout/hierarchy3"/>
    <dgm:cxn modelId="{1617B229-81E3-4E09-873B-54DF9491538B}" type="presParOf" srcId="{65BCBDBE-E5CC-4EA9-8268-43A8C2A3914A}" destId="{CCB859EC-0FDA-4FE3-8664-E72FC5C8E51B}" srcOrd="1" destOrd="0" presId="urn:microsoft.com/office/officeart/2005/8/layout/hierarchy3"/>
    <dgm:cxn modelId="{38CC6625-7BD8-4755-B987-AE65ECF9D0E2}" type="presParOf" srcId="{CCB859EC-0FDA-4FE3-8664-E72FC5C8E51B}" destId="{E77E901F-422C-401C-A509-30FE1D3C36AC}" srcOrd="0" destOrd="0" presId="urn:microsoft.com/office/officeart/2005/8/layout/hierarchy3"/>
    <dgm:cxn modelId="{661141FC-15DF-4D81-87BA-271896C8B2B8}" type="presParOf" srcId="{CCB859EC-0FDA-4FE3-8664-E72FC5C8E51B}" destId="{2C76B5F5-E4DC-4E60-B739-EC33987B1D4A}" srcOrd="1" destOrd="0" presId="urn:microsoft.com/office/officeart/2005/8/layout/hierarchy3"/>
    <dgm:cxn modelId="{CE7BBA49-CB5C-4DA4-A130-14385C9CE550}" type="presParOf" srcId="{CCB859EC-0FDA-4FE3-8664-E72FC5C8E51B}" destId="{246286E8-F611-4730-BCB8-9724EE3A0C3B}" srcOrd="2" destOrd="0" presId="urn:microsoft.com/office/officeart/2005/8/layout/hierarchy3"/>
    <dgm:cxn modelId="{8F1B8C26-F053-4344-8A9C-D7CAD3FF9BA0}" type="presParOf" srcId="{CCB859EC-0FDA-4FE3-8664-E72FC5C8E51B}" destId="{4E4FABA6-9067-4835-8B0F-9A999AFD5AAA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406019-6599-44E0-82ED-13D2C6661461}">
      <dsp:nvSpPr>
        <dsp:cNvPr id="0" name=""/>
        <dsp:cNvSpPr/>
      </dsp:nvSpPr>
      <dsp:spPr>
        <a:xfrm>
          <a:off x="34593" y="0"/>
          <a:ext cx="2676375" cy="1070550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</a:rPr>
            <a:t>Налоговые доходы</a:t>
          </a:r>
          <a:endParaRPr lang="ru-RU" sz="1600" kern="1200" dirty="0">
            <a:solidFill>
              <a:srgbClr val="002060"/>
            </a:solidFill>
          </a:endParaRPr>
        </a:p>
      </dsp:txBody>
      <dsp:txXfrm>
        <a:off x="34593" y="0"/>
        <a:ext cx="2676375" cy="1070550"/>
      </dsp:txXfrm>
    </dsp:sp>
    <dsp:sp modelId="{83C1E5B4-B8DF-4BF4-AA5C-BF77D40D441D}">
      <dsp:nvSpPr>
        <dsp:cNvPr id="0" name=""/>
        <dsp:cNvSpPr/>
      </dsp:nvSpPr>
      <dsp:spPr>
        <a:xfrm>
          <a:off x="2745" y="1333812"/>
          <a:ext cx="2676375" cy="3746924"/>
        </a:xfrm>
        <a:prstGeom prst="rect">
          <a:avLst/>
        </a:prstGeom>
        <a:solidFill>
          <a:srgbClr val="00B0F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Налог на доходы физических лиц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Единый сельскохозяйственный налог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Земельный налог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Налог на имущество физических лиц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Акцизы на нефтепродукты</a:t>
          </a:r>
          <a:endParaRPr lang="ru-RU" sz="1600" kern="1200" dirty="0"/>
        </a:p>
      </dsp:txBody>
      <dsp:txXfrm>
        <a:off x="2745" y="1333812"/>
        <a:ext cx="2676375" cy="3746924"/>
      </dsp:txXfrm>
    </dsp:sp>
    <dsp:sp modelId="{B91F5F3E-477B-46EB-B4C1-7EA346C10338}">
      <dsp:nvSpPr>
        <dsp:cNvPr id="0" name=""/>
        <dsp:cNvSpPr/>
      </dsp:nvSpPr>
      <dsp:spPr>
        <a:xfrm>
          <a:off x="3015995" y="0"/>
          <a:ext cx="2676375" cy="1070550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</a:rPr>
            <a:t>Неналоговые доходы</a:t>
          </a:r>
          <a:endParaRPr lang="ru-RU" sz="1600" kern="1200" dirty="0">
            <a:solidFill>
              <a:srgbClr val="002060"/>
            </a:solidFill>
          </a:endParaRPr>
        </a:p>
      </dsp:txBody>
      <dsp:txXfrm>
        <a:off x="3015995" y="0"/>
        <a:ext cx="2676375" cy="1070550"/>
      </dsp:txXfrm>
    </dsp:sp>
    <dsp:sp modelId="{E46270FA-7B94-4345-AFEB-9F81A42B0640}">
      <dsp:nvSpPr>
        <dsp:cNvPr id="0" name=""/>
        <dsp:cNvSpPr/>
      </dsp:nvSpPr>
      <dsp:spPr>
        <a:xfrm>
          <a:off x="3053812" y="1333812"/>
          <a:ext cx="2676375" cy="3746924"/>
        </a:xfrm>
        <a:prstGeom prst="rect">
          <a:avLst/>
        </a:prstGeom>
        <a:solidFill>
          <a:srgbClr val="00B0F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Арендная плата за земельные участки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Арендная плата за муниципальное имущество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Плата за пользование жилыми помещениями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Плата за размещение и эксплуатацию НТО, установку и эксплуатацию рекламных конструкций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Плата за негативное воздействие на окружающую среду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Доходы от продажи материальных и нематериальных активов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Прочие доходы ( в </a:t>
          </a:r>
          <a:r>
            <a:rPr lang="ru-RU" sz="1400" kern="1200" dirty="0" err="1" smtClean="0"/>
            <a:t>т.ч</a:t>
          </a:r>
          <a:r>
            <a:rPr lang="ru-RU" sz="1400" kern="1200" dirty="0" smtClean="0"/>
            <a:t>. штрафы)</a:t>
          </a:r>
          <a:endParaRPr lang="ru-RU" sz="1400" kern="1200" dirty="0"/>
        </a:p>
      </dsp:txBody>
      <dsp:txXfrm>
        <a:off x="3053812" y="1333812"/>
        <a:ext cx="2676375" cy="3746924"/>
      </dsp:txXfrm>
    </dsp:sp>
    <dsp:sp modelId="{ACF25AA3-2C9C-46B9-9AD9-E1489BE98D07}">
      <dsp:nvSpPr>
        <dsp:cNvPr id="0" name=""/>
        <dsp:cNvSpPr/>
      </dsp:nvSpPr>
      <dsp:spPr>
        <a:xfrm>
          <a:off x="6107625" y="0"/>
          <a:ext cx="2676375" cy="1070550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</a:rPr>
            <a:t>Безвозмездные поступления</a:t>
          </a:r>
          <a:endParaRPr lang="ru-RU" sz="1600" kern="1200" dirty="0">
            <a:solidFill>
              <a:srgbClr val="002060"/>
            </a:solidFill>
          </a:endParaRPr>
        </a:p>
      </dsp:txBody>
      <dsp:txXfrm>
        <a:off x="6107625" y="0"/>
        <a:ext cx="2676375" cy="1070550"/>
      </dsp:txXfrm>
    </dsp:sp>
    <dsp:sp modelId="{8AA1167C-E847-412D-B582-F676F2F579E7}">
      <dsp:nvSpPr>
        <dsp:cNvPr id="0" name=""/>
        <dsp:cNvSpPr/>
      </dsp:nvSpPr>
      <dsp:spPr>
        <a:xfrm>
          <a:off x="6104879" y="1333812"/>
          <a:ext cx="2676375" cy="3746924"/>
        </a:xfrm>
        <a:prstGeom prst="rect">
          <a:avLst/>
        </a:prstGeom>
        <a:solidFill>
          <a:srgbClr val="00B0F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Дотации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Субсидии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Субвенции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Иные межбюджетные трансферты</a:t>
          </a:r>
          <a:endParaRPr lang="ru-RU" sz="1400" kern="1200" dirty="0"/>
        </a:p>
      </dsp:txBody>
      <dsp:txXfrm>
        <a:off x="6104879" y="1333812"/>
        <a:ext cx="2676375" cy="37469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6757B4-B697-4218-BC79-6B05877410BD}">
      <dsp:nvSpPr>
        <dsp:cNvPr id="0" name=""/>
        <dsp:cNvSpPr/>
      </dsp:nvSpPr>
      <dsp:spPr>
        <a:xfrm>
          <a:off x="1916" y="119045"/>
          <a:ext cx="1660936" cy="8304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Налоговые доходы</a:t>
          </a:r>
          <a:endParaRPr lang="ru-RU" sz="1800" kern="1200" dirty="0"/>
        </a:p>
      </dsp:txBody>
      <dsp:txXfrm>
        <a:off x="26240" y="143369"/>
        <a:ext cx="1612288" cy="781820"/>
      </dsp:txXfrm>
    </dsp:sp>
    <dsp:sp modelId="{04DAC4E6-6846-45A7-BC09-2A0B857104CA}">
      <dsp:nvSpPr>
        <dsp:cNvPr id="0" name=""/>
        <dsp:cNvSpPr/>
      </dsp:nvSpPr>
      <dsp:spPr>
        <a:xfrm>
          <a:off x="168010" y="949513"/>
          <a:ext cx="290119" cy="17532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3226"/>
              </a:lnTo>
              <a:lnTo>
                <a:pt x="290119" y="1753226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BF184F-5B7C-49F8-ACA3-F160D16C2489}">
      <dsp:nvSpPr>
        <dsp:cNvPr id="0" name=""/>
        <dsp:cNvSpPr/>
      </dsp:nvSpPr>
      <dsp:spPr>
        <a:xfrm>
          <a:off x="458129" y="2287505"/>
          <a:ext cx="1663474" cy="8304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45,6</a:t>
          </a:r>
          <a:r>
            <a:rPr lang="ru-RU" sz="3600" kern="1200" dirty="0" smtClean="0"/>
            <a:t>%</a:t>
          </a:r>
          <a:endParaRPr lang="ru-RU" sz="3600" kern="1200" dirty="0"/>
        </a:p>
      </dsp:txBody>
      <dsp:txXfrm>
        <a:off x="482453" y="2311829"/>
        <a:ext cx="1614826" cy="781820"/>
      </dsp:txXfrm>
    </dsp:sp>
    <dsp:sp modelId="{40DABAD6-1EE6-45FF-B7F3-9E89B919DF03}">
      <dsp:nvSpPr>
        <dsp:cNvPr id="0" name=""/>
        <dsp:cNvSpPr/>
      </dsp:nvSpPr>
      <dsp:spPr>
        <a:xfrm>
          <a:off x="168010" y="949513"/>
          <a:ext cx="228544" cy="6797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9721"/>
              </a:lnTo>
              <a:lnTo>
                <a:pt x="228544" y="679721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9C225E-5EA6-4DBE-ADCA-58FCA885CA29}">
      <dsp:nvSpPr>
        <dsp:cNvPr id="0" name=""/>
        <dsp:cNvSpPr/>
      </dsp:nvSpPr>
      <dsp:spPr>
        <a:xfrm>
          <a:off x="396555" y="1175807"/>
          <a:ext cx="2065567" cy="9068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103 045,3</a:t>
          </a:r>
          <a:r>
            <a:rPr lang="ru-RU" sz="2400" kern="1200" dirty="0" smtClean="0"/>
            <a:t/>
          </a:r>
          <a:br>
            <a:rPr lang="ru-RU" sz="2400" kern="1200" dirty="0" smtClean="0"/>
          </a:br>
          <a:r>
            <a:rPr lang="ru-RU" sz="2400" kern="1200" dirty="0" smtClean="0"/>
            <a:t>тыс. рублей</a:t>
          </a:r>
          <a:endParaRPr lang="ru-RU" sz="2400" kern="1200" dirty="0"/>
        </a:p>
      </dsp:txBody>
      <dsp:txXfrm>
        <a:off x="423116" y="1202368"/>
        <a:ext cx="2012445" cy="853732"/>
      </dsp:txXfrm>
    </dsp:sp>
    <dsp:sp modelId="{E9725B3F-6185-4DDC-9491-7CCEFBDDD16F}">
      <dsp:nvSpPr>
        <dsp:cNvPr id="0" name=""/>
        <dsp:cNvSpPr/>
      </dsp:nvSpPr>
      <dsp:spPr>
        <a:xfrm>
          <a:off x="2482718" y="119045"/>
          <a:ext cx="1660936" cy="8304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Неналоговые доходы </a:t>
          </a:r>
          <a:endParaRPr lang="ru-RU" sz="1800" kern="1200" dirty="0"/>
        </a:p>
      </dsp:txBody>
      <dsp:txXfrm>
        <a:off x="2507042" y="143369"/>
        <a:ext cx="1612288" cy="781820"/>
      </dsp:txXfrm>
    </dsp:sp>
    <dsp:sp modelId="{F9E250EC-B441-472C-8997-A8D4CD1AF569}">
      <dsp:nvSpPr>
        <dsp:cNvPr id="0" name=""/>
        <dsp:cNvSpPr/>
      </dsp:nvSpPr>
      <dsp:spPr>
        <a:xfrm>
          <a:off x="2648812" y="949513"/>
          <a:ext cx="253286" cy="17518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1814"/>
              </a:lnTo>
              <a:lnTo>
                <a:pt x="253286" y="1751814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3BA4C1-F4E0-4945-96FA-8DDA88712B16}">
      <dsp:nvSpPr>
        <dsp:cNvPr id="0" name=""/>
        <dsp:cNvSpPr/>
      </dsp:nvSpPr>
      <dsp:spPr>
        <a:xfrm>
          <a:off x="2902098" y="2286093"/>
          <a:ext cx="1771342" cy="8304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15,2</a:t>
          </a:r>
          <a:r>
            <a:rPr lang="ru-RU" sz="3600" kern="1200" dirty="0" smtClean="0"/>
            <a:t>%</a:t>
          </a:r>
          <a:endParaRPr lang="ru-RU" sz="3600" kern="1200" dirty="0"/>
        </a:p>
      </dsp:txBody>
      <dsp:txXfrm>
        <a:off x="2926422" y="2310417"/>
        <a:ext cx="1722694" cy="781820"/>
      </dsp:txXfrm>
    </dsp:sp>
    <dsp:sp modelId="{CE87DE33-B076-4158-825D-8F1779A6024A}">
      <dsp:nvSpPr>
        <dsp:cNvPr id="0" name=""/>
        <dsp:cNvSpPr/>
      </dsp:nvSpPr>
      <dsp:spPr>
        <a:xfrm>
          <a:off x="2648812" y="949513"/>
          <a:ext cx="167661" cy="6797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9705"/>
              </a:lnTo>
              <a:lnTo>
                <a:pt x="167661" y="679705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700A11-5CA6-420A-A646-20E8725F484E}">
      <dsp:nvSpPr>
        <dsp:cNvPr id="0" name=""/>
        <dsp:cNvSpPr/>
      </dsp:nvSpPr>
      <dsp:spPr>
        <a:xfrm>
          <a:off x="2816473" y="1166273"/>
          <a:ext cx="2033916" cy="9258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34 421,2</a:t>
          </a:r>
          <a:r>
            <a:rPr lang="ru-RU" sz="2400" kern="1200" dirty="0" smtClean="0"/>
            <a:t/>
          </a:r>
          <a:br>
            <a:rPr lang="ru-RU" sz="2400" kern="1200" dirty="0" smtClean="0"/>
          </a:br>
          <a:r>
            <a:rPr lang="ru-RU" sz="2400" kern="1200" dirty="0" smtClean="0"/>
            <a:t>тыс. рублей</a:t>
          </a:r>
          <a:endParaRPr lang="ru-RU" sz="2400" kern="1200" dirty="0"/>
        </a:p>
      </dsp:txBody>
      <dsp:txXfrm>
        <a:off x="2843591" y="1193391"/>
        <a:ext cx="1979680" cy="871653"/>
      </dsp:txXfrm>
    </dsp:sp>
    <dsp:sp modelId="{7DCFCB83-52F8-443E-92D8-D44ED154109F}">
      <dsp:nvSpPr>
        <dsp:cNvPr id="0" name=""/>
        <dsp:cNvSpPr/>
      </dsp:nvSpPr>
      <dsp:spPr>
        <a:xfrm>
          <a:off x="4931869" y="119045"/>
          <a:ext cx="1660936" cy="8304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Безвозмездные поступления</a:t>
          </a:r>
          <a:endParaRPr lang="ru-RU" sz="1800" kern="1200" dirty="0"/>
        </a:p>
      </dsp:txBody>
      <dsp:txXfrm>
        <a:off x="4956193" y="143369"/>
        <a:ext cx="1612288" cy="781820"/>
      </dsp:txXfrm>
    </dsp:sp>
    <dsp:sp modelId="{E77E901F-422C-401C-A509-30FE1D3C36AC}">
      <dsp:nvSpPr>
        <dsp:cNvPr id="0" name=""/>
        <dsp:cNvSpPr/>
      </dsp:nvSpPr>
      <dsp:spPr>
        <a:xfrm>
          <a:off x="5097962" y="949513"/>
          <a:ext cx="162944" cy="17291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9167"/>
              </a:lnTo>
              <a:lnTo>
                <a:pt x="162944" y="1729167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76B5F5-E4DC-4E60-B739-EC33987B1D4A}">
      <dsp:nvSpPr>
        <dsp:cNvPr id="0" name=""/>
        <dsp:cNvSpPr/>
      </dsp:nvSpPr>
      <dsp:spPr>
        <a:xfrm>
          <a:off x="5260907" y="2263447"/>
          <a:ext cx="2112764" cy="8304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39,2</a:t>
          </a:r>
          <a:r>
            <a:rPr lang="ru-RU" sz="3600" kern="1200" dirty="0" smtClean="0"/>
            <a:t>%</a:t>
          </a:r>
          <a:endParaRPr lang="ru-RU" sz="3600" kern="1200" dirty="0"/>
        </a:p>
      </dsp:txBody>
      <dsp:txXfrm>
        <a:off x="5285231" y="2287771"/>
        <a:ext cx="2064116" cy="781820"/>
      </dsp:txXfrm>
    </dsp:sp>
    <dsp:sp modelId="{246286E8-F611-4730-BCB8-9724EE3A0C3B}">
      <dsp:nvSpPr>
        <dsp:cNvPr id="0" name=""/>
        <dsp:cNvSpPr/>
      </dsp:nvSpPr>
      <dsp:spPr>
        <a:xfrm>
          <a:off x="5097962" y="949513"/>
          <a:ext cx="162944" cy="6555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5521"/>
              </a:lnTo>
              <a:lnTo>
                <a:pt x="162944" y="655521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4FABA6-9067-4835-8B0F-9A999AFD5AAA}">
      <dsp:nvSpPr>
        <dsp:cNvPr id="0" name=""/>
        <dsp:cNvSpPr/>
      </dsp:nvSpPr>
      <dsp:spPr>
        <a:xfrm>
          <a:off x="5260907" y="1152263"/>
          <a:ext cx="2033916" cy="9055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88 408,0</a:t>
          </a:r>
          <a:r>
            <a:rPr lang="ru-RU" sz="2400" kern="1200" dirty="0" smtClean="0"/>
            <a:t/>
          </a:r>
          <a:br>
            <a:rPr lang="ru-RU" sz="2400" kern="1200" dirty="0" smtClean="0"/>
          </a:br>
          <a:r>
            <a:rPr lang="ru-RU" sz="2400" kern="1200" dirty="0" smtClean="0"/>
            <a:t>тыс. рублей</a:t>
          </a:r>
        </a:p>
      </dsp:txBody>
      <dsp:txXfrm>
        <a:off x="5287429" y="1178785"/>
        <a:ext cx="1980872" cy="8524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0.54718</cdr:x>
      <cdr:y>0</cdr:y>
    </cdr:from>
    <cdr:to>
      <cdr:x>0.96753</cdr:x>
      <cdr:y>0.26295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44750" y="0"/>
          <a:ext cx="1263489" cy="7005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8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15 886,1</a:t>
          </a:r>
          <a:endParaRPr lang="ru-RU" sz="1800" b="1" dirty="0" smtClean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r>
            <a:rPr lang="ru-RU" sz="18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0.69217</cdr:x>
      <cdr:y>0.41865</cdr:y>
    </cdr:from>
    <cdr:to>
      <cdr:x>0.91728</cdr:x>
      <cdr:y>0.55099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3466957" y="2174279"/>
          <a:ext cx="1127535" cy="6873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/>
            <a:t>2 105,3</a:t>
          </a:r>
        </a:p>
        <a:p xmlns:a="http://schemas.openxmlformats.org/drawingml/2006/main">
          <a:pPr algn="ctr"/>
          <a:r>
            <a:rPr lang="ru-RU" sz="1600" b="1" dirty="0" smtClean="0"/>
            <a:t>тыс. руб.</a:t>
          </a:r>
          <a:endParaRPr lang="ru-RU" sz="1600" b="1" dirty="0"/>
        </a:p>
      </cdr:txBody>
    </cdr:sp>
  </cdr:relSizeAnchor>
  <cdr:relSizeAnchor xmlns:cdr="http://schemas.openxmlformats.org/drawingml/2006/chartDrawing">
    <cdr:from>
      <cdr:x>0.59788</cdr:x>
      <cdr:y>0.28576</cdr:y>
    </cdr:from>
    <cdr:to>
      <cdr:x>0.83634</cdr:x>
      <cdr:y>0.40748</cdr:y>
    </cdr:to>
    <cdr:sp macro="" textlink="">
      <cdr:nvSpPr>
        <cdr:cNvPr id="24" name="TextBox 23"/>
        <cdr:cNvSpPr txBox="1"/>
      </cdr:nvSpPr>
      <cdr:spPr>
        <a:xfrm xmlns:a="http://schemas.openxmlformats.org/drawingml/2006/main">
          <a:off x="2994695" y="1484117"/>
          <a:ext cx="1194403" cy="6321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/>
            <a:t>162,8</a:t>
          </a:r>
        </a:p>
        <a:p xmlns:a="http://schemas.openxmlformats.org/drawingml/2006/main">
          <a:pPr algn="ctr"/>
          <a:r>
            <a:rPr lang="ru-RU" sz="1600" b="1" dirty="0" smtClean="0"/>
            <a:t>тыс. руб.</a:t>
          </a:r>
          <a:endParaRPr lang="ru-RU" sz="1600" b="1" dirty="0"/>
        </a:p>
      </cdr:txBody>
    </cdr:sp>
  </cdr:relSizeAnchor>
  <cdr:relSizeAnchor xmlns:cdr="http://schemas.openxmlformats.org/drawingml/2006/chartDrawing">
    <cdr:from>
      <cdr:x>0.44247</cdr:x>
      <cdr:y>0.16483</cdr:y>
    </cdr:from>
    <cdr:to>
      <cdr:x>0.67473</cdr:x>
      <cdr:y>0.28005</cdr:y>
    </cdr:to>
    <cdr:sp macro="" textlink="">
      <cdr:nvSpPr>
        <cdr:cNvPr id="26" name="TextBox 25"/>
        <cdr:cNvSpPr txBox="1"/>
      </cdr:nvSpPr>
      <cdr:spPr>
        <a:xfrm xmlns:a="http://schemas.openxmlformats.org/drawingml/2006/main">
          <a:off x="2304527" y="913907"/>
          <a:ext cx="1209675" cy="6388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/>
            <a:t>499,5</a:t>
          </a:r>
        </a:p>
        <a:p xmlns:a="http://schemas.openxmlformats.org/drawingml/2006/main">
          <a:pPr algn="ctr"/>
          <a:r>
            <a:rPr lang="ru-RU" sz="1600" b="1" dirty="0" smtClean="0"/>
            <a:t>тыс. руб.</a:t>
          </a:r>
          <a:endParaRPr lang="ru-RU" sz="1600" b="1" dirty="0"/>
        </a:p>
      </cdr:txBody>
    </cdr:sp>
  </cdr:relSizeAnchor>
  <cdr:relSizeAnchor xmlns:cdr="http://schemas.openxmlformats.org/drawingml/2006/chartDrawing">
    <cdr:from>
      <cdr:x>0.5</cdr:x>
      <cdr:y>0.45074</cdr:y>
    </cdr:from>
    <cdr:to>
      <cdr:x>0.6944</cdr:x>
      <cdr:y>0.45074</cdr:y>
    </cdr:to>
    <cdr:cxnSp macro="">
      <cdr:nvCxnSpPr>
        <cdr:cNvPr id="8" name="Прямая со стрелкой 7"/>
        <cdr:cNvCxnSpPr/>
      </cdr:nvCxnSpPr>
      <cdr:spPr>
        <a:xfrm xmlns:a="http://schemas.openxmlformats.org/drawingml/2006/main">
          <a:off x="2504409" y="2340975"/>
          <a:ext cx="973714" cy="0"/>
        </a:xfrm>
        <a:prstGeom xmlns:a="http://schemas.openxmlformats.org/drawingml/2006/main" prst="straightConnector1">
          <a:avLst/>
        </a:prstGeom>
        <a:ln xmlns:a="http://schemas.openxmlformats.org/drawingml/2006/main" w="50800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0.69444</cdr:x>
      <cdr:y>0.65413</cdr:y>
    </cdr:from>
    <cdr:to>
      <cdr:x>0.93536</cdr:x>
      <cdr:y>0.76306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3616847" y="3626919"/>
          <a:ext cx="1254774" cy="6039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/>
            <a:t>313,3</a:t>
          </a:r>
        </a:p>
        <a:p xmlns:a="http://schemas.openxmlformats.org/drawingml/2006/main">
          <a:pPr algn="ctr"/>
          <a:r>
            <a:rPr lang="ru-RU" sz="1600" b="1" dirty="0" smtClean="0"/>
            <a:t>тыс. руб.</a:t>
          </a:r>
          <a:endParaRPr lang="ru-RU" sz="16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0.64642</cdr:x>
      <cdr:y>0.01967</cdr:y>
    </cdr:from>
    <cdr:to>
      <cdr:x>0.97637</cdr:x>
      <cdr:y>0.91039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161511" y="96475"/>
          <a:ext cx="1613719" cy="43686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endParaRPr lang="ru-RU" sz="1600" b="1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0.01824</cdr:x>
      <cdr:y>0.77778</cdr:y>
    </cdr:from>
    <cdr:to>
      <cdr:x>0.38854</cdr:x>
      <cdr:y>0.86602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41784" y="4032448"/>
          <a:ext cx="2878120" cy="45748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solidFill>
                <a:schemeClr val="tx1"/>
              </a:solidFill>
              <a:cs typeface="Times New Roman" panose="02020603050405020304" pitchFamily="18" charset="0"/>
            </a:rPr>
            <a:t>150 183,2 тыс. рублей</a:t>
          </a:r>
          <a:endParaRPr lang="ru-RU" sz="2000" b="1" dirty="0">
            <a:solidFill>
              <a:schemeClr val="tx1"/>
            </a:solidFill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0.69456</cdr:x>
      <cdr:y>0.39706</cdr:y>
    </cdr:from>
    <cdr:to>
      <cdr:x>0.8122</cdr:x>
      <cdr:y>0.5838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398368" y="194421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0.58338</cdr:x>
      <cdr:y>0.13235</cdr:y>
    </cdr:from>
    <cdr:to>
      <cdr:x>0.99074</cdr:x>
      <cdr:y>0.3191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534272" y="648072"/>
          <a:ext cx="316612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0.86132</cdr:x>
      <cdr:y>0.19118</cdr:y>
    </cdr:from>
    <cdr:to>
      <cdr:x>0.97897</cdr:x>
      <cdr:y>0.37792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6694512" y="93610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0.68068</cdr:x>
      <cdr:y>0.1626</cdr:y>
    </cdr:from>
    <cdr:to>
      <cdr:x>1</cdr:x>
      <cdr:y>0.23302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832817" y="854712"/>
          <a:ext cx="2736260" cy="37016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61 115,4 тыс. рублей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2436" y="2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5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2436" y="6456365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FF93848-11DC-447E-B293-CEEE57E940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7105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436" y="2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5488" y="509588"/>
            <a:ext cx="3397250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664" y="3228977"/>
            <a:ext cx="7941310" cy="305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65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436" y="6456365"/>
            <a:ext cx="4302607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243268B-4ABA-4A35-8278-855EB0F940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2294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1146364-D3D9-4FFA-A232-DB40AF071D63}" type="slidenum">
              <a:rPr lang="ru-RU" altLang="ru-RU" smtClean="0"/>
              <a:pPr>
                <a:spcBef>
                  <a:spcPct val="0"/>
                </a:spcBef>
              </a:pPr>
              <a:t>1</a:t>
            </a:fld>
            <a:endParaRPr lang="ru-RU" altLang="ru-RU" smtClean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195538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10347DB-BB48-4439-A14B-CAFF6D6CCB6C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ru-RU" alt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1448780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6A3D04F-6571-4E9F-BFAE-D0F170B995F5}" type="slidenum">
              <a:rPr lang="ru-RU" altLang="ru-RU" smtClean="0"/>
              <a:pPr>
                <a:spcBef>
                  <a:spcPct val="0"/>
                </a:spcBef>
              </a:pPr>
              <a:t>37</a:t>
            </a:fld>
            <a:endParaRPr lang="ru-RU" altLang="ru-RU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778581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43268B-4ABA-4A35-8278-855EB0F940B3}" type="slidenum">
              <a:rPr lang="ru-RU" altLang="ru-RU" smtClean="0"/>
              <a:pPr>
                <a:defRPr/>
              </a:pPr>
              <a:t>15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2624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43268B-4ABA-4A35-8278-855EB0F940B3}" type="slidenum">
              <a:rPr lang="ru-RU" altLang="ru-RU" smtClean="0"/>
              <a:pPr>
                <a:defRPr/>
              </a:pPr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0002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43268B-4ABA-4A35-8278-855EB0F940B3}" type="slidenum">
              <a:rPr lang="ru-RU" altLang="ru-RU" smtClean="0"/>
              <a:pPr>
                <a:defRPr/>
              </a:pPr>
              <a:t>19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3211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43268B-4ABA-4A35-8278-855EB0F940B3}" type="slidenum">
              <a:rPr lang="ru-RU" altLang="ru-RU" smtClean="0"/>
              <a:pPr>
                <a:defRPr/>
              </a:pPr>
              <a:t>20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0124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7B98A46-58F1-48B9-BD68-1CEF13F4D6C9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78849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E33EBA7-9743-4002-8893-DE17B5341D8A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673573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86B65BB-97BE-4068-8489-7B874C39A9E1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621205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BC07C58-6F98-4CEB-A8BC-38FE78F638EA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24</a:t>
            </a:fld>
            <a:endParaRPr lang="ru-RU" alt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431147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912828-EC75-4303-BE95-472CA374E47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467350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24D4FD-2374-4789-BA6B-DB469E31C76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005499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3CAB99-392C-4FAE-9C03-CEE0F91C7DBD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01338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7313613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447800" y="1600200"/>
            <a:ext cx="7313613" cy="4525963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A5922-9ED2-4A66-83F2-48F6C8FAB3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3696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ACA187-E9AA-4EBC-A226-F3C6FEFC76D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281988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ABC276-C98C-42B4-94F3-617EA3AFE5F2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804291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E0592B-E9BF-4003-951D-893FD88D1548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929490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8DD7FA-1F1E-46B2-A3FA-9F22FF84D44A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248088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75EF17-410D-4D64-8CF2-83E077DB599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167513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992B7F-310E-4245-91FF-59152843DA8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364584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8C8AF6-23AB-4284-B2A7-CEC33EBA7722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528918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CB8014-E27D-450A-A232-98E0A633016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2355124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BB40A5F-BBC1-4859-A557-3250535959A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565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</p:sldLayoutIdLst>
  <p:transition spd="slow">
    <p:dissolve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diagramLayout" Target="../diagrams/layout2.xml"/><Relationship Id="rId7" Type="http://schemas.openxmlformats.org/officeDocument/2006/relationships/image" Target="../media/image1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emf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34378" y="1347481"/>
            <a:ext cx="8928992" cy="175432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sz="3600" b="1" dirty="0">
                <a:ln w="10160">
                  <a:solidFill>
                    <a:srgbClr val="7030A0"/>
                  </a:solidFill>
                  <a:prstDash val="solid"/>
                </a:ln>
              </a:rPr>
              <a:t>п</a:t>
            </a:r>
            <a:r>
              <a:rPr lang="ru-RU" sz="3600" b="1" dirty="0" smtClean="0">
                <a:ln w="10160">
                  <a:solidFill>
                    <a:srgbClr val="7030A0"/>
                  </a:solidFill>
                  <a:prstDash val="solid"/>
                </a:ln>
              </a:rPr>
              <a:t>о отчету об исполнении </a:t>
            </a:r>
            <a:r>
              <a:rPr lang="ru-RU" sz="3600" b="1" dirty="0">
                <a:ln w="10160">
                  <a:solidFill>
                    <a:srgbClr val="7030A0"/>
                  </a:solidFill>
                  <a:prstDash val="solid"/>
                </a:ln>
              </a:rPr>
              <a:t>бюджета </a:t>
            </a:r>
            <a:r>
              <a:rPr lang="ru-RU" sz="3600" b="1" dirty="0" smtClean="0">
                <a:ln w="10160">
                  <a:solidFill>
                    <a:srgbClr val="7030A0"/>
                  </a:solidFill>
                  <a:prstDash val="solid"/>
                </a:ln>
              </a:rPr>
              <a:t/>
            </a:r>
            <a:br>
              <a:rPr lang="ru-RU" sz="3600" b="1" dirty="0" smtClean="0">
                <a:ln w="10160">
                  <a:solidFill>
                    <a:srgbClr val="7030A0"/>
                  </a:solidFill>
                  <a:prstDash val="solid"/>
                </a:ln>
              </a:rPr>
            </a:br>
            <a:r>
              <a:rPr lang="ru-RU" sz="3600" b="1" dirty="0" smtClean="0">
                <a:ln w="10160">
                  <a:solidFill>
                    <a:srgbClr val="7030A0"/>
                  </a:solidFill>
                  <a:prstDash val="solid"/>
                </a:ln>
              </a:rPr>
              <a:t>МО «Светогорское </a:t>
            </a:r>
            <a:r>
              <a:rPr lang="ru-RU" sz="3600" b="1" dirty="0">
                <a:ln w="10160">
                  <a:solidFill>
                    <a:srgbClr val="7030A0"/>
                  </a:solidFill>
                  <a:prstDash val="solid"/>
                </a:ln>
              </a:rPr>
              <a:t>городское поселение» </a:t>
            </a:r>
            <a:r>
              <a:rPr lang="ru-RU" sz="3600" b="1" dirty="0" smtClean="0">
                <a:ln w="10160">
                  <a:solidFill>
                    <a:srgbClr val="7030A0"/>
                  </a:solidFill>
                  <a:prstDash val="solid"/>
                </a:ln>
              </a:rPr>
              <a:t>за 202</a:t>
            </a:r>
            <a:r>
              <a:rPr lang="en-US" sz="3600" b="1" dirty="0" smtClean="0">
                <a:ln w="10160">
                  <a:solidFill>
                    <a:srgbClr val="7030A0"/>
                  </a:solidFill>
                  <a:prstDash val="solid"/>
                </a:ln>
              </a:rPr>
              <a:t>3</a:t>
            </a:r>
            <a:r>
              <a:rPr lang="ru-RU" sz="3600" b="1" dirty="0" smtClean="0">
                <a:ln w="10160">
                  <a:solidFill>
                    <a:srgbClr val="7030A0"/>
                  </a:solidFill>
                  <a:prstDash val="solid"/>
                </a:ln>
              </a:rPr>
              <a:t> год</a:t>
            </a:r>
            <a:endParaRPr lang="ru-RU" sz="3600" b="1" dirty="0">
              <a:ln w="10160">
                <a:solidFill>
                  <a:srgbClr val="7030A0"/>
                </a:solidFill>
                <a:prstDash val="solid"/>
              </a:ln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7" y="73094"/>
            <a:ext cx="1068327" cy="1318923"/>
          </a:xfrm>
          <a:prstGeom prst="rect">
            <a:avLst/>
          </a:prstGeom>
        </p:spPr>
      </p:pic>
      <p:sp>
        <p:nvSpPr>
          <p:cNvPr id="3" name="AutoShape 2" descr="20230216_181742.jpg"/>
          <p:cNvSpPr>
            <a:spLocks noChangeAspect="1" noChangeArrowheads="1"/>
          </p:cNvSpPr>
          <p:nvPr/>
        </p:nvSpPr>
        <p:spPr bwMode="auto">
          <a:xfrm>
            <a:off x="251519" y="-144463"/>
            <a:ext cx="208855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46" y="3555775"/>
            <a:ext cx="3981276" cy="29894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55775"/>
            <a:ext cx="4032448" cy="30243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46584" y="535722"/>
            <a:ext cx="52469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Бюджет для граждан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224008" y="210619"/>
            <a:ext cx="66959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Основные параметры бюджета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77380" y="158395"/>
            <a:ext cx="77768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9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35" y="901565"/>
            <a:ext cx="7490303" cy="4103279"/>
          </a:xfrm>
          <a:prstGeom prst="rect">
            <a:avLst/>
          </a:prstGeom>
          <a:effectLst>
            <a:reflection stA="89000" endPos="65000" dist="50800" dir="5400000" sy="-100000" algn="bl" rotWithShape="0"/>
            <a:softEdge rad="31750"/>
          </a:effectLst>
          <a:scene3d>
            <a:camera prst="orthographicFront">
              <a:rot lat="0" lon="12000000" rev="0"/>
            </a:camera>
            <a:lightRig rig="threePt" dir="t"/>
          </a:scene3d>
        </p:spPr>
      </p:pic>
      <p:sp>
        <p:nvSpPr>
          <p:cNvPr id="17" name="TextBox 16"/>
          <p:cNvSpPr txBox="1"/>
          <p:nvPr/>
        </p:nvSpPr>
        <p:spPr>
          <a:xfrm>
            <a:off x="827584" y="2709957"/>
            <a:ext cx="3672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0">
                  <a:solidFill>
                    <a:srgbClr val="7030A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Доходы</a:t>
            </a:r>
          </a:p>
          <a:p>
            <a:pPr algn="ctr"/>
            <a:r>
              <a:rPr lang="en-US" sz="2800" b="1" dirty="0" smtClean="0">
                <a:ln w="0">
                  <a:solidFill>
                    <a:srgbClr val="7030A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225 874,5 </a:t>
            </a:r>
            <a:r>
              <a:rPr lang="ru-RU" sz="2800" b="1" dirty="0" smtClean="0">
                <a:ln w="0">
                  <a:solidFill>
                    <a:srgbClr val="7030A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тыс. рублей</a:t>
            </a:r>
            <a:endParaRPr lang="ru-RU" sz="2800" b="1" dirty="0">
              <a:ln w="0">
                <a:solidFill>
                  <a:srgbClr val="7030A0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62953" y="2276872"/>
            <a:ext cx="3672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0">
                  <a:solidFill>
                    <a:srgbClr val="7030A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Расходы</a:t>
            </a:r>
          </a:p>
          <a:p>
            <a:pPr algn="ctr"/>
            <a:r>
              <a:rPr lang="en-US" sz="2800" b="1" dirty="0" smtClean="0">
                <a:ln w="0">
                  <a:solidFill>
                    <a:srgbClr val="7030A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211 298,6 </a:t>
            </a:r>
            <a:r>
              <a:rPr lang="ru-RU" sz="2800" b="1" dirty="0" smtClean="0">
                <a:ln w="0">
                  <a:solidFill>
                    <a:srgbClr val="7030A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тыс. рублей</a:t>
            </a:r>
            <a:endParaRPr lang="ru-RU" sz="2800" b="1" dirty="0">
              <a:ln w="0">
                <a:solidFill>
                  <a:srgbClr val="7030A0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35796" y="5004844"/>
            <a:ext cx="3672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0">
                  <a:solidFill>
                    <a:srgbClr val="7030A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Профицит</a:t>
            </a:r>
          </a:p>
          <a:p>
            <a:pPr algn="ctr"/>
            <a:r>
              <a:rPr lang="en-US" sz="2800" b="1" dirty="0" smtClean="0">
                <a:ln w="0">
                  <a:solidFill>
                    <a:srgbClr val="7030A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14 575,9 </a:t>
            </a:r>
            <a:r>
              <a:rPr lang="ru-RU" sz="2800" b="1" dirty="0" smtClean="0">
                <a:ln w="0">
                  <a:solidFill>
                    <a:srgbClr val="7030A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тыс. рублей</a:t>
            </a:r>
            <a:endParaRPr lang="ru-RU" sz="2800" b="1" dirty="0">
              <a:ln w="0">
                <a:solidFill>
                  <a:srgbClr val="7030A0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01490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14302" y="808800"/>
            <a:ext cx="5377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225 874,5 </a:t>
            </a:r>
            <a:r>
              <a:rPr lang="ru-RU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тыс. рублей</a:t>
            </a:r>
            <a:endParaRPr lang="ru-RU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18646135"/>
              </p:ext>
            </p:extLst>
          </p:nvPr>
        </p:nvGraphicFramePr>
        <p:xfrm>
          <a:off x="1367136" y="1336096"/>
          <a:ext cx="7378738" cy="3240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959" y="4682297"/>
            <a:ext cx="3271693" cy="207237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680241" y="221365"/>
            <a:ext cx="475252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cap="none" spc="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Доходы бюджета</a:t>
            </a:r>
            <a:endParaRPr lang="ru-RU" sz="3200" b="1" cap="none" spc="0" dirty="0">
              <a:ln w="10160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194848363"/>
              </p:ext>
            </p:extLst>
          </p:nvPr>
        </p:nvGraphicFramePr>
        <p:xfrm>
          <a:off x="341275" y="4641876"/>
          <a:ext cx="4446750" cy="2153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401527336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04" y="0"/>
            <a:ext cx="9152304" cy="6858000"/>
          </a:xfrm>
          <a:prstGeom prst="rect">
            <a:avLst/>
          </a:prstGeom>
        </p:spPr>
      </p:pic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497192" cy="50482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2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налоговых доходов бюджета </a:t>
            </a:r>
          </a:p>
        </p:txBody>
      </p:sp>
      <p:graphicFrame>
        <p:nvGraphicFramePr>
          <p:cNvPr id="2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4704951"/>
              </p:ext>
            </p:extLst>
          </p:nvPr>
        </p:nvGraphicFramePr>
        <p:xfrm>
          <a:off x="395288" y="765175"/>
          <a:ext cx="8424862" cy="5903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290811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62" y="-30664"/>
            <a:ext cx="9144000" cy="6858000"/>
          </a:xfrm>
          <a:prstGeom prst="rect">
            <a:avLst/>
          </a:prstGeom>
        </p:spPr>
      </p:pic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395288" y="135732"/>
            <a:ext cx="8569325" cy="115252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налоговых доходов в бюджет</a:t>
            </a:r>
            <a:br>
              <a:rPr lang="ru-RU" altLang="ru-RU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 «Светогорское городское поселение»</a:t>
            </a:r>
            <a:br>
              <a:rPr lang="ru-RU" altLang="ru-RU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202</a:t>
            </a:r>
            <a:r>
              <a:rPr lang="en-US" altLang="ru-RU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- 202</a:t>
            </a:r>
            <a:r>
              <a:rPr lang="en-US" altLang="ru-RU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sz="2800" b="1" dirty="0" smtClean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годы</a:t>
            </a:r>
          </a:p>
        </p:txBody>
      </p:sp>
      <p:graphicFrame>
        <p:nvGraphicFramePr>
          <p:cNvPr id="2" name="Объект 2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7738216"/>
              </p:ext>
            </p:extLst>
          </p:nvPr>
        </p:nvGraphicFramePr>
        <p:xfrm>
          <a:off x="190945" y="1288257"/>
          <a:ext cx="3005846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200251" y="2586772"/>
            <a:ext cx="1230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2">
                    <a:lumMod val="25000"/>
                  </a:schemeClr>
                </a:solidFill>
              </a:rPr>
              <a:t>637,6</a:t>
            </a:r>
            <a:endParaRPr lang="ru-RU" sz="18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</a:rPr>
              <a:t>тыс. руб.</a:t>
            </a:r>
            <a:endParaRPr lang="ru-RU" sz="1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94907" y="1116434"/>
            <a:ext cx="1122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2">
                    <a:lumMod val="25000"/>
                  </a:schemeClr>
                </a:solidFill>
              </a:rPr>
              <a:t>2 155,2</a:t>
            </a:r>
            <a:endParaRPr lang="ru-RU" sz="18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</a:rPr>
              <a:t>тыс. руб.</a:t>
            </a:r>
            <a:endParaRPr lang="ru-RU" sz="1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31127" y="2474250"/>
            <a:ext cx="1149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2">
                    <a:lumMod val="25000"/>
                  </a:schemeClr>
                </a:solidFill>
              </a:rPr>
              <a:t>200,7</a:t>
            </a:r>
            <a:endParaRPr lang="ru-RU" sz="18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</a:rPr>
              <a:t>тыс. руб.</a:t>
            </a:r>
            <a:endParaRPr lang="ru-RU" sz="1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5004048" y="3141807"/>
            <a:ext cx="0" cy="43037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504861510"/>
              </p:ext>
            </p:extLst>
          </p:nvPr>
        </p:nvGraphicFramePr>
        <p:xfrm>
          <a:off x="2303425" y="3356993"/>
          <a:ext cx="3564719" cy="3240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867294916"/>
              </p:ext>
            </p:extLst>
          </p:nvPr>
        </p:nvGraphicFramePr>
        <p:xfrm>
          <a:off x="6153408" y="1525232"/>
          <a:ext cx="3051345" cy="2479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5" name="Прямая со стрелкой 14"/>
          <p:cNvCxnSpPr/>
          <p:nvPr/>
        </p:nvCxnSpPr>
        <p:spPr>
          <a:xfrm flipV="1">
            <a:off x="3740538" y="3233103"/>
            <a:ext cx="0" cy="43037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7974097" y="1762765"/>
            <a:ext cx="0" cy="45777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516216" y="4437112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сельскохозяйственный налог 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7505820" y="4877266"/>
            <a:ext cx="0" cy="45777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928022" y="5335036"/>
            <a:ext cx="1122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</a:rPr>
              <a:t>-</a:t>
            </a:r>
            <a:r>
              <a:rPr lang="en-US" sz="1800" b="1" dirty="0" smtClean="0">
                <a:solidFill>
                  <a:schemeClr val="bg2">
                    <a:lumMod val="25000"/>
                  </a:schemeClr>
                </a:solidFill>
              </a:rPr>
              <a:t>21,</a:t>
            </a: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</a:rPr>
              <a:t>8</a:t>
            </a:r>
          </a:p>
          <a:p>
            <a:pPr algn="ctr"/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</a:rPr>
              <a:t>тыс. руб.</a:t>
            </a:r>
            <a:endParaRPr lang="ru-RU" sz="1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 flipV="1">
            <a:off x="2555776" y="2005349"/>
            <a:ext cx="0" cy="91959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155193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13" grpId="0">
        <p:bldAsOne/>
      </p:bldGraphic>
      <p:bldGraphic spid="14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395288" y="115889"/>
            <a:ext cx="8353425" cy="576808"/>
          </a:xfrm>
        </p:spPr>
        <p:txBody>
          <a:bodyPr/>
          <a:lstStyle/>
          <a:p>
            <a:r>
              <a:rPr lang="ru-RU" altLang="ru-RU" sz="32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неналоговых доходов бюджета </a:t>
            </a:r>
          </a:p>
        </p:txBody>
      </p:sp>
      <p:graphicFrame>
        <p:nvGraphicFramePr>
          <p:cNvPr id="2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1521963"/>
              </p:ext>
            </p:extLst>
          </p:nvPr>
        </p:nvGraphicFramePr>
        <p:xfrm>
          <a:off x="0" y="692697"/>
          <a:ext cx="9144000" cy="6281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5036981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6885384"/>
          </a:xfrm>
          <a:prstGeom prst="rect">
            <a:avLst/>
          </a:prstGeom>
        </p:spPr>
      </p:pic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424862" cy="1008063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Динамика неналоговых доходов в бюджет МО «Светогорское городское поселение» за 2022 - 2023 годы</a:t>
            </a:r>
          </a:p>
        </p:txBody>
      </p:sp>
      <p:graphicFrame>
        <p:nvGraphicFramePr>
          <p:cNvPr id="2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0169660"/>
              </p:ext>
            </p:extLst>
          </p:nvPr>
        </p:nvGraphicFramePr>
        <p:xfrm>
          <a:off x="3845434" y="1196752"/>
          <a:ext cx="5208281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3328138"/>
              </p:ext>
            </p:extLst>
          </p:nvPr>
        </p:nvGraphicFramePr>
        <p:xfrm>
          <a:off x="199101" y="1528763"/>
          <a:ext cx="4104456" cy="4406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293" name="TextBox 6"/>
          <p:cNvSpPr txBox="1">
            <a:spLocks noChangeArrowheads="1"/>
          </p:cNvSpPr>
          <p:nvPr/>
        </p:nvSpPr>
        <p:spPr bwMode="auto">
          <a:xfrm>
            <a:off x="2057341" y="1959165"/>
            <a:ext cx="11030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 smtClean="0"/>
              <a:t>1 223,0</a:t>
            </a:r>
            <a:br>
              <a:rPr lang="ru-RU" altLang="ru-RU" sz="1600" b="1" dirty="0" smtClean="0"/>
            </a:br>
            <a:r>
              <a:rPr lang="ru-RU" altLang="ru-RU" sz="1600" b="1" dirty="0" smtClean="0"/>
              <a:t>тыс. руб.</a:t>
            </a:r>
            <a:endParaRPr lang="ru-RU" altLang="ru-RU" sz="1600" dirty="0"/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2864357" y="3597689"/>
            <a:ext cx="10796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 smtClean="0"/>
              <a:t>457,0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 smtClean="0"/>
              <a:t>тыс. руб.</a:t>
            </a:r>
            <a:endParaRPr lang="ru-RU" altLang="ru-RU" sz="1600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1259632" y="2348880"/>
            <a:ext cx="504056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1259632" y="3861048"/>
            <a:ext cx="1425213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5521888" y="2348880"/>
            <a:ext cx="720080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6127621" y="2996952"/>
            <a:ext cx="1008112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1"/>
          <p:cNvSpPr txBox="1"/>
          <p:nvPr/>
        </p:nvSpPr>
        <p:spPr>
          <a:xfrm>
            <a:off x="2740529" y="4939954"/>
            <a:ext cx="1075419" cy="63110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/>
              <a:t>42,1</a:t>
            </a:r>
          </a:p>
          <a:p>
            <a:pPr algn="ctr"/>
            <a:r>
              <a:rPr lang="ru-RU" sz="1600" b="1" dirty="0" smtClean="0"/>
              <a:t>тыс. руб.</a:t>
            </a:r>
            <a:endParaRPr lang="ru-RU" sz="1600" b="1" dirty="0"/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1272004380"/>
              </p:ext>
            </p:extLst>
          </p:nvPr>
        </p:nvGraphicFramePr>
        <p:xfrm>
          <a:off x="850203" y="4618539"/>
          <a:ext cx="2414276" cy="18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30" name="Прямая со стрелкой 29"/>
          <p:cNvCxnSpPr/>
          <p:nvPr/>
        </p:nvCxnSpPr>
        <p:spPr>
          <a:xfrm>
            <a:off x="2235451" y="5229200"/>
            <a:ext cx="373393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6686303" y="5013176"/>
            <a:ext cx="720080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6919526" y="1700808"/>
            <a:ext cx="973714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"/>
          <p:cNvSpPr txBox="1"/>
          <p:nvPr/>
        </p:nvSpPr>
        <p:spPr>
          <a:xfrm>
            <a:off x="7979216" y="1457121"/>
            <a:ext cx="1163348" cy="71126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/>
              <a:t>6 446,2</a:t>
            </a:r>
          </a:p>
          <a:p>
            <a:pPr algn="ctr"/>
            <a:r>
              <a:rPr lang="ru-RU" sz="1600" b="1" dirty="0" smtClean="0"/>
              <a:t>тыс. руб.</a:t>
            </a:r>
            <a:endParaRPr lang="ru-RU" sz="1600" b="1" dirty="0"/>
          </a:p>
        </p:txBody>
      </p:sp>
      <p:sp>
        <p:nvSpPr>
          <p:cNvPr id="22" name="TextBox 1"/>
          <p:cNvSpPr txBox="1"/>
          <p:nvPr/>
        </p:nvSpPr>
        <p:spPr>
          <a:xfrm>
            <a:off x="6322324" y="4143757"/>
            <a:ext cx="1194403" cy="57414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/>
              <a:t>183,7</a:t>
            </a:r>
          </a:p>
          <a:p>
            <a:pPr algn="ctr"/>
            <a:r>
              <a:rPr lang="ru-RU" sz="1600" b="1" dirty="0" smtClean="0"/>
              <a:t>тыс. руб.</a:t>
            </a:r>
            <a:endParaRPr lang="ru-RU" sz="1600" b="1" dirty="0"/>
          </a:p>
        </p:txBody>
      </p:sp>
      <p:cxnSp>
        <p:nvCxnSpPr>
          <p:cNvPr id="24" name="Прямая со стрелкой 23"/>
          <p:cNvCxnSpPr/>
          <p:nvPr/>
        </p:nvCxnSpPr>
        <p:spPr>
          <a:xfrm flipH="1">
            <a:off x="5796798" y="4365104"/>
            <a:ext cx="720080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34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270" y="404664"/>
            <a:ext cx="8477121" cy="2315344"/>
          </a:xfrm>
        </p:spPr>
        <p:txBody>
          <a:bodyPr/>
          <a:lstStyle/>
          <a:p>
            <a:pPr algn="ctr"/>
            <a:r>
              <a:rPr lang="ru-RU" sz="32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Работа Комиссии по сокращению задолженности по налоговым платежам в бюджет</a:t>
            </a:r>
            <a:br>
              <a:rPr lang="ru-RU" sz="32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32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МО «Светогорское городское поселение» </a:t>
            </a:r>
            <a:endParaRPr lang="ru-RU" sz="3200" b="1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8327502"/>
              </p:ext>
            </p:extLst>
          </p:nvPr>
        </p:nvGraphicFramePr>
        <p:xfrm>
          <a:off x="704506" y="3068960"/>
          <a:ext cx="7918648" cy="159743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69976">
                  <a:extLst>
                    <a:ext uri="{9D8B030D-6E8A-4147-A177-3AD203B41FA5}">
                      <a16:colId xmlns:a16="http://schemas.microsoft.com/office/drawing/2014/main" val="2963962802"/>
                    </a:ext>
                  </a:extLst>
                </a:gridCol>
                <a:gridCol w="1709486">
                  <a:extLst>
                    <a:ext uri="{9D8B030D-6E8A-4147-A177-3AD203B41FA5}">
                      <a16:colId xmlns:a16="http://schemas.microsoft.com/office/drawing/2014/main" val="940398848"/>
                    </a:ext>
                  </a:extLst>
                </a:gridCol>
                <a:gridCol w="2359524">
                  <a:extLst>
                    <a:ext uri="{9D8B030D-6E8A-4147-A177-3AD203B41FA5}">
                      <a16:colId xmlns:a16="http://schemas.microsoft.com/office/drawing/2014/main" val="1033384497"/>
                    </a:ext>
                  </a:extLst>
                </a:gridCol>
                <a:gridCol w="1979662">
                  <a:extLst>
                    <a:ext uri="{9D8B030D-6E8A-4147-A177-3AD203B41FA5}">
                      <a16:colId xmlns:a16="http://schemas.microsoft.com/office/drawing/2014/main" val="404611309"/>
                    </a:ext>
                  </a:extLst>
                </a:gridCol>
              </a:tblGrid>
              <a:tr h="684362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Кол-во направленных писем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Кол-во проведенных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заседаний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effectLst/>
                        </a:rPr>
                        <a:t>Результаты погашения задолженности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77497"/>
                  </a:ext>
                </a:extLst>
              </a:tr>
              <a:tr h="2300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Кол-во писем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Сумма (тыс. руб.)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3868090"/>
                  </a:ext>
                </a:extLst>
              </a:tr>
              <a:tr h="61588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207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/>
                        <a:t>4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29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56,7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52658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243172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7989888" cy="1081088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altLang="ru-RU" sz="32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Безвозмездные поступления  2023 года</a:t>
            </a:r>
            <a:br>
              <a:rPr lang="ru-RU" altLang="ru-RU" sz="32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altLang="ru-RU" sz="3200" b="1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88 408,0 тыс. рублей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58354" y="2042193"/>
            <a:ext cx="8678142" cy="3960058"/>
          </a:xfr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200" b="1" dirty="0" smtClean="0">
                <a:solidFill>
                  <a:srgbClr val="660033"/>
                </a:solidFill>
              </a:rPr>
              <a:t>дотации на выравнивание бюджетной обеспеченности </a:t>
            </a:r>
            <a:r>
              <a:rPr lang="ru-RU" sz="2200" dirty="0" smtClean="0"/>
              <a:t>– </a:t>
            </a:r>
          </a:p>
          <a:p>
            <a:pPr marL="0" indent="0" algn="r">
              <a:buNone/>
              <a:defRPr/>
            </a:pPr>
            <a:r>
              <a:rPr lang="ru-RU" sz="2200" b="1" dirty="0" smtClean="0"/>
              <a:t>40 950,1 тыс. рублей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200" b="1" dirty="0" smtClean="0">
                <a:solidFill>
                  <a:srgbClr val="660033"/>
                </a:solidFill>
              </a:rPr>
              <a:t>субсидии бюджету поселения </a:t>
            </a:r>
            <a:r>
              <a:rPr lang="ru-RU" sz="2200" dirty="0" smtClean="0"/>
              <a:t>– </a:t>
            </a:r>
          </a:p>
          <a:p>
            <a:pPr marL="0" indent="0" algn="r">
              <a:buNone/>
              <a:defRPr/>
            </a:pPr>
            <a:r>
              <a:rPr lang="ru-RU" sz="2200" b="1" dirty="0" smtClean="0"/>
              <a:t>                                  42 899,0 тыс. рублей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200" b="1" dirty="0" smtClean="0">
                <a:solidFill>
                  <a:srgbClr val="660033"/>
                </a:solidFill>
              </a:rPr>
              <a:t>суб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</a:rPr>
              <a:t>вен</a:t>
            </a:r>
            <a:r>
              <a:rPr lang="ru-RU" sz="2200" b="1" dirty="0" smtClean="0">
                <a:solidFill>
                  <a:srgbClr val="660033"/>
                </a:solidFill>
              </a:rPr>
              <a:t>ции</a:t>
            </a:r>
            <a:r>
              <a:rPr lang="ru-RU" sz="2200" dirty="0" smtClean="0"/>
              <a:t>  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</a:rPr>
              <a:t>бюджетам  субъектов РФ и МО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– </a:t>
            </a:r>
          </a:p>
          <a:p>
            <a:pPr marL="0" indent="0" algn="r">
              <a:buNone/>
              <a:defRPr/>
            </a:pPr>
            <a:r>
              <a:rPr lang="ru-RU" sz="2200" b="1" dirty="0" smtClean="0"/>
              <a:t>3 396,8 тыс. рублей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200" b="1" dirty="0" smtClean="0">
                <a:solidFill>
                  <a:srgbClr val="660033"/>
                </a:solidFill>
              </a:rPr>
              <a:t>иные межбюджетные трансферты </a:t>
            </a:r>
            <a:r>
              <a:rPr lang="ru-RU" sz="2200" dirty="0" smtClean="0"/>
              <a:t>– </a:t>
            </a:r>
          </a:p>
          <a:p>
            <a:pPr marL="0" indent="0" algn="r">
              <a:buNone/>
              <a:defRPr/>
            </a:pPr>
            <a:r>
              <a:rPr lang="ru-RU" sz="2200" b="1" dirty="0" smtClean="0"/>
              <a:t>335,9 тыс. рублей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</a:rPr>
              <a:t>доходы бюджетов городских поселений 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</a:rPr>
              <a:t>-                                                                                                                                 									</a:t>
            </a:r>
            <a:r>
              <a:rPr lang="ru-RU" sz="2200" b="1" dirty="0" smtClean="0"/>
              <a:t>826,2 тыс</a:t>
            </a:r>
            <a:r>
              <a:rPr lang="ru-RU" sz="2200" b="1" dirty="0"/>
              <a:t>. </a:t>
            </a:r>
            <a:r>
              <a:rPr lang="ru-RU" sz="2200" b="1" dirty="0" smtClean="0"/>
              <a:t>рублей</a:t>
            </a:r>
          </a:p>
        </p:txBody>
      </p:sp>
    </p:spTree>
    <p:extLst>
      <p:ext uri="{BB962C8B-B14F-4D97-AF65-F5344CB8AC3E}">
        <p14:creationId xmlns:p14="http://schemas.microsoft.com/office/powerpoint/2010/main" val="3754837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7956376" cy="720080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Исполнение расходов за 2023 год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206194"/>
              </p:ext>
            </p:extLst>
          </p:nvPr>
        </p:nvGraphicFramePr>
        <p:xfrm>
          <a:off x="107504" y="548680"/>
          <a:ext cx="8892480" cy="6160988"/>
        </p:xfrm>
        <a:graphic>
          <a:graphicData uri="http://schemas.openxmlformats.org/drawingml/2006/table">
            <a:tbl>
              <a:tblPr/>
              <a:tblGrid>
                <a:gridCol w="4098290">
                  <a:extLst>
                    <a:ext uri="{9D8B030D-6E8A-4147-A177-3AD203B41FA5}">
                      <a16:colId xmlns:a16="http://schemas.microsoft.com/office/drawing/2014/main" val="668228209"/>
                    </a:ext>
                  </a:extLst>
                </a:gridCol>
                <a:gridCol w="641150">
                  <a:extLst>
                    <a:ext uri="{9D8B030D-6E8A-4147-A177-3AD203B41FA5}">
                      <a16:colId xmlns:a16="http://schemas.microsoft.com/office/drawing/2014/main" val="55562484"/>
                    </a:ext>
                  </a:extLst>
                </a:gridCol>
                <a:gridCol w="828445">
                  <a:extLst>
                    <a:ext uri="{9D8B030D-6E8A-4147-A177-3AD203B41FA5}">
                      <a16:colId xmlns:a16="http://schemas.microsoft.com/office/drawing/2014/main" val="515294305"/>
                    </a:ext>
                  </a:extLst>
                </a:gridCol>
                <a:gridCol w="906669">
                  <a:extLst>
                    <a:ext uri="{9D8B030D-6E8A-4147-A177-3AD203B41FA5}">
                      <a16:colId xmlns:a16="http://schemas.microsoft.com/office/drawing/2014/main" val="3176224272"/>
                    </a:ext>
                  </a:extLst>
                </a:gridCol>
                <a:gridCol w="693347">
                  <a:extLst>
                    <a:ext uri="{9D8B030D-6E8A-4147-A177-3AD203B41FA5}">
                      <a16:colId xmlns:a16="http://schemas.microsoft.com/office/drawing/2014/main" val="744201785"/>
                    </a:ext>
                  </a:extLst>
                </a:gridCol>
                <a:gridCol w="877702">
                  <a:extLst>
                    <a:ext uri="{9D8B030D-6E8A-4147-A177-3AD203B41FA5}">
                      <a16:colId xmlns:a16="http://schemas.microsoft.com/office/drawing/2014/main" val="41462817"/>
                    </a:ext>
                  </a:extLst>
                </a:gridCol>
                <a:gridCol w="846877">
                  <a:extLst>
                    <a:ext uri="{9D8B030D-6E8A-4147-A177-3AD203B41FA5}">
                      <a16:colId xmlns:a16="http://schemas.microsoft.com/office/drawing/2014/main" val="1788987998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КФСР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9050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План</a:t>
                      </a:r>
                    </a:p>
                    <a:p>
                      <a:pPr indent="-19050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2023 года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(тыс. рублей)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Фактическое исполнение</a:t>
                      </a: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 01.01.2024</a:t>
                      </a: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года (тыс. рублей)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390" marR="71755" indent="-635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 исполнения годового плана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Фактическое исполнение</a:t>
                      </a: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 2022 года (тыс. рублей)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390" marR="71755" indent="-635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Соотношение фактического исполнения бюджета, %</a:t>
                      </a:r>
                    </a:p>
                    <a:p>
                      <a:pPr marR="71755" indent="-19050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(2023 к 2022)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4201260"/>
                  </a:ext>
                </a:extLst>
              </a:tr>
              <a:tr h="1405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0100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58 227,8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57 766,6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99,2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58 093,8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99,4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8465225"/>
                  </a:ext>
                </a:extLst>
              </a:tr>
              <a:tr h="281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0102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2 611,5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2 611,5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2 283,6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114,4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2068073"/>
                  </a:ext>
                </a:extLst>
              </a:tr>
              <a:tr h="4215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0103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21,9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21,9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22,0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99,5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700699"/>
                  </a:ext>
                </a:extLst>
              </a:tr>
              <a:tr h="4215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 местных администраций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0104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30 756,2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30 695,0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99,8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28 670,2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107,1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9637099"/>
                  </a:ext>
                </a:extLst>
              </a:tr>
              <a:tr h="281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0106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708,4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708,4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1 466,8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48,3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9485581"/>
                  </a:ext>
                </a:extLst>
              </a:tr>
              <a:tr h="1405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Резервные фонды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0111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400,0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747375"/>
                  </a:ext>
                </a:extLst>
              </a:tr>
              <a:tr h="1405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0113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23 729,8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23 729,8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25 651,2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92,5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471064"/>
                  </a:ext>
                </a:extLst>
              </a:tr>
              <a:tr h="1405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НАЦИОНАЛЬНАЯ ОБОРОНА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0200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943,7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943,7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898,8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105,0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1355171"/>
                  </a:ext>
                </a:extLst>
              </a:tr>
              <a:tr h="1405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Мобилизационная и вневойсковая подготовка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0203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943,7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943,7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898,8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105,0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8839938"/>
                  </a:ext>
                </a:extLst>
              </a:tr>
              <a:tr h="281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0300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6 919,0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5 104,2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73,8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4 612,6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110,7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0934402"/>
                  </a:ext>
                </a:extLst>
              </a:tr>
              <a:tr h="1405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Гражданская оборона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0309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2 123,8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309,0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14,5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9772269"/>
                  </a:ext>
                </a:extLst>
              </a:tr>
              <a:tr h="281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0310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1 644,0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1 644,0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2 210,6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74,4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6747068"/>
                  </a:ext>
                </a:extLst>
              </a:tr>
              <a:tr h="281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0314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3 151,2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3 151,2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2 402,0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131,2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8970344"/>
                  </a:ext>
                </a:extLst>
              </a:tr>
              <a:tr h="1405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0400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11 935,9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9 002,5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75,4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3 914,8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Свыше 200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0835143"/>
                  </a:ext>
                </a:extLst>
              </a:tr>
              <a:tr h="1405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Транспорт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0408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4 998,9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4 973,4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99,5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1 024,0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Свыше 200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0263549"/>
                  </a:ext>
                </a:extLst>
              </a:tr>
              <a:tr h="1405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Дорожное хозяйство (дорожные фонды)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0409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4 576,2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2 015,2   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44,0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2 818,8</a:t>
                      </a: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              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71,5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232801"/>
                  </a:ext>
                </a:extLst>
              </a:tr>
              <a:tr h="1405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0412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2 360,8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2 013,9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85,3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72,0   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Свыше 200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1972722"/>
                  </a:ext>
                </a:extLst>
              </a:tr>
              <a:tr h="1405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0500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84 753,6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84 016,0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99,1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195 853,1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42,9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9893819"/>
                  </a:ext>
                </a:extLst>
              </a:tr>
              <a:tr h="1405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Жилищное хозяйство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0501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7 144,6</a:t>
                      </a:r>
                    </a:p>
                  </a:txBody>
                  <a:tcPr marL="10561" marR="39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7 144,6</a:t>
                      </a:r>
                    </a:p>
                  </a:txBody>
                  <a:tcPr marL="10561" marR="39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10 292,4</a:t>
                      </a:r>
                    </a:p>
                  </a:txBody>
                  <a:tcPr marL="10561" marR="39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69,4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2160456"/>
                  </a:ext>
                </a:extLst>
              </a:tr>
              <a:tr h="1405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Коммунальное хозяйство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0502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1 272,5</a:t>
                      </a:r>
                    </a:p>
                  </a:txBody>
                  <a:tcPr marL="10561" marR="39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1 272,5</a:t>
                      </a:r>
                    </a:p>
                  </a:txBody>
                  <a:tcPr marL="10561" marR="39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5 892,0</a:t>
                      </a:r>
                    </a:p>
                  </a:txBody>
                  <a:tcPr marL="10561" marR="39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21,6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4376706"/>
                  </a:ext>
                </a:extLst>
              </a:tr>
              <a:tr h="1405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Благоустройство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0503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76 336,5</a:t>
                      </a:r>
                    </a:p>
                  </a:txBody>
                  <a:tcPr marL="10561" marR="39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75 598,9</a:t>
                      </a:r>
                    </a:p>
                  </a:txBody>
                  <a:tcPr marL="10561" marR="39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179 668,7</a:t>
                      </a:r>
                    </a:p>
                  </a:txBody>
                  <a:tcPr marL="10561" marR="39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42,1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6037678"/>
                  </a:ext>
                </a:extLst>
              </a:tr>
              <a:tr h="140521">
                <a:tc>
                  <a:txBody>
                    <a:bodyPr/>
                    <a:lstStyle/>
                    <a:p>
                      <a:pPr marL="90170" indent="-90170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ОБРАЗОВАНИЕ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0700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1 213,1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1 213,1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6 502,1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18,7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6753648"/>
                  </a:ext>
                </a:extLst>
              </a:tr>
              <a:tr h="1405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0707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1 213,1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1 213,1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6 502,1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18,7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5725866"/>
                  </a:ext>
                </a:extLst>
              </a:tr>
              <a:tr h="1405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0800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39 809,</a:t>
                      </a: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39 809,6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36 876,2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108,0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4147632"/>
                  </a:ext>
                </a:extLst>
              </a:tr>
              <a:tr h="1405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Культура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0801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39 809,</a:t>
                      </a: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39 809,6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36 876,2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108,0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453746"/>
                  </a:ext>
                </a:extLst>
              </a:tr>
              <a:tr h="1405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СОЦИАЛЬНАЯ ПОЛИТИКА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3 805,0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3 805,0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3 553,0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107,1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5691389"/>
                  </a:ext>
                </a:extLst>
              </a:tr>
              <a:tr h="1405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Пенсионное обеспечение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3 805,0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3 805,0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3 553,0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107,1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218794"/>
                  </a:ext>
                </a:extLst>
              </a:tr>
              <a:tr h="1405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9 637,9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9 637,9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9 589,5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100,5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7657701"/>
                  </a:ext>
                </a:extLst>
              </a:tr>
              <a:tr h="173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1101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9 637,9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9 637,9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9 589,5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100,5</a:t>
                      </a: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0349301"/>
                  </a:ext>
                </a:extLst>
              </a:tr>
              <a:tr h="1405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 РАСХОДОВ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217 245,7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211 298,6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319 893,9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50825" algn="l"/>
                        </a:tabLs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66,1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61" marR="397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817723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1049774" y="188640"/>
            <a:ext cx="7956376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Структура расходов бюджета </a:t>
            </a:r>
            <a:br>
              <a:rPr lang="ru-RU" altLang="ru-RU" sz="2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altLang="ru-RU" sz="2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МО «Светогорское городское поселение» </a:t>
            </a:r>
            <a:br>
              <a:rPr lang="ru-RU" altLang="ru-RU" sz="2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altLang="ru-RU" sz="2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за </a:t>
            </a:r>
            <a:r>
              <a:rPr lang="ru-RU" altLang="ru-RU" sz="28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2023 </a:t>
            </a:r>
            <a:r>
              <a:rPr lang="ru-RU" altLang="ru-RU" sz="2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год</a:t>
            </a:r>
            <a:endParaRPr lang="ru-RU" altLang="ru-RU" sz="2800" b="1" dirty="0" smtClean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2857021"/>
              </p:ext>
            </p:extLst>
          </p:nvPr>
        </p:nvGraphicFramePr>
        <p:xfrm>
          <a:off x="685800" y="1196752"/>
          <a:ext cx="777240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091127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000" y="212843"/>
            <a:ext cx="7801744" cy="1187159"/>
          </a:xfrm>
        </p:spPr>
        <p:txBody>
          <a:bodyPr>
            <a:noAutofit/>
          </a:bodyPr>
          <a:lstStyle/>
          <a:p>
            <a:pPr marL="0" indent="0"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 образование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«Светогорское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городское поселение»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Выборгского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района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Ленинградской области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4291" y="1625738"/>
            <a:ext cx="3816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i="1" dirty="0"/>
              <a:t>Площадь территории </a:t>
            </a:r>
            <a:r>
              <a:rPr lang="ru-RU" sz="1800" i="1" dirty="0" smtClean="0"/>
              <a:t> - </a:t>
            </a:r>
            <a:r>
              <a:rPr lang="ru-RU" sz="1800" i="1" dirty="0" smtClean="0">
                <a:cs typeface="Times New Roman" panose="02020603050405020304" pitchFamily="18" charset="0"/>
              </a:rPr>
              <a:t>42 528,67 </a:t>
            </a:r>
            <a:r>
              <a:rPr lang="ru-RU" sz="1800" i="1" dirty="0" smtClean="0"/>
              <a:t>га </a:t>
            </a:r>
            <a:endParaRPr lang="ru-RU" sz="1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32811" y="3958176"/>
            <a:ext cx="3777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i="1" dirty="0" smtClean="0"/>
              <a:t>Население - </a:t>
            </a:r>
            <a:r>
              <a:rPr lang="ru-RU" sz="1800" i="1" dirty="0" smtClean="0">
                <a:cs typeface="Times New Roman" panose="02020603050405020304" pitchFamily="18" charset="0"/>
              </a:rPr>
              <a:t>18,6 </a:t>
            </a:r>
            <a:r>
              <a:rPr lang="ru-RU" sz="1800" i="1" dirty="0" smtClean="0"/>
              <a:t>тыс</a:t>
            </a:r>
            <a:r>
              <a:rPr lang="ru-RU" i="1" dirty="0" smtClean="0"/>
              <a:t>. </a:t>
            </a:r>
            <a:r>
              <a:rPr lang="ru-RU" sz="1800" i="1" dirty="0" smtClean="0"/>
              <a:t>человек</a:t>
            </a:r>
            <a:endParaRPr lang="ru-RU" sz="1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8267" y="4797152"/>
            <a:ext cx="4032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i="1" dirty="0" smtClean="0"/>
              <a:t>Численность </a:t>
            </a:r>
            <a:r>
              <a:rPr lang="ru-RU" sz="1800" i="1" dirty="0"/>
              <a:t>экономически активного населения </a:t>
            </a:r>
            <a:r>
              <a:rPr lang="ru-RU" sz="1800" i="1" dirty="0" smtClean="0"/>
              <a:t>составляет </a:t>
            </a:r>
            <a:r>
              <a:rPr lang="ru-RU" sz="1800" i="1" dirty="0"/>
              <a:t>7000 </a:t>
            </a:r>
            <a:r>
              <a:rPr lang="ru-RU" sz="1800" i="1" dirty="0" smtClean="0"/>
              <a:t>человек</a:t>
            </a:r>
            <a:endParaRPr lang="ru-RU" sz="1800" i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70158" y="2292193"/>
            <a:ext cx="41032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i="1" dirty="0" smtClean="0"/>
              <a:t>На </a:t>
            </a:r>
            <a:r>
              <a:rPr lang="ru-RU" sz="1800" i="1" dirty="0"/>
              <a:t>территории поселения находится </a:t>
            </a:r>
            <a:r>
              <a:rPr lang="ru-RU" sz="1800" dirty="0"/>
              <a:t> </a:t>
            </a:r>
            <a:endParaRPr lang="ru-RU" sz="1800" dirty="0" smtClean="0"/>
          </a:p>
          <a:p>
            <a:pPr marL="285750" indent="-285750">
              <a:buFontTx/>
              <a:buChar char="-"/>
            </a:pPr>
            <a:r>
              <a:rPr lang="ru-RU" sz="1800" i="1" dirty="0" smtClean="0"/>
              <a:t>город Светогорск</a:t>
            </a:r>
          </a:p>
          <a:p>
            <a:pPr marL="285750" indent="-285750">
              <a:buFontTx/>
              <a:buChar char="-"/>
            </a:pPr>
            <a:r>
              <a:rPr lang="ru-RU" sz="1800" i="1" dirty="0"/>
              <a:t>г</a:t>
            </a:r>
            <a:r>
              <a:rPr lang="ru-RU" sz="1800" i="1" dirty="0" smtClean="0"/>
              <a:t>ородской  поселок  Лесогорский</a:t>
            </a:r>
          </a:p>
          <a:p>
            <a:pPr marL="285750" indent="-285750">
              <a:buFontTx/>
              <a:buChar char="-"/>
            </a:pPr>
            <a:r>
              <a:rPr lang="ru-RU" sz="1800" i="1" dirty="0" smtClean="0"/>
              <a:t>деревня </a:t>
            </a:r>
            <a:r>
              <a:rPr lang="ru-RU" sz="1800" i="1" dirty="0" err="1" smtClean="0"/>
              <a:t>Лосево</a:t>
            </a:r>
            <a:endParaRPr lang="ru-RU" sz="1800" i="1" dirty="0" smtClean="0"/>
          </a:p>
          <a:p>
            <a:pPr marL="285750" indent="-285750">
              <a:buFontTx/>
              <a:buChar char="-"/>
            </a:pPr>
            <a:r>
              <a:rPr lang="ru-RU" sz="1800" i="1" dirty="0" smtClean="0"/>
              <a:t>поселок </a:t>
            </a:r>
            <a:r>
              <a:rPr lang="ru-RU" sz="1800" i="1" dirty="0" err="1" smtClean="0"/>
              <a:t>Правдино</a:t>
            </a:r>
            <a:endParaRPr lang="ru-RU" sz="1800" i="1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715" y="1682421"/>
            <a:ext cx="4933285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54395"/>
      </p:ext>
    </p:extLst>
  </p:cSld>
  <p:clrMapOvr>
    <a:masterClrMapping/>
  </p:clrMapOvr>
  <p:transition spd="slow"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005703"/>
              </p:ext>
            </p:extLst>
          </p:nvPr>
        </p:nvGraphicFramePr>
        <p:xfrm>
          <a:off x="0" y="1"/>
          <a:ext cx="9144000" cy="674136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35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16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95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309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Утверждено бюджетной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росписью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Исполнено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исп.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00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«Основные направления осуществления управленческой деятельности и развитие муниципальной службы в муниципальном образовании «Светогорское городское поселение»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1 077,6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1 077,6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3505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66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«Развитие форм местного самоуправления и социальной активности населения на территории МО «Светогорское городское поселение»</a:t>
                      </a:r>
                    </a:p>
                  </a:txBody>
                  <a:tcPr marL="68580" marR="68580" marT="0" marB="0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4 605,9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4 605,9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3505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2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Безопасность </a:t>
                      </a:r>
                      <a:b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«Светогорское городское поселение»</a:t>
                      </a:r>
                    </a:p>
                  </a:txBody>
                  <a:tcPr marL="68580" marR="68580" marT="0" marB="0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6 182,0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4 367,3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3505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70,6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83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малого, среднего предпринимательства и потребительского рынка в</a:t>
                      </a:r>
                    </a:p>
                    <a:p>
                      <a:pPr indent="21590"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 «Светогорское городское поселение»</a:t>
                      </a:r>
                    </a:p>
                  </a:txBody>
                  <a:tcPr marL="68580" marR="68580" marT="0" marB="0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3505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83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«Формирование городской среды и обеспечение качественным жильём граждан на территории МО «Светогорское городское поселение»»</a:t>
                      </a:r>
                    </a:p>
                  </a:txBody>
                  <a:tcPr marL="68580" marR="68580" marT="0" marB="0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90 908,1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87 583,9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3505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96,3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83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«Развитие культуры, физической культуры и массового спорта, молодёжной политики МО «Светогорское городское поселение»</a:t>
                      </a:r>
                    </a:p>
                  </a:txBody>
                  <a:tcPr marL="68580" marR="68580" marT="0" marB="0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50 594,6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50 594,6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3505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999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2111" marR="22111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«Управление и распоряжение </a:t>
                      </a:r>
                    </a:p>
                    <a:p>
                      <a:pPr indent="21590"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муниципальным имуществом МО «Светогорское городское поселение»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2 280,8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1 933,9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3505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84,8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33">
                        <a:alpha val="3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212242"/>
                  </a:ext>
                </a:extLst>
              </a:tr>
              <a:tr h="6964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11" marR="22111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21590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  <a:p>
                      <a:pPr indent="2159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муниципальным программам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155 669,0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150 183,2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103505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96,5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15472" name="Rectangle 82"/>
          <p:cNvSpPr>
            <a:spLocks noChangeArrowheads="1"/>
          </p:cNvSpPr>
          <p:nvPr/>
        </p:nvSpPr>
        <p:spPr bwMode="auto">
          <a:xfrm>
            <a:off x="3651250" y="1493838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2400"/>
          </a:p>
        </p:txBody>
      </p:sp>
    </p:spTree>
    <p:extLst>
      <p:ext uri="{BB962C8B-B14F-4D97-AF65-F5344CB8AC3E}">
        <p14:creationId xmlns:p14="http://schemas.microsoft.com/office/powerpoint/2010/main" val="3509508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48"/>
          <p:cNvSpPr>
            <a:spLocks noGrp="1" noChangeArrowheads="1"/>
          </p:cNvSpPr>
          <p:nvPr>
            <p:ph type="title"/>
          </p:nvPr>
        </p:nvSpPr>
        <p:spPr>
          <a:xfrm>
            <a:off x="323528" y="271794"/>
            <a:ext cx="8712968" cy="1214243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ru-RU" alt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МП «Основные направления осуществления управленческой деятельности и развитие муниципальной службы в муниципальном образовании</a:t>
            </a:r>
            <a:br>
              <a:rPr lang="ru-RU" alt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alt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«Светогорское городское поселение» Выборгского района Ленинградской области»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899675" y="1635861"/>
            <a:ext cx="4680520" cy="3968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1 077,6 тыс.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95519" y="2182512"/>
            <a:ext cx="74888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 </a:t>
            </a:r>
            <a:r>
              <a:rPr lang="ru-RU" sz="1600" dirty="0"/>
              <a:t>услуги по сервисному обслуживанию компьютерной техники, оборудования, офисной техники, АТС – </a:t>
            </a:r>
            <a:r>
              <a:rPr lang="ru-RU" sz="1600" b="1" dirty="0"/>
              <a:t>328,6 тыс. </a:t>
            </a:r>
            <a:r>
              <a:rPr lang="ru-RU" sz="1600" b="1" dirty="0" smtClean="0"/>
              <a:t>рублей;</a:t>
            </a:r>
            <a:endParaRPr lang="ru-RU" sz="1600" b="1" dirty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 </a:t>
            </a:r>
            <a:r>
              <a:rPr lang="ru-RU" sz="1600" dirty="0"/>
              <a:t>оказание услуг по комплексному обслуживанию информационной системы 1С Бухгалтерия-8, СПС «Консультант Плюс», «Система Кадры», справочная система «Госфинансы», программный продукт «Касперский» – </a:t>
            </a:r>
            <a:r>
              <a:rPr lang="ru-RU" sz="1600" b="1" dirty="0"/>
              <a:t>617,6 тыс. </a:t>
            </a:r>
            <a:r>
              <a:rPr lang="ru-RU" sz="1600" b="1" dirty="0" smtClean="0"/>
              <a:t>рублей;</a:t>
            </a:r>
            <a:endParaRPr lang="ru-RU" sz="1600" b="1" dirty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 </a:t>
            </a:r>
            <a:r>
              <a:rPr lang="ru-RU" sz="1600" dirty="0"/>
              <a:t>поставка товаров: (карта флэш памяти, накопитель данных, картридж, </a:t>
            </a:r>
            <a:r>
              <a:rPr lang="ru-RU" sz="1600" dirty="0" err="1"/>
              <a:t>фотобарабан</a:t>
            </a:r>
            <a:r>
              <a:rPr lang="ru-RU" sz="1600" dirty="0"/>
              <a:t>) - </a:t>
            </a:r>
            <a:r>
              <a:rPr lang="ru-RU" sz="1600" b="1" dirty="0"/>
              <a:t>101,2 тыс. </a:t>
            </a:r>
            <a:r>
              <a:rPr lang="ru-RU" sz="1600" b="1" dirty="0" smtClean="0"/>
              <a:t>рублей</a:t>
            </a:r>
            <a:r>
              <a:rPr lang="ru-RU" sz="1600" dirty="0" smtClean="0"/>
              <a:t>;</a:t>
            </a:r>
            <a:endParaRPr lang="ru-RU" sz="1600" dirty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образовательные </a:t>
            </a:r>
            <a:r>
              <a:rPr lang="ru-RU" sz="1600" dirty="0"/>
              <a:t>услуги по программе повышения квалификации и профессиональной переподготовки: "Контрактная система в сфере закупок товаров", «Противодействие коррупции» - </a:t>
            </a:r>
            <a:r>
              <a:rPr lang="ru-RU" sz="1600" b="1" dirty="0"/>
              <a:t>30,2 тыс. </a:t>
            </a:r>
            <a:r>
              <a:rPr lang="ru-RU" sz="1600" b="1" dirty="0" smtClean="0"/>
              <a:t>рублей.</a:t>
            </a:r>
            <a:endParaRPr lang="ru-RU" sz="1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88" y="1862854"/>
            <a:ext cx="1319547" cy="131954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1" y="3559218"/>
            <a:ext cx="1424061" cy="142406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896" y="5720423"/>
            <a:ext cx="2088232" cy="9651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5730" y="5301208"/>
            <a:ext cx="1728192" cy="11650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0913" y="5720423"/>
            <a:ext cx="2623438" cy="965126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8"/>
          <p:cNvSpPr>
            <a:spLocks noGrp="1" noChangeArrowheads="1"/>
          </p:cNvSpPr>
          <p:nvPr>
            <p:ph type="title"/>
          </p:nvPr>
        </p:nvSpPr>
        <p:spPr>
          <a:xfrm>
            <a:off x="107505" y="148650"/>
            <a:ext cx="9162384" cy="1051737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ru-RU" altLang="ru-RU" sz="2200" b="1" spc="300" dirty="0" smtClean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МП «Развитие форм местного самоуправления </a:t>
            </a:r>
            <a:br>
              <a:rPr lang="ru-RU" altLang="ru-RU" sz="2200" b="1" spc="300" dirty="0" smtClean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spc="300" dirty="0" smtClean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социальной активности населения на территории </a:t>
            </a:r>
            <a:br>
              <a:rPr lang="ru-RU" altLang="ru-RU" sz="2200" b="1" spc="300" dirty="0" smtClean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spc="300" dirty="0" smtClean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 «Светогорское городское поселение» </a:t>
            </a:r>
          </a:p>
        </p:txBody>
      </p:sp>
      <p:sp>
        <p:nvSpPr>
          <p:cNvPr id="9237" name="Прямоугольник 3"/>
          <p:cNvSpPr>
            <a:spLocks noChangeArrowheads="1"/>
          </p:cNvSpPr>
          <p:nvPr/>
        </p:nvSpPr>
        <p:spPr bwMode="auto">
          <a:xfrm>
            <a:off x="2071688" y="2857500"/>
            <a:ext cx="75406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b="1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627784" y="1187382"/>
            <a:ext cx="4680520" cy="4694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4 605,9 тыс. рублей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57241" y="1664485"/>
            <a:ext cx="71578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/>
              <a:t>публикацию информации о деятельности органов местного самоуправления МО «Светогорское городское поселение» (опубликование муниципальных нормативных правовых актов и иных официальных документов, в официальном печатном издании газете «</a:t>
            </a:r>
            <a:r>
              <a:rPr lang="ru-RU" sz="1600" dirty="0" err="1"/>
              <a:t>Вуокса</a:t>
            </a:r>
            <a:r>
              <a:rPr lang="ru-RU" sz="1600" dirty="0"/>
              <a:t>») – </a:t>
            </a:r>
            <a:r>
              <a:rPr lang="ru-RU" sz="1600" b="1" dirty="0"/>
              <a:t>2 020,0 тыс. </a:t>
            </a:r>
            <a:r>
              <a:rPr lang="ru-RU" sz="1600" b="1" dirty="0" smtClean="0"/>
              <a:t>рублей</a:t>
            </a:r>
            <a:endParaRPr lang="ru-RU" sz="1600" b="1" dirty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поставку </a:t>
            </a:r>
            <a:r>
              <a:rPr lang="ru-RU" sz="1600" dirty="0"/>
              <a:t>цветочной продукции, полиграфической продукции (открытки, конверты, рамки для сертификатов) – </a:t>
            </a:r>
            <a:r>
              <a:rPr lang="ru-RU" sz="1600" b="1" dirty="0"/>
              <a:t>66,0 тыс. </a:t>
            </a:r>
            <a:r>
              <a:rPr lang="ru-RU" sz="1600" b="1" dirty="0" smtClean="0"/>
              <a:t>рублей</a:t>
            </a:r>
            <a:endParaRPr lang="ru-RU" sz="1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" y="2064216"/>
            <a:ext cx="1740249" cy="156114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TextBox 8"/>
          <p:cNvSpPr txBox="1"/>
          <p:nvPr/>
        </p:nvSpPr>
        <p:spPr>
          <a:xfrm>
            <a:off x="263157" y="3860043"/>
            <a:ext cx="49569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/>
              <a:t>мероприятия по обустройству линии электропередачи наружного уличного освещения д. Лосево, ул. Заречная на сумму </a:t>
            </a:r>
            <a:r>
              <a:rPr lang="ru-RU" sz="1600" b="1" dirty="0"/>
              <a:t>167,9 тыс. </a:t>
            </a:r>
            <a:r>
              <a:rPr lang="ru-RU" sz="1600" b="1" dirty="0" smtClean="0"/>
              <a:t>рублей;</a:t>
            </a:r>
            <a:endParaRPr lang="ru-RU" sz="1600" b="1" dirty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мероприятия </a:t>
            </a:r>
            <a:r>
              <a:rPr lang="ru-RU" sz="1600" dirty="0"/>
              <a:t>по благоустройству дворовой территории г. Светогорск ул. Пограничная д.5 и обустройство линии электропередачи наружного уличного освещения </a:t>
            </a:r>
            <a:r>
              <a:rPr lang="ru-RU" sz="1600" dirty="0" err="1"/>
              <a:t>гп</a:t>
            </a:r>
            <a:r>
              <a:rPr lang="ru-RU" sz="1600" dirty="0"/>
              <a:t>. Лесогорский, ул. Советов на сумму </a:t>
            </a:r>
            <a:r>
              <a:rPr lang="ru-RU" sz="1600" b="1" dirty="0"/>
              <a:t>2 352,0 тыс. </a:t>
            </a:r>
            <a:r>
              <a:rPr lang="ru-RU" sz="1600" b="1" dirty="0" smtClean="0"/>
              <a:t>рублей,</a:t>
            </a:r>
            <a:endParaRPr lang="ru-RU" sz="1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755251"/>
            <a:ext cx="1504918" cy="20096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208150"/>
            <a:ext cx="3046902" cy="15016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7411" y="5021795"/>
            <a:ext cx="1991888" cy="14944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Rectangle 48"/>
          <p:cNvSpPr>
            <a:spLocks noGrp="1" noChangeArrowheads="1"/>
          </p:cNvSpPr>
          <p:nvPr>
            <p:ph type="title"/>
          </p:nvPr>
        </p:nvSpPr>
        <p:spPr>
          <a:xfrm>
            <a:off x="146683" y="132623"/>
            <a:ext cx="8817805" cy="64145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altLang="ru-RU" sz="2000" b="1" dirty="0" smtClean="0"/>
              <a:t/>
            </a:r>
            <a:br>
              <a:rPr lang="ru-RU" altLang="ru-RU" sz="2000" b="1" dirty="0" smtClean="0"/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МП «Безопасность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 «Светогорское городское поселение»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000" b="1" spc="3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38348" y="1007586"/>
            <a:ext cx="4680520" cy="3506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4 367,3 тыс.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2142" y="3994739"/>
            <a:ext cx="70926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/>
              <a:t>     - составление </a:t>
            </a:r>
            <a:r>
              <a:rPr lang="ru-RU" sz="1500" dirty="0"/>
              <a:t>сметной документации муниципальной системы оповещения населения об опасности ЧС – </a:t>
            </a:r>
            <a:r>
              <a:rPr lang="ru-RU" sz="1500" b="1" dirty="0"/>
              <a:t>15,0 тыс. </a:t>
            </a:r>
            <a:r>
              <a:rPr lang="ru-RU" sz="1500" b="1" dirty="0" smtClean="0"/>
              <a:t>рублей;</a:t>
            </a:r>
            <a:endParaRPr lang="ru-RU" sz="1500" b="1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 smtClean="0"/>
              <a:t> </a:t>
            </a:r>
            <a:r>
              <a:rPr lang="ru-RU" sz="1500" dirty="0"/>
              <a:t>изготовление и установка пожарных ящиков, поставка огнетушителей ранцевых – </a:t>
            </a:r>
            <a:r>
              <a:rPr lang="ru-RU" sz="1500" b="1" dirty="0"/>
              <a:t>142,1 тыс. </a:t>
            </a:r>
            <a:r>
              <a:rPr lang="ru-RU" sz="1500" b="1" dirty="0" smtClean="0"/>
              <a:t>рублей;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 smtClean="0"/>
              <a:t> </a:t>
            </a:r>
            <a:r>
              <a:rPr lang="ru-RU" sz="1500" dirty="0"/>
              <a:t>обслуживание аппаратно-программного комплекса автоматизированной информационной системы «Безопасный город» - </a:t>
            </a:r>
            <a:r>
              <a:rPr lang="ru-RU" sz="1500" b="1" dirty="0"/>
              <a:t>230,0 тыс. рублей</a:t>
            </a:r>
            <a:r>
              <a:rPr lang="ru-RU" sz="1500" dirty="0"/>
              <a:t>;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 smtClean="0"/>
              <a:t>подключение </a:t>
            </a:r>
            <a:r>
              <a:rPr lang="ru-RU" sz="1500" dirty="0"/>
              <a:t>камер, установленных в рамках выполнения проекта по благоустройству территории городской площади, расположенной по адресу г Светогорск ул. Пограничная, д 1А- </a:t>
            </a:r>
            <a:r>
              <a:rPr lang="ru-RU" sz="1500" b="1" dirty="0"/>
              <a:t>132,2 тыс. </a:t>
            </a:r>
            <a:r>
              <a:rPr lang="ru-RU" sz="1500" b="1" dirty="0" smtClean="0"/>
              <a:t>рублей</a:t>
            </a:r>
            <a:endParaRPr lang="ru-RU" sz="1500" b="1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 smtClean="0"/>
              <a:t>на </a:t>
            </a:r>
            <a:r>
              <a:rPr lang="ru-RU" sz="1500" dirty="0"/>
              <a:t>содержание работников по обеспечению деятельности комиссии и делам несовершеннолетних и защите их прав </a:t>
            </a:r>
            <a:r>
              <a:rPr lang="ru-RU" sz="1500" dirty="0" smtClean="0"/>
              <a:t>в </a:t>
            </a:r>
            <a:r>
              <a:rPr lang="ru-RU" sz="1500" dirty="0"/>
              <a:t>сфере безнадзорности </a:t>
            </a:r>
            <a:r>
              <a:rPr lang="ru-RU" sz="1500" dirty="0" smtClean="0"/>
              <a:t>и административных </a:t>
            </a:r>
            <a:r>
              <a:rPr lang="ru-RU" sz="1500" dirty="0"/>
              <a:t>правоотношений – </a:t>
            </a:r>
            <a:r>
              <a:rPr lang="ru-RU" sz="1500" b="1" dirty="0"/>
              <a:t>2 </a:t>
            </a:r>
            <a:r>
              <a:rPr lang="ru-RU" sz="1500" b="1" dirty="0" smtClean="0"/>
              <a:t>453,1 </a:t>
            </a:r>
            <a:r>
              <a:rPr lang="ru-RU" sz="1500" b="1" dirty="0"/>
              <a:t>тыс. </a:t>
            </a:r>
            <a:r>
              <a:rPr lang="ru-RU" sz="1500" b="1" dirty="0" smtClean="0"/>
              <a:t>рублей.</a:t>
            </a:r>
            <a:endParaRPr lang="ru-RU" sz="15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39" y="879961"/>
            <a:ext cx="1821966" cy="17984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38247" y="1478085"/>
            <a:ext cx="648072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 smtClean="0"/>
              <a:t>строительство </a:t>
            </a:r>
            <a:r>
              <a:rPr lang="ru-RU" sz="1500" dirty="0"/>
              <a:t>пожарных резервуаров расходы исполнены в </a:t>
            </a:r>
            <a:r>
              <a:rPr lang="ru-RU" sz="1500" dirty="0" smtClean="0"/>
              <a:t>сумме </a:t>
            </a:r>
            <a:r>
              <a:rPr lang="ru-RU" sz="1500" b="1" dirty="0" smtClean="0"/>
              <a:t>817,0 </a:t>
            </a:r>
            <a:r>
              <a:rPr lang="ru-RU" sz="1500" b="1" dirty="0"/>
              <a:t>тыс. </a:t>
            </a:r>
            <a:r>
              <a:rPr lang="ru-RU" sz="1500" b="1" dirty="0" smtClean="0"/>
              <a:t>рублей;</a:t>
            </a:r>
            <a:endParaRPr lang="ru-RU" sz="1500" b="1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 smtClean="0"/>
              <a:t>обеспечение </a:t>
            </a:r>
            <a:r>
              <a:rPr lang="ru-RU" sz="1500" dirty="0"/>
              <a:t>готовности к оперативному реагированию на чрезвычайные ситуации и проведению работ по их ликвидации – </a:t>
            </a:r>
            <a:r>
              <a:rPr lang="ru-RU" sz="1500" b="1" dirty="0"/>
              <a:t>276,0 тыс. рублей</a:t>
            </a:r>
            <a:r>
              <a:rPr lang="ru-RU" sz="1500" dirty="0"/>
              <a:t>;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 smtClean="0"/>
              <a:t>создание </a:t>
            </a:r>
            <a:r>
              <a:rPr lang="ru-RU" sz="1500" dirty="0"/>
              <a:t>специализированного мобильного подразделения водных спасателей для патрулирования - </a:t>
            </a:r>
            <a:r>
              <a:rPr lang="ru-RU" sz="1500" b="1" dirty="0"/>
              <a:t>200,0 тыс. </a:t>
            </a:r>
            <a:r>
              <a:rPr lang="ru-RU" sz="1500" b="1" dirty="0" smtClean="0"/>
              <a:t>рублей</a:t>
            </a:r>
            <a:endParaRPr lang="ru-RU" sz="1500" b="1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 smtClean="0"/>
              <a:t>информационные </a:t>
            </a:r>
            <a:r>
              <a:rPr lang="ru-RU" sz="1500" dirty="0"/>
              <a:t>аншлаги «Выход на лёд запрещён» – </a:t>
            </a:r>
            <a:r>
              <a:rPr lang="ru-RU" sz="1500" b="1" dirty="0"/>
              <a:t>33,0 тыс. </a:t>
            </a:r>
            <a:r>
              <a:rPr lang="ru-RU" sz="1500" b="1" dirty="0" smtClean="0"/>
              <a:t>рублей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 smtClean="0"/>
              <a:t>оказание </a:t>
            </a:r>
            <a:r>
              <a:rPr lang="ru-RU" sz="1500" dirty="0"/>
              <a:t>услуг по обслуживанию и проверке на водоотдачу кранов внутреннего противопожарного водоснабжения и гидрантов наружного противопожарного водоснабжения – </a:t>
            </a:r>
            <a:r>
              <a:rPr lang="ru-RU" sz="1500" b="1" dirty="0"/>
              <a:t>68,9 тыс. </a:t>
            </a:r>
            <a:r>
              <a:rPr lang="ru-RU" sz="1500" b="1" dirty="0" smtClean="0"/>
              <a:t>рублей</a:t>
            </a:r>
            <a:endParaRPr lang="ru-RU" sz="1500" b="1" dirty="0"/>
          </a:p>
        </p:txBody>
      </p:sp>
      <p:pic>
        <p:nvPicPr>
          <p:cNvPr id="8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6683" y="2782773"/>
            <a:ext cx="1944245" cy="12536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50" y="4758540"/>
            <a:ext cx="1679175" cy="175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4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48"/>
          <p:cNvSpPr>
            <a:spLocks noGrp="1" noChangeArrowheads="1"/>
          </p:cNvSpPr>
          <p:nvPr>
            <p:ph type="title"/>
          </p:nvPr>
        </p:nvSpPr>
        <p:spPr>
          <a:xfrm>
            <a:off x="467544" y="273966"/>
            <a:ext cx="8339442" cy="87788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altLang="ru-RU" sz="22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</a:t>
            </a:r>
            <a:r>
              <a:rPr lang="ru-RU" altLang="ru-RU" sz="2200" b="1" spc="3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малого, среднего предпринимательства и потребительского рынка</a:t>
            </a:r>
            <a:r>
              <a:rPr lang="ru-RU" altLang="ru-RU" sz="2200" b="1" spc="3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2200" b="1" spc="300" dirty="0" smtClean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627784" y="1222797"/>
            <a:ext cx="3744416" cy="51764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0,0 тыс. рублей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19672" y="1954322"/>
            <a:ext cx="61206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altLang="ru-RU" sz="1800" dirty="0" smtClean="0"/>
              <a:t>Услуги по изготовлению дипломов, </a:t>
            </a:r>
            <a:r>
              <a:rPr lang="ru-RU" altLang="ru-RU" sz="1800" dirty="0"/>
              <a:t>посвященных награждению субъектов малого, среднего предпринимательства, самозанятых граждан, потребительского рынка, достигших наибольших результатов по итогам работы за год </a:t>
            </a:r>
            <a:r>
              <a:rPr lang="ru-RU" sz="1800" dirty="0" smtClean="0"/>
              <a:t>– </a:t>
            </a:r>
            <a:r>
              <a:rPr lang="ru-RU" sz="1800" b="1" dirty="0" smtClean="0"/>
              <a:t>20,0 тыс. рублей</a:t>
            </a:r>
            <a:endParaRPr lang="ru-RU" sz="1800" b="1" i="1" dirty="0" smtClean="0"/>
          </a:p>
        </p:txBody>
      </p:sp>
      <p:pic>
        <p:nvPicPr>
          <p:cNvPr id="1028" name="Picture 4" descr="https://ourreg.ru/wp-content/uploads/2020/04/podderzhka-biznes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072"/>
            <a:ext cx="3060279" cy="177884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96" y="3933056"/>
            <a:ext cx="3672408" cy="2448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48"/>
          <p:cNvSpPr>
            <a:spLocks noGrp="1" noChangeArrowheads="1"/>
          </p:cNvSpPr>
          <p:nvPr>
            <p:ph type="title"/>
          </p:nvPr>
        </p:nvSpPr>
        <p:spPr>
          <a:xfrm>
            <a:off x="74810" y="1"/>
            <a:ext cx="9029364" cy="747089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МП «Формирование городской среды и обеспечение качественным жильем граждан на территории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 «Светогорское городское поселение»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935009" y="832258"/>
            <a:ext cx="4680520" cy="4035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87 583,9 тыс.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38999" y="1196988"/>
            <a:ext cx="7210896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55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550" dirty="0">
                <a:ea typeface="Calibri" panose="020F0502020204030204" pitchFamily="34" charset="0"/>
                <a:cs typeface="Times New Roman" panose="02020603050405020304" pitchFamily="18" charset="0"/>
              </a:rPr>
              <a:t>благоустройство городского парка 2 этап в г. Светогорск исполнены в сумме </a:t>
            </a:r>
            <a:r>
              <a:rPr lang="ru-RU" sz="1550" b="1" dirty="0">
                <a:ea typeface="Calibri" panose="020F0502020204030204" pitchFamily="34" charset="0"/>
                <a:cs typeface="Times New Roman" panose="02020603050405020304" pitchFamily="18" charset="0"/>
              </a:rPr>
              <a:t>20 000,0 тыс. рублей</a:t>
            </a:r>
            <a:r>
              <a:rPr lang="ru-RU" sz="1550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indent="450215" algn="just">
              <a:spcAft>
                <a:spcPts val="0"/>
              </a:spcAft>
            </a:pPr>
            <a:r>
              <a:rPr lang="ru-RU" sz="1550" dirty="0">
                <a:ea typeface="Calibri" panose="020F0502020204030204" pitchFamily="34" charset="0"/>
                <a:cs typeface="Times New Roman" panose="02020603050405020304" pitchFamily="18" charset="0"/>
              </a:rPr>
              <a:t>- благоустройство городской площади в г. Светогорск исполнены в сумме 2 </a:t>
            </a:r>
            <a:r>
              <a:rPr lang="ru-RU" sz="1550" b="1" dirty="0">
                <a:ea typeface="Calibri" panose="020F0502020204030204" pitchFamily="34" charset="0"/>
                <a:cs typeface="Times New Roman" panose="02020603050405020304" pitchFamily="18" charset="0"/>
              </a:rPr>
              <a:t>450,3 тыс. </a:t>
            </a:r>
            <a:r>
              <a:rPr lang="ru-RU" sz="15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рублей;</a:t>
            </a:r>
            <a:endParaRPr lang="ru-RU" sz="155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550" dirty="0">
                <a:ea typeface="Calibri" panose="020F0502020204030204" pitchFamily="34" charset="0"/>
                <a:cs typeface="Times New Roman" panose="02020603050405020304" pitchFamily="18" charset="0"/>
              </a:rPr>
              <a:t> - благоустройство дворовых территорий по адресу: г. Светогорск ул. Кирова д. 1, ул. Ленина д. 35, ул. Школьная д. 8, гп. Лесогорский ул. Зеленый переулок д. 1   в сумме </a:t>
            </a:r>
            <a:r>
              <a:rPr lang="ru-RU" sz="1550" b="1" dirty="0">
                <a:ea typeface="Calibri" panose="020F0502020204030204" pitchFamily="34" charset="0"/>
                <a:cs typeface="Times New Roman" panose="02020603050405020304" pitchFamily="18" charset="0"/>
              </a:rPr>
              <a:t>14 539,3 тыс. </a:t>
            </a:r>
            <a:r>
              <a:rPr lang="ru-RU" sz="15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рублей;</a:t>
            </a:r>
            <a:endParaRPr lang="ru-RU" sz="155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550" dirty="0">
                <a:ea typeface="Calibri" panose="020F0502020204030204" pitchFamily="34" charset="0"/>
                <a:cs typeface="Times New Roman" panose="02020603050405020304" pitchFamily="18" charset="0"/>
              </a:rPr>
              <a:t>- мероприятия по созданию мест (площадок) накопления твердых коммунальных отходов по адресу: г. Светогорск, ул. Красноармейская; гп. Лесогорский, ул. Выборгское шоссе; д. Лосево, ул. Заречная/Озерная исполнены в сумме </a:t>
            </a:r>
            <a:r>
              <a:rPr lang="ru-RU" sz="15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546,4 тыс. рублей;</a:t>
            </a:r>
            <a:endParaRPr lang="ru-RU" sz="155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550" dirty="0">
                <a:ea typeface="Calibri" panose="020F0502020204030204" pitchFamily="34" charset="0"/>
                <a:cs typeface="Times New Roman" panose="02020603050405020304" pitchFamily="18" charset="0"/>
              </a:rPr>
              <a:t>- мероприятия по борьбе с борщевиком Сосновского на территориях муниципальных образований Ленинградской области исполнены в сумме </a:t>
            </a:r>
            <a:r>
              <a:rPr lang="ru-RU" sz="1550" b="1" dirty="0">
                <a:ea typeface="Calibri" panose="020F0502020204030204" pitchFamily="34" charset="0"/>
                <a:cs typeface="Times New Roman" panose="02020603050405020304" pitchFamily="18" charset="0"/>
              </a:rPr>
              <a:t>80,8 тыс. </a:t>
            </a:r>
            <a:r>
              <a:rPr lang="ru-RU" sz="15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рублей;</a:t>
            </a:r>
            <a:endParaRPr lang="ru-RU" sz="155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550" dirty="0">
                <a:ea typeface="Calibri" panose="020F0502020204030204" pitchFamily="34" charset="0"/>
                <a:cs typeface="Times New Roman" panose="02020603050405020304" pitchFamily="18" charset="0"/>
              </a:rPr>
              <a:t>– оказание услуг по осуществлению регулярных перевозок пассажиров и багажа автотранспортом общего пользования – </a:t>
            </a:r>
            <a:r>
              <a:rPr lang="ru-RU" sz="1550" b="1" dirty="0">
                <a:ea typeface="Calibri" panose="020F0502020204030204" pitchFamily="34" charset="0"/>
                <a:cs typeface="Times New Roman" panose="02020603050405020304" pitchFamily="18" charset="0"/>
              </a:rPr>
              <a:t>4 973,4 тыс. </a:t>
            </a:r>
            <a:r>
              <a:rPr lang="ru-RU" sz="15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рублей;</a:t>
            </a:r>
            <a:endParaRPr lang="ru-RU" sz="155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550" dirty="0">
                <a:ea typeface="Calibri" panose="020F0502020204030204" pitchFamily="34" charset="0"/>
                <a:cs typeface="Times New Roman" panose="02020603050405020304" pitchFamily="18" charset="0"/>
              </a:rPr>
              <a:t>– ремонт асфальтового покрытия проезда по адресу: г. Светогорск, ул. Пограничная – </a:t>
            </a:r>
            <a:r>
              <a:rPr lang="ru-RU" sz="1550" b="1" dirty="0">
                <a:ea typeface="Calibri" panose="020F0502020204030204" pitchFamily="34" charset="0"/>
                <a:cs typeface="Times New Roman" panose="02020603050405020304" pitchFamily="18" charset="0"/>
              </a:rPr>
              <a:t>1 374,6 тыс. </a:t>
            </a:r>
            <a:r>
              <a:rPr lang="ru-RU" sz="15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рублей;</a:t>
            </a:r>
            <a:endParaRPr lang="ru-RU" sz="155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550" dirty="0">
                <a:ea typeface="Calibri" panose="020F0502020204030204" pitchFamily="34" charset="0"/>
                <a:cs typeface="Times New Roman" panose="02020603050405020304" pitchFamily="18" charset="0"/>
              </a:rPr>
              <a:t>– нанесение дорожной разметки – </a:t>
            </a:r>
            <a:r>
              <a:rPr lang="ru-RU" sz="1550" b="1" dirty="0">
                <a:ea typeface="Calibri" panose="020F0502020204030204" pitchFamily="34" charset="0"/>
                <a:cs typeface="Times New Roman" panose="02020603050405020304" pitchFamily="18" charset="0"/>
              </a:rPr>
              <a:t>640,6 тыс. </a:t>
            </a:r>
            <a:r>
              <a:rPr lang="ru-RU" sz="15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рублей;</a:t>
            </a:r>
            <a:endParaRPr lang="ru-RU" sz="155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550" b="1" dirty="0" smtClean="0">
              <a:ea typeface="Arial Unicode MS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40" y="5500635"/>
            <a:ext cx="2090255" cy="12307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459" y="1063097"/>
            <a:ext cx="1666590" cy="15018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783" y="2871710"/>
            <a:ext cx="1598366" cy="8817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783" y="3977870"/>
            <a:ext cx="1598366" cy="119977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9873" y="5746309"/>
            <a:ext cx="1575888" cy="10938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30" y="5449249"/>
            <a:ext cx="1698970" cy="12752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135421" y="57354"/>
            <a:ext cx="8916592" cy="977887"/>
          </a:xfrm>
        </p:spPr>
        <p:txBody>
          <a:bodyPr>
            <a:noAutofit/>
          </a:bodyPr>
          <a:lstStyle/>
          <a:p>
            <a:pPr algn="ctr"/>
            <a:r>
              <a:rPr lang="ru-RU" altLang="ru-RU" sz="22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«Формирование городской среды и обеспечение качественным жильем граждан на территории </a:t>
            </a:r>
            <a:br>
              <a:rPr lang="ru-RU" altLang="ru-RU" sz="22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«Светогорское городское поселение»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347864" y="1003681"/>
            <a:ext cx="3672408" cy="4845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87 583,9 тыс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76439" y="1531175"/>
            <a:ext cx="674376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– уличное освещение –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7 863,2 тыс. рублей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– механизированную уборку дорог, общественных территорий (содержание парка, детских площадок, мемориалов и т.д.) –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13 552,5 тыс. </a:t>
            </a: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рублей;</a:t>
            </a:r>
            <a:endParaRPr lang="ru-RU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– услуги по благоустройству и ландшафтной архитектуре (покос газонов, высадка цветов, кустарников, деревьев, спил, кронирование, формовочная обрезка зеленых насаждений) –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8 539,0 тыс. </a:t>
            </a: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рублей;</a:t>
            </a:r>
            <a:endParaRPr lang="ru-RU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– оказание услуг по содержанию кладбищ на территории МО «Светогорское городское поселение» –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460,0 тыс. </a:t>
            </a: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рублей;</a:t>
            </a:r>
            <a:endParaRPr lang="ru-RU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– услуги по монтажу и демонтажу праздничной атрибутики, проверка и корректировка сметной документации с экспертизой по объектам, составление технического задания на выполнение работ по объектам, составлению дефектной ведомости и сметной документации, услуги по транспортированию строительных отходов, восстановление резинового покрытия по ул. </a:t>
            </a:r>
            <a:r>
              <a:rPr lang="ru-RU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Леншоссе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 32 </a:t>
            </a:r>
            <a:r>
              <a:rPr lang="ru-RU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гп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. Лесогорский, содержание фонтана –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1 945,2 тыс. </a:t>
            </a: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рублей;</a:t>
            </a:r>
            <a:endParaRPr lang="ru-RU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– ремонт освещения улично-дорожной сети </a:t>
            </a:r>
            <a:r>
              <a:rPr lang="ru-RU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гп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. Лесогорский, ул. Октябрьская (от пересечения с ул. Садовая до жилого дома №17), ул. Советов, ул. Школьная (от пересечения с ул. Горная до здания бывшей школы –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2 566,7 тыс. </a:t>
            </a: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рублей;</a:t>
            </a:r>
            <a:endParaRPr lang="ru-RU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61" y="3650912"/>
            <a:ext cx="1866854" cy="12902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65" y="1178150"/>
            <a:ext cx="1896667" cy="232285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0" y="5148829"/>
            <a:ext cx="1908215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1284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107504" y="117092"/>
            <a:ext cx="8916592" cy="977887"/>
          </a:xfrm>
          <a:effectLst>
            <a:reflection endPos="0" dist="50800" dir="5400000" sy="-100000" algn="bl" rotWithShape="0"/>
          </a:effectLst>
        </p:spPr>
        <p:txBody>
          <a:bodyPr>
            <a:noAutofit/>
          </a:bodyPr>
          <a:lstStyle/>
          <a:p>
            <a:pPr algn="ctr"/>
            <a:r>
              <a:rPr lang="ru-RU" altLang="ru-RU" sz="22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«Формирование городской среды и обеспечение качественным жильем граждан на территории </a:t>
            </a:r>
            <a:br>
              <a:rPr lang="ru-RU" altLang="ru-RU" sz="22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«Светогорское городское поселение»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03848" y="1256545"/>
            <a:ext cx="4104456" cy="4845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87 583,9 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95736" y="1988840"/>
            <a:ext cx="682836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услуги по расчету и учету платы за наем жилого помещения – </a:t>
            </a:r>
            <a:r>
              <a:rPr lang="ru-RU" sz="15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113,5 тыс. рублей;</a:t>
            </a:r>
          </a:p>
          <a:p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- взносы на капитальный ремонт за муниципальные жилые помещения – </a:t>
            </a:r>
            <a:r>
              <a:rPr lang="ru-RU" sz="15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6 861,3 тыс. рублей;</a:t>
            </a:r>
          </a:p>
          <a:p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- составление сметного расчета и подготовка </a:t>
            </a:r>
            <a:r>
              <a:rPr lang="ru-RU" sz="15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техзаданий</a:t>
            </a:r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 по объектам, проведение обследования МКД </a:t>
            </a:r>
            <a:r>
              <a:rPr lang="ru-RU" sz="15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– 169,8 тыс. </a:t>
            </a:r>
            <a:r>
              <a:rPr lang="ru-RU" sz="15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- выполнение работ по </a:t>
            </a:r>
            <a:r>
              <a:rPr lang="ru-RU" sz="15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ремонту </a:t>
            </a:r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ливневой канализации по адресу г. Светогорск ул. Кирова д.1 – </a:t>
            </a:r>
            <a:r>
              <a:rPr lang="ru-RU" sz="15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501,8 тыс. рублей</a:t>
            </a:r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- разработка рабочей документации изготовления </a:t>
            </a:r>
            <a:r>
              <a:rPr lang="ru-RU" sz="15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блочно</a:t>
            </a:r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-модульной электрической отопительной котельной, для подключения системам зависимого теплоснабжения жилой застройки по адресу: гл. Лесогорский, ул. Советов, д. 7 – </a:t>
            </a:r>
            <a:r>
              <a:rPr lang="ru-RU" sz="15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45,0 тыс. </a:t>
            </a:r>
            <a:r>
              <a:rPr lang="ru-RU" sz="15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- оказание услуг по разработке эскизного проекта – </a:t>
            </a:r>
            <a:r>
              <a:rPr lang="ru-RU" sz="15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300,0 тыс. рублей</a:t>
            </a:r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500" dirty="0">
                <a:ea typeface="Times New Roman" panose="02020603050405020304" pitchFamily="18" charset="0"/>
                <a:cs typeface="Times New Roman" panose="02020603050405020304" pitchFamily="18" charset="0"/>
              </a:rPr>
              <a:t>- услуги по осуществлению строительного контроля по объектам – </a:t>
            </a:r>
            <a:r>
              <a:rPr lang="ru-RU" sz="15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60,5 тыс. </a:t>
            </a:r>
            <a:r>
              <a:rPr lang="ru-RU" sz="15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рублей.</a:t>
            </a:r>
            <a:endParaRPr lang="ru-RU" sz="1500" b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04" y="1751918"/>
            <a:ext cx="1660529" cy="16605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47" y="4077072"/>
            <a:ext cx="1746690" cy="142614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7177184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1652730" y="219532"/>
            <a:ext cx="7200801" cy="1054447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культуры, физической культуры и массового спорта, молодёжной политики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«Светогорское городское поселение»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55155" y="1367927"/>
            <a:ext cx="5490473" cy="438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50 594,6 тыс.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7075" y="1909634"/>
            <a:ext cx="707188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cs typeface="Times New Roman" panose="02020603050405020304" pitchFamily="18" charset="0"/>
              </a:rPr>
              <a:t>предоставление </a:t>
            </a:r>
            <a:r>
              <a:rPr lang="ru-RU" sz="1400" dirty="0">
                <a:cs typeface="Times New Roman" panose="02020603050405020304" pitchFamily="18" charset="0"/>
              </a:rPr>
              <a:t>субсидии на выполнение муниципального задания МБУ «КСК г. Светогорска» по организации мероприятий в сфере молодежной политики, направленных на вовлечение молодежи в инновационную, предпринимательскую, добровольческую деятельность, а также на развитие гражданской активности молодежи и формирование здорового образа жизни – </a:t>
            </a:r>
            <a:r>
              <a:rPr lang="ru-RU" sz="1400" b="1" dirty="0">
                <a:cs typeface="Times New Roman" panose="02020603050405020304" pitchFamily="18" charset="0"/>
              </a:rPr>
              <a:t>702,7 тыс. </a:t>
            </a:r>
            <a:r>
              <a:rPr lang="ru-RU" sz="1400" b="1" dirty="0" smtClean="0">
                <a:cs typeface="Times New Roman" panose="02020603050405020304" pitchFamily="18" charset="0"/>
              </a:rPr>
              <a:t>рублей:</a:t>
            </a:r>
          </a:p>
          <a:p>
            <a:pPr algn="just"/>
            <a:r>
              <a:rPr lang="ru-RU" sz="1400" dirty="0" smtClean="0">
                <a:cs typeface="Times New Roman" panose="02020603050405020304" pitchFamily="18" charset="0"/>
              </a:rPr>
              <a:t>    - количество </a:t>
            </a:r>
            <a:r>
              <a:rPr lang="ru-RU" sz="1400" dirty="0">
                <a:cs typeface="Times New Roman" panose="02020603050405020304" pitchFamily="18" charset="0"/>
              </a:rPr>
              <a:t>проведенных мероприятий – 52 </a:t>
            </a:r>
            <a:r>
              <a:rPr lang="ru-RU" sz="1400" dirty="0" smtClean="0">
                <a:cs typeface="Times New Roman" panose="02020603050405020304" pitchFamily="18" charset="0"/>
              </a:rPr>
              <a:t>ед.</a:t>
            </a:r>
          </a:p>
          <a:p>
            <a:pPr algn="just"/>
            <a:r>
              <a:rPr lang="ru-RU" sz="1400" dirty="0" smtClean="0">
                <a:cs typeface="Times New Roman" panose="02020603050405020304" pitchFamily="18" charset="0"/>
              </a:rPr>
              <a:t>    - количество участников мероприятий в возрасте от 14 до 30 лет – 2685 чел.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cs typeface="Times New Roman" panose="02020603050405020304" pitchFamily="18" charset="0"/>
              </a:rPr>
              <a:t>предоставление </a:t>
            </a:r>
            <a:r>
              <a:rPr lang="ru-RU" sz="1400" dirty="0">
                <a:cs typeface="Times New Roman" panose="02020603050405020304" pitchFamily="18" charset="0"/>
              </a:rPr>
              <a:t>субсидии на иные цели мероприятия по организации летней занятости несовершеннолетних (было трудоустроено 24 подростков в возрасте от 14 до 17 лет) – </a:t>
            </a:r>
            <a:r>
              <a:rPr lang="ru-RU" sz="1400" b="1" dirty="0">
                <a:cs typeface="Times New Roman" panose="02020603050405020304" pitchFamily="18" charset="0"/>
              </a:rPr>
              <a:t>300,0 тыс. </a:t>
            </a:r>
            <a:r>
              <a:rPr lang="ru-RU" sz="1400" b="1" dirty="0" smtClean="0">
                <a:cs typeface="Times New Roman" panose="02020603050405020304" pitchFamily="18" charset="0"/>
              </a:rPr>
              <a:t>рублей;</a:t>
            </a:r>
            <a:endParaRPr lang="ru-RU" sz="1400" b="1" dirty="0"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cs typeface="Times New Roman" panose="02020603050405020304" pitchFamily="18" charset="0"/>
              </a:rPr>
              <a:t>проведение </a:t>
            </a:r>
            <a:r>
              <a:rPr lang="ru-RU" sz="1400" dirty="0">
                <a:cs typeface="Times New Roman" panose="02020603050405020304" pitchFamily="18" charset="0"/>
              </a:rPr>
              <a:t>тренингов, мастер-классов, квеста "Тайна Башни", поставка наградной продукции, канцтовары, хозтовары для участников проекта "Губернаторский молодежный трудовой отряд"– </a:t>
            </a:r>
            <a:r>
              <a:rPr lang="ru-RU" sz="1400" b="1" dirty="0">
                <a:cs typeface="Times New Roman" panose="02020603050405020304" pitchFamily="18" charset="0"/>
              </a:rPr>
              <a:t>160,4 тыс. </a:t>
            </a:r>
            <a:r>
              <a:rPr lang="ru-RU" sz="1400" b="1" dirty="0" smtClean="0">
                <a:cs typeface="Times New Roman" panose="02020603050405020304" pitchFamily="18" charset="0"/>
              </a:rPr>
              <a:t>рублей;</a:t>
            </a:r>
            <a:endParaRPr lang="ru-RU" sz="1400" b="1" dirty="0"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cs typeface="Times New Roman" panose="02020603050405020304" pitchFamily="18" charset="0"/>
              </a:rPr>
              <a:t>поставка </a:t>
            </a:r>
            <a:r>
              <a:rPr lang="ru-RU" sz="1400" dirty="0">
                <a:cs typeface="Times New Roman" panose="02020603050405020304" pitchFamily="18" charset="0"/>
              </a:rPr>
              <a:t>наградной и сувенирной продукции для молодежных мероприятий – </a:t>
            </a:r>
            <a:r>
              <a:rPr lang="ru-RU" sz="1400" b="1" dirty="0">
                <a:cs typeface="Times New Roman" panose="02020603050405020304" pitchFamily="18" charset="0"/>
              </a:rPr>
              <a:t>50,0 тыс. </a:t>
            </a:r>
            <a:r>
              <a:rPr lang="ru-RU" sz="1400" b="1" dirty="0" smtClean="0">
                <a:cs typeface="Times New Roman" panose="02020603050405020304" pitchFamily="18" charset="0"/>
              </a:rPr>
              <a:t>рублей.</a:t>
            </a:r>
            <a:endParaRPr lang="ru-RU" sz="1400" b="1" dirty="0"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65" y="657734"/>
            <a:ext cx="1506098" cy="14203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32" y="5269595"/>
            <a:ext cx="2193120" cy="146236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305" y="5297609"/>
            <a:ext cx="2276920" cy="14646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444207" y="5297609"/>
            <a:ext cx="2165187" cy="14646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" y="2862391"/>
            <a:ext cx="1798589" cy="119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6963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1152127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культуры, физической культуры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массового спорта,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молодёжной политики МО «Светогорское городское поселение»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95736" y="1566344"/>
            <a:ext cx="685810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prstClr val="black"/>
                </a:solidFill>
              </a:rPr>
              <a:t>предоставление </a:t>
            </a:r>
            <a:r>
              <a:rPr lang="ru-RU" sz="1600" dirty="0">
                <a:solidFill>
                  <a:prstClr val="black"/>
                </a:solidFill>
              </a:rPr>
              <a:t>субсидии на выполнение муниципального задания МБУ «КСК г. Светогорска» на организацию деятельности клубных формирований и формирований самодеятельного народного творчества </a:t>
            </a:r>
            <a:r>
              <a:rPr lang="ru-RU" sz="1600" b="1" dirty="0">
                <a:solidFill>
                  <a:prstClr val="black"/>
                </a:solidFill>
              </a:rPr>
              <a:t>– 11 209,2 тыс. рублей: </a:t>
            </a:r>
          </a:p>
          <a:p>
            <a:pPr lvl="0" algn="just"/>
            <a:r>
              <a:rPr lang="ru-RU" sz="1600" dirty="0" smtClean="0">
                <a:solidFill>
                  <a:prstClr val="black"/>
                </a:solidFill>
              </a:rPr>
              <a:t>   - </a:t>
            </a:r>
            <a:r>
              <a:rPr lang="ru-RU" sz="1600" dirty="0">
                <a:solidFill>
                  <a:prstClr val="black"/>
                </a:solidFill>
              </a:rPr>
              <a:t>количество клубных формирований – 40 ед</a:t>
            </a:r>
            <a:r>
              <a:rPr lang="ru-RU" sz="1600" dirty="0" smtClean="0">
                <a:solidFill>
                  <a:prstClr val="black"/>
                </a:solidFill>
              </a:rPr>
              <a:t>.</a:t>
            </a:r>
            <a:endParaRPr lang="ru-RU" sz="1600" dirty="0">
              <a:solidFill>
                <a:prstClr val="black"/>
              </a:solidFill>
            </a:endParaRPr>
          </a:p>
          <a:p>
            <a:pPr lvl="0" algn="just"/>
            <a:r>
              <a:rPr lang="ru-RU" sz="1600" dirty="0" smtClean="0">
                <a:solidFill>
                  <a:prstClr val="black"/>
                </a:solidFill>
              </a:rPr>
              <a:t>   - </a:t>
            </a:r>
            <a:r>
              <a:rPr lang="ru-RU" sz="1600" dirty="0">
                <a:solidFill>
                  <a:prstClr val="black"/>
                </a:solidFill>
              </a:rPr>
              <a:t>число участников клубных формирований – 854 чел</a:t>
            </a:r>
            <a:r>
              <a:rPr lang="ru-RU" sz="1600" dirty="0" smtClean="0">
                <a:solidFill>
                  <a:prstClr val="black"/>
                </a:solidFill>
              </a:rPr>
              <a:t>.</a:t>
            </a:r>
            <a:endParaRPr lang="ru-RU" sz="1600" dirty="0">
              <a:solidFill>
                <a:prstClr val="black"/>
              </a:solidFill>
            </a:endParaRPr>
          </a:p>
          <a:p>
            <a:pPr lvl="0" algn="just"/>
            <a:r>
              <a:rPr lang="ru-RU" sz="1600" dirty="0" smtClean="0">
                <a:solidFill>
                  <a:prstClr val="black"/>
                </a:solidFill>
              </a:rPr>
              <a:t>   - </a:t>
            </a:r>
            <a:r>
              <a:rPr lang="ru-RU" sz="1600" dirty="0">
                <a:solidFill>
                  <a:prstClr val="black"/>
                </a:solidFill>
              </a:rPr>
              <a:t>количество организованных и массовых мероприятий – 562,0 ед</a:t>
            </a:r>
            <a:r>
              <a:rPr lang="ru-RU" sz="1600" dirty="0" smtClean="0">
                <a:solidFill>
                  <a:prstClr val="black"/>
                </a:solidFill>
              </a:rPr>
              <a:t>.</a:t>
            </a:r>
            <a:endParaRPr lang="ru-RU" sz="1600" dirty="0">
              <a:solidFill>
                <a:prstClr val="black"/>
              </a:solidFill>
            </a:endParaRPr>
          </a:p>
          <a:p>
            <a:pPr lvl="0" algn="just"/>
            <a:r>
              <a:rPr lang="ru-RU" sz="1600" dirty="0" smtClean="0">
                <a:solidFill>
                  <a:prstClr val="black"/>
                </a:solidFill>
              </a:rPr>
              <a:t>   - </a:t>
            </a:r>
            <a:r>
              <a:rPr lang="ru-RU" sz="1600" dirty="0">
                <a:solidFill>
                  <a:prstClr val="black"/>
                </a:solidFill>
              </a:rPr>
              <a:t>количество зрителей массовых мероприятий – 104 218 чел.</a:t>
            </a:r>
          </a:p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prstClr val="black"/>
                </a:solidFill>
              </a:rPr>
              <a:t>предоставление </a:t>
            </a:r>
            <a:r>
              <a:rPr lang="ru-RU" sz="1600" dirty="0">
                <a:solidFill>
                  <a:prstClr val="black"/>
                </a:solidFill>
              </a:rPr>
              <a:t>субсидии на выполнение муниципального задания на сохранение целевых показателей повышения оплаты труда работников муниципальных учреждений культуры в соответствии с Указом Президента РФ от 07.05.2012 года № 567 «О мероприятиях по реализации государственной социальной политики» для выплат стимулирующего характера работникам МБУ КСК г. Светогорска муниципальных учреждений культуры и библиотек – </a:t>
            </a:r>
            <a:r>
              <a:rPr lang="ru-RU" sz="1600" b="1" dirty="0">
                <a:solidFill>
                  <a:prstClr val="black"/>
                </a:solidFill>
              </a:rPr>
              <a:t>9 447,4 тыс. рублей</a:t>
            </a:r>
            <a:r>
              <a:rPr lang="ru-RU" sz="1600" dirty="0" smtClean="0">
                <a:solidFill>
                  <a:prstClr val="black"/>
                </a:solidFill>
              </a:rPr>
              <a:t>;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967195" y="1139208"/>
            <a:ext cx="4635326" cy="42713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50 594,6 тыс.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5" y="5051503"/>
            <a:ext cx="2232248" cy="148845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6" y="1289701"/>
            <a:ext cx="2210089" cy="135768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" y="3130274"/>
            <a:ext cx="2294186" cy="143834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5345114"/>
            <a:ext cx="2592288" cy="151288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5345114"/>
            <a:ext cx="2135665" cy="14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2523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bs.twimg.com/media/DdUmQ8JX4AAJZg_.jpg:lar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552" y="2360459"/>
            <a:ext cx="3367651" cy="213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03978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Что такое бюджет</a:t>
            </a:r>
            <a:endParaRPr lang="ru-RU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2951" y="2046929"/>
            <a:ext cx="2361601" cy="597768"/>
          </a:xfrm>
        </p:spPr>
        <p:txBody>
          <a:bodyPr/>
          <a:lstStyle/>
          <a:p>
            <a:pPr algn="ctr"/>
            <a:r>
              <a:rPr lang="ru-RU" sz="3000" dirty="0" smtClean="0"/>
              <a:t>Доходы</a:t>
            </a:r>
            <a:endParaRPr lang="ru-RU" sz="3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059703" y="2163153"/>
            <a:ext cx="3034680" cy="633139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/>
              <a:t>Расходы</a:t>
            </a:r>
            <a:endParaRPr lang="ru-RU" sz="3000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586264" y="2733271"/>
            <a:ext cx="2063826" cy="914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 smtClean="0"/>
              <a:t>это поступающие в бюджет денежные средства</a:t>
            </a:r>
            <a:endParaRPr lang="ru-RU" sz="18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4979" y="2760390"/>
            <a:ext cx="2869950" cy="9361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 smtClean="0"/>
              <a:t>это выплачиваемые из бюджета денежные средства </a:t>
            </a:r>
            <a:endParaRPr lang="ru-RU" sz="1800" dirty="0"/>
          </a:p>
        </p:txBody>
      </p:sp>
      <p:sp>
        <p:nvSpPr>
          <p:cNvPr id="9" name="Объект 4"/>
          <p:cNvSpPr txBox="1">
            <a:spLocks/>
          </p:cNvSpPr>
          <p:nvPr/>
        </p:nvSpPr>
        <p:spPr>
          <a:xfrm>
            <a:off x="1055652" y="1132507"/>
            <a:ext cx="7989278" cy="1080120"/>
          </a:xfrm>
          <a:prstGeom prst="rect">
            <a:avLst/>
          </a:prstGeom>
        </p:spPr>
        <p:txBody>
          <a:bodyPr vert="horz" tIns="0">
            <a:normAutofit fontScale="47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4800" dirty="0"/>
              <a:t>Бюджет </a:t>
            </a:r>
            <a:r>
              <a:rPr lang="ru-RU" sz="4800" dirty="0" smtClean="0"/>
              <a:t>– форма </a:t>
            </a:r>
            <a:r>
              <a:rPr lang="ru-RU" sz="4800" dirty="0"/>
              <a:t>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ru-RU" dirty="0"/>
          </a:p>
        </p:txBody>
      </p:sp>
      <p:sp>
        <p:nvSpPr>
          <p:cNvPr id="10" name="Объект 4"/>
          <p:cNvSpPr txBox="1">
            <a:spLocks/>
          </p:cNvSpPr>
          <p:nvPr/>
        </p:nvSpPr>
        <p:spPr>
          <a:xfrm>
            <a:off x="362929" y="5108630"/>
            <a:ext cx="3031912" cy="1224661"/>
          </a:xfrm>
          <a:prstGeom prst="rect">
            <a:avLst/>
          </a:prstGeom>
        </p:spPr>
        <p:txBody>
          <a:bodyPr vert="horz" tIns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 smtClean="0"/>
              <a:t>Превышение </a:t>
            </a:r>
            <a:r>
              <a:rPr lang="ru-RU" sz="1800" dirty="0"/>
              <a:t>доходов над </a:t>
            </a:r>
            <a:r>
              <a:rPr lang="ru-RU" sz="1800" dirty="0" smtClean="0"/>
              <a:t>расходами образует положительный остаток </a:t>
            </a:r>
            <a:r>
              <a:rPr lang="ru-RU" sz="1800" b="1" dirty="0">
                <a:solidFill>
                  <a:schemeClr val="tx2"/>
                </a:solidFill>
              </a:rPr>
              <a:t>ПРОФИЦИТ</a:t>
            </a:r>
          </a:p>
        </p:txBody>
      </p:sp>
      <p:sp>
        <p:nvSpPr>
          <p:cNvPr id="11" name="Объект 4"/>
          <p:cNvSpPr txBox="1">
            <a:spLocks/>
          </p:cNvSpPr>
          <p:nvPr/>
        </p:nvSpPr>
        <p:spPr>
          <a:xfrm>
            <a:off x="5508104" y="5123488"/>
            <a:ext cx="3384376" cy="1185831"/>
          </a:xfrm>
          <a:prstGeom prst="rect">
            <a:avLst/>
          </a:prstGeom>
        </p:spPr>
        <p:txBody>
          <a:bodyPr vert="horz" tIns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 smtClean="0"/>
              <a:t>Если расходная часть бюджета превышает доходную, то бюджет формируется с </a:t>
            </a:r>
            <a:r>
              <a:rPr lang="ru-RU" sz="1800" b="1" dirty="0">
                <a:solidFill>
                  <a:schemeClr val="tx2"/>
                </a:solidFill>
              </a:rPr>
              <a:t>ДЕФИЦИТОМ</a:t>
            </a:r>
          </a:p>
        </p:txBody>
      </p:sp>
      <p:sp>
        <p:nvSpPr>
          <p:cNvPr id="7" name="Выгнутая вверх стрелка 6"/>
          <p:cNvSpPr/>
          <p:nvPr/>
        </p:nvSpPr>
        <p:spPr>
          <a:xfrm>
            <a:off x="6238831" y="4013805"/>
            <a:ext cx="1216152" cy="7315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Выгнутая влево стрелка 7"/>
          <p:cNvSpPr/>
          <p:nvPr/>
        </p:nvSpPr>
        <p:spPr>
          <a:xfrm rot="5400000">
            <a:off x="1795691" y="3880918"/>
            <a:ext cx="731520" cy="12161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592472"/>
      </p:ext>
    </p:extLst>
  </p:cSld>
  <p:clrMapOvr>
    <a:masterClrMapping/>
  </p:clrMapOvr>
  <p:transition spd="slow"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1483704" y="0"/>
            <a:ext cx="7401555" cy="1054447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программа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«Развитие культуры, физической культуры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массового спорта, молодёжной политики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 «Светогорское городское поселение»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64515" y="1577469"/>
            <a:ext cx="71207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актуализации </a:t>
            </a:r>
            <a:r>
              <a:rPr lang="ru-RU" sz="1600" dirty="0"/>
              <a:t>сметной документации по ремонту кровли Дома культуры г. Светогорск ул. Победы д.37 – </a:t>
            </a:r>
            <a:r>
              <a:rPr lang="ru-RU" sz="1600" b="1" dirty="0"/>
              <a:t>150,0 тыс. </a:t>
            </a:r>
            <a:r>
              <a:rPr lang="ru-RU" sz="1600" b="1" dirty="0" smtClean="0"/>
              <a:t>рублей;</a:t>
            </a:r>
            <a:endParaRPr lang="ru-RU" sz="1600" b="1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предоставление </a:t>
            </a:r>
            <a:r>
              <a:rPr lang="ru-RU" sz="1600" dirty="0"/>
              <a:t>субсидии на иные цели приобретение фотооборудования в связи с 30-летием ЛИТО «Истоки» - </a:t>
            </a:r>
            <a:r>
              <a:rPr lang="ru-RU" sz="1600" b="1" dirty="0"/>
              <a:t>10,0 тыс. </a:t>
            </a:r>
            <a:r>
              <a:rPr lang="ru-RU" sz="1600" b="1" dirty="0" smtClean="0"/>
              <a:t>рублей;</a:t>
            </a:r>
            <a:endParaRPr lang="ru-RU" sz="1600" b="1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проведение </a:t>
            </a:r>
            <a:r>
              <a:rPr lang="ru-RU" sz="1600" dirty="0"/>
              <a:t>праздничных мероприятий посвященные Дням воинской славы, памятным и юбилейным датам, Дню города и Дню России – </a:t>
            </a:r>
            <a:r>
              <a:rPr lang="ru-RU" sz="1600" b="1" dirty="0"/>
              <a:t>890,0 тыс. </a:t>
            </a:r>
            <a:r>
              <a:rPr lang="ru-RU" sz="1600" b="1" dirty="0" smtClean="0"/>
              <a:t>рублей;</a:t>
            </a:r>
            <a:endParaRPr lang="ru-RU" sz="1600" b="1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 smtClean="0"/>
              <a:t>предоставление </a:t>
            </a:r>
            <a:r>
              <a:rPr lang="ru-RU" sz="1600" dirty="0"/>
              <a:t>субсидии на выполнение муниципального задания МБУ «КСК г. Светогорска» на библиотечное, библиографическое и информационное обслуживание пользователей библиотек – </a:t>
            </a:r>
            <a:r>
              <a:rPr lang="ru-RU" sz="1600" b="1" dirty="0"/>
              <a:t>3 660,2 тыс. </a:t>
            </a:r>
            <a:r>
              <a:rPr lang="ru-RU" sz="1600" b="1" dirty="0" smtClean="0"/>
              <a:t>рублей:</a:t>
            </a:r>
            <a:endParaRPr lang="ru-RU" sz="1600" b="1" dirty="0"/>
          </a:p>
          <a:p>
            <a:pPr algn="just"/>
            <a:r>
              <a:rPr lang="ru-RU" sz="1600" dirty="0" smtClean="0"/>
              <a:t>   - </a:t>
            </a:r>
            <a:r>
              <a:rPr lang="ru-RU" sz="1600" dirty="0"/>
              <a:t>количество посещений библиотек  - 42 139 чел</a:t>
            </a:r>
            <a:r>
              <a:rPr lang="ru-RU" sz="1600" dirty="0" smtClean="0"/>
              <a:t>.</a:t>
            </a:r>
            <a:endParaRPr lang="ru-RU" sz="1600" dirty="0"/>
          </a:p>
          <a:p>
            <a:pPr algn="just"/>
            <a:r>
              <a:rPr lang="ru-RU" sz="1600" dirty="0" smtClean="0"/>
              <a:t>   - </a:t>
            </a:r>
            <a:r>
              <a:rPr lang="ru-RU" sz="1600" dirty="0"/>
              <a:t>количество проведенных культурно-досуговых мероприятий – 476 ед</a:t>
            </a:r>
            <a:r>
              <a:rPr lang="ru-RU" sz="1600" dirty="0" smtClean="0"/>
              <a:t>.</a:t>
            </a:r>
            <a:endParaRPr lang="ru-RU" sz="1600" dirty="0"/>
          </a:p>
          <a:p>
            <a:pPr algn="just"/>
            <a:r>
              <a:rPr lang="ru-RU" sz="1600" dirty="0" smtClean="0"/>
              <a:t>   - </a:t>
            </a:r>
            <a:r>
              <a:rPr lang="ru-RU" sz="1600" dirty="0"/>
              <a:t>количество участников культурно-досуговых мероприятий – 14 656 чел.</a:t>
            </a:r>
          </a:p>
          <a:p>
            <a:pPr algn="just"/>
            <a:endParaRPr lang="ru-RU" sz="1400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sz="1400" dirty="0" smtClean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072087" y="1139208"/>
            <a:ext cx="4224787" cy="438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50 594,6 тыс.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42" y="305545"/>
            <a:ext cx="1764515" cy="22599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" y="2716918"/>
            <a:ext cx="1679691" cy="19376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1" y="4744473"/>
            <a:ext cx="1657877" cy="194443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201" y="5139442"/>
            <a:ext cx="1941315" cy="154705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090015"/>
            <a:ext cx="2289498" cy="168224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984" y="5090015"/>
            <a:ext cx="1822497" cy="164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646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697129" y="161138"/>
            <a:ext cx="8230111" cy="1124744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культуры, физической культуры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массового спорта, молодёжной политики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«Светогорское городское поселение»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3903" y="1748474"/>
            <a:ext cx="81003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altLang="ru-RU" sz="1400" dirty="0" smtClean="0"/>
              <a:t>предоставление </a:t>
            </a:r>
            <a:r>
              <a:rPr lang="ru-RU" altLang="ru-RU" sz="1400" dirty="0"/>
              <a:t>субсидии на выполнение муниципального задания на сохранение целевых показателей повышения оплаты труда работников муниципальных учреждений культуры в соответствии с Указом Президента РФ от 07.05.2012 года № 567 «О мероприятиях по реализации государственной социальной политики» для выплат стимулирующего характера работникам МБУ КСК г. Светогорска муниципальных учреждений культуры и библиотек – </a:t>
            </a:r>
            <a:r>
              <a:rPr lang="ru-RU" altLang="ru-RU" sz="1400" b="1" dirty="0"/>
              <a:t>3 364,0 тыс. </a:t>
            </a:r>
            <a:r>
              <a:rPr lang="ru-RU" altLang="ru-RU" sz="1400" b="1" dirty="0" smtClean="0"/>
              <a:t>рублей</a:t>
            </a:r>
            <a:endParaRPr lang="ru-RU" altLang="ru-RU" sz="1400" b="1" dirty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altLang="ru-RU" sz="1400" dirty="0" smtClean="0"/>
              <a:t>предоставление </a:t>
            </a:r>
            <a:r>
              <a:rPr lang="ru-RU" altLang="ru-RU" sz="1400" dirty="0"/>
              <a:t>субсидии на выполнение муниципального задания МБУ «КСК г. Светогорска» на содержание (эксплуатацию) имущества, находящегося в государственной (муниципальной) собственности исполнены в сумме </a:t>
            </a:r>
            <a:r>
              <a:rPr lang="ru-RU" altLang="ru-RU" sz="1400" b="1" dirty="0"/>
              <a:t>11 012,8 тыс. </a:t>
            </a:r>
            <a:r>
              <a:rPr lang="ru-RU" altLang="ru-RU" sz="1400" b="1" dirty="0" smtClean="0"/>
              <a:t>рублей</a:t>
            </a:r>
            <a:endParaRPr lang="ru-RU" altLang="ru-RU" sz="1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699792" y="1293992"/>
            <a:ext cx="4224787" cy="438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50 594,6 тыс.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4159421"/>
            <a:ext cx="3250575" cy="243793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3847027"/>
            <a:ext cx="4310327" cy="298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5174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2000911" y="28665"/>
            <a:ext cx="6984776" cy="1124744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культуры, физической культуры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массового спорта, молодёжной политики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«Светогорское городское поселение»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02603" y="1527843"/>
            <a:ext cx="689836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altLang="ru-RU" sz="1400" dirty="0"/>
              <a:t>предоставление субсидии на </a:t>
            </a:r>
            <a:r>
              <a:rPr lang="ru-RU" altLang="ru-RU" sz="1400" dirty="0" smtClean="0"/>
              <a:t>выполнение муниципального задания </a:t>
            </a:r>
            <a:r>
              <a:rPr lang="ru-RU" altLang="ru-RU" sz="1400" dirty="0"/>
              <a:t>МБУ «КСК г. Светогорска» на проведение занятий физкультурно-спортивной направленности по месту проживания </a:t>
            </a:r>
            <a:r>
              <a:rPr lang="ru-RU" altLang="ru-RU" sz="1400" dirty="0" smtClean="0"/>
              <a:t>гражданин и </a:t>
            </a:r>
            <a:r>
              <a:rPr lang="ru-RU" altLang="ru-RU" sz="1400" dirty="0"/>
              <a:t>организация и проведение официальных спортивных мероприятий  </a:t>
            </a:r>
            <a:r>
              <a:rPr lang="ru-RU" altLang="ru-RU" sz="1400" b="1" dirty="0"/>
              <a:t>– 9 444,9 тыс. </a:t>
            </a:r>
            <a:r>
              <a:rPr lang="ru-RU" altLang="ru-RU" sz="1400" b="1" dirty="0" smtClean="0"/>
              <a:t>рублей:</a:t>
            </a:r>
            <a:endParaRPr lang="ru-RU" altLang="ru-RU" sz="1400" b="1" dirty="0"/>
          </a:p>
          <a:p>
            <a:pPr algn="just"/>
            <a:r>
              <a:rPr lang="ru-RU" altLang="ru-RU" sz="1400" dirty="0" smtClean="0"/>
              <a:t>   - </a:t>
            </a:r>
            <a:r>
              <a:rPr lang="ru-RU" altLang="ru-RU" sz="1400" dirty="0"/>
              <a:t>количество групп – 14 шт</a:t>
            </a:r>
            <a:r>
              <a:rPr lang="ru-RU" altLang="ru-RU" sz="1400" dirty="0" smtClean="0"/>
              <a:t>.</a:t>
            </a:r>
            <a:endParaRPr lang="ru-RU" altLang="ru-RU" sz="1400" dirty="0"/>
          </a:p>
          <a:p>
            <a:pPr algn="just"/>
            <a:r>
              <a:rPr lang="ru-RU" altLang="ru-RU" sz="1400" dirty="0" smtClean="0"/>
              <a:t>   - </a:t>
            </a:r>
            <a:r>
              <a:rPr lang="ru-RU" altLang="ru-RU" sz="1400" dirty="0"/>
              <a:t>количество занимающихся в группах – 467 чел</a:t>
            </a:r>
            <a:r>
              <a:rPr lang="ru-RU" altLang="ru-RU" sz="1400" dirty="0" smtClean="0"/>
              <a:t>.</a:t>
            </a:r>
            <a:endParaRPr lang="ru-RU" altLang="ru-RU" sz="1400" dirty="0"/>
          </a:p>
          <a:p>
            <a:pPr algn="just"/>
            <a:r>
              <a:rPr lang="ru-RU" altLang="ru-RU" sz="1400" dirty="0" smtClean="0"/>
              <a:t>   - </a:t>
            </a:r>
            <a:r>
              <a:rPr lang="ru-RU" altLang="ru-RU" sz="1400" dirty="0"/>
              <a:t>количество мероприятий по плану - 170 ед</a:t>
            </a:r>
            <a:r>
              <a:rPr lang="ru-RU" altLang="ru-RU" sz="1400" dirty="0" smtClean="0"/>
              <a:t>.</a:t>
            </a:r>
            <a:endParaRPr lang="ru-RU" altLang="ru-RU" sz="1400" dirty="0"/>
          </a:p>
          <a:p>
            <a:pPr algn="just"/>
            <a:r>
              <a:rPr lang="ru-RU" altLang="ru-RU" sz="1400" dirty="0" smtClean="0"/>
              <a:t>   - </a:t>
            </a:r>
            <a:r>
              <a:rPr lang="ru-RU" altLang="ru-RU" sz="1400" dirty="0"/>
              <a:t>количество зрителей (физкультурно-оздоровительных) мероприятий – 6 222 чел.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altLang="ru-RU" sz="1400" dirty="0" smtClean="0"/>
              <a:t>проектно-изыскательные </a:t>
            </a:r>
            <a:r>
              <a:rPr lang="ru-RU" altLang="ru-RU" sz="1400" dirty="0"/>
              <a:t>работы по объекту: Капитальный ремонт спортивной площадки по адресу: Ленинградская область, Выборгский район, д. Лосево, ул. Школьная III этап – </a:t>
            </a:r>
            <a:r>
              <a:rPr lang="ru-RU" altLang="ru-RU" sz="1400" b="1" dirty="0"/>
              <a:t>143,0 тыс. </a:t>
            </a:r>
            <a:r>
              <a:rPr lang="ru-RU" altLang="ru-RU" sz="1400" b="1" dirty="0" smtClean="0"/>
              <a:t>рублей</a:t>
            </a:r>
            <a:endParaRPr lang="ru-RU" altLang="ru-RU" sz="1400" b="1" dirty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altLang="ru-RU" sz="1400" dirty="0" smtClean="0"/>
              <a:t>поставку </a:t>
            </a:r>
            <a:r>
              <a:rPr lang="ru-RU" altLang="ru-RU" sz="1400" dirty="0"/>
              <a:t>наградной продукции для организации и проведения спортивных мероприятий (турнир «</a:t>
            </a:r>
            <a:r>
              <a:rPr lang="ru-RU" altLang="ru-RU" sz="1400" dirty="0" err="1"/>
              <a:t>Светогорская</a:t>
            </a:r>
            <a:r>
              <a:rPr lang="ru-RU" altLang="ru-RU" sz="1400" dirty="0"/>
              <a:t> лыжня», турниры по дзюдо, футболу, боксу, волейболу) – </a:t>
            </a:r>
            <a:r>
              <a:rPr lang="ru-RU" altLang="ru-RU" sz="1400" b="1" dirty="0"/>
              <a:t>50,0 тыс. </a:t>
            </a:r>
            <a:r>
              <a:rPr lang="ru-RU" altLang="ru-RU" sz="1400" b="1" dirty="0" smtClean="0"/>
              <a:t>рублей</a:t>
            </a:r>
            <a:endParaRPr lang="ru-RU" altLang="ru-RU" sz="1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430086" y="1139085"/>
            <a:ext cx="4224787" cy="438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50 594,6 тыс.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41" y="991720"/>
            <a:ext cx="2082923" cy="156219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90" y="2896199"/>
            <a:ext cx="2021174" cy="299229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099" y="4476245"/>
            <a:ext cx="2952713" cy="21986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108" y="4636386"/>
            <a:ext cx="3154420" cy="220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82742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827584" y="116632"/>
            <a:ext cx="7978488" cy="1372856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«Управление </a:t>
            </a:r>
            <a:r>
              <a:rPr lang="ru-RU" altLang="ru-RU" sz="2000" b="1" spc="3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2000" b="1" spc="3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 муниципальным </a:t>
            </a:r>
            <a:r>
              <a:rPr lang="ru-RU" altLang="ru-RU" sz="2000" b="1" spc="3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имуществом </a:t>
            </a:r>
            <a:br>
              <a:rPr lang="ru-RU" altLang="ru-RU" sz="2000" b="1" spc="3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spc="3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МО «Светогорское городское поселение»</a:t>
            </a:r>
            <a:br>
              <a:rPr lang="ru-RU" altLang="ru-RU" sz="2000" b="1" spc="3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000" b="1" spc="300" dirty="0" smtClean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63688" y="1775746"/>
            <a:ext cx="7056784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altLang="ru-RU" sz="1600" dirty="0" smtClean="0"/>
              <a:t>ремонт </a:t>
            </a:r>
            <a:r>
              <a:rPr lang="ru-RU" altLang="ru-RU" sz="1600" dirty="0"/>
              <a:t>системы отопления нежилого помещения </a:t>
            </a:r>
            <a:r>
              <a:rPr lang="ru-RU" altLang="ru-RU" sz="1600" dirty="0" err="1"/>
              <a:t>гп</a:t>
            </a:r>
            <a:r>
              <a:rPr lang="ru-RU" altLang="ru-RU" sz="1600" dirty="0"/>
              <a:t>. Лесогорский, ул. Труда 5 </a:t>
            </a:r>
            <a:r>
              <a:rPr lang="ru-RU" altLang="ru-RU" sz="1600" dirty="0" smtClean="0"/>
              <a:t>– </a:t>
            </a:r>
            <a:r>
              <a:rPr lang="ru-RU" altLang="ru-RU" sz="1600" b="1" dirty="0" smtClean="0"/>
              <a:t>218,3 </a:t>
            </a:r>
            <a:r>
              <a:rPr lang="ru-RU" altLang="ru-RU" sz="1600" b="1" dirty="0"/>
              <a:t>тыс. рублей</a:t>
            </a:r>
            <a:r>
              <a:rPr lang="ru-RU" altLang="ru-RU" sz="1600" dirty="0"/>
              <a:t>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altLang="ru-RU" sz="1600" dirty="0" smtClean="0"/>
              <a:t>оказание </a:t>
            </a:r>
            <a:r>
              <a:rPr lang="ru-RU" altLang="ru-RU" sz="1600" dirty="0"/>
              <a:t>услуг по техническому обслуживанию газораспределительной сети, по проведению технического обследования канализационных очистных сооружений в </a:t>
            </a:r>
            <a:r>
              <a:rPr lang="ru-RU" altLang="ru-RU" sz="1600" dirty="0" err="1"/>
              <a:t>гп</a:t>
            </a:r>
            <a:r>
              <a:rPr lang="ru-RU" altLang="ru-RU" sz="1600" dirty="0"/>
              <a:t>. Лесогорский, д. Лосево, лабораторные исследования воды, осуществление технологического присоединения к электрическим сетям, оплата платежей за потребляемую электроэнергию </a:t>
            </a:r>
            <a:r>
              <a:rPr lang="ru-RU" altLang="ru-RU" sz="1600" b="1" dirty="0"/>
              <a:t>– 1 186,0 тыс. рублей</a:t>
            </a:r>
            <a:r>
              <a:rPr lang="ru-RU" altLang="ru-RU" sz="1600" dirty="0"/>
              <a:t>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altLang="ru-RU" sz="1600" dirty="0"/>
              <a:t>оказание услуг по оценке рыночной стоимости</a:t>
            </a:r>
            <a:r>
              <a:rPr lang="ru-RU" altLang="ru-RU" sz="1600" dirty="0" smtClean="0"/>
              <a:t>, </a:t>
            </a:r>
            <a:r>
              <a:rPr lang="ru-RU" altLang="ru-RU" sz="1600" dirty="0"/>
              <a:t>постановка на кадастровый учёт земельных участков, автомобильных дорог общего пользования местного значения, вычерчивание поэтажного плана здания и изготовление </a:t>
            </a:r>
            <a:r>
              <a:rPr lang="ru-RU" altLang="ru-RU" sz="1600" dirty="0" smtClean="0"/>
              <a:t>технических планов зданий в </a:t>
            </a:r>
            <a:r>
              <a:rPr lang="ru-RU" altLang="ru-RU" sz="1600" dirty="0"/>
              <a:t>электронном виде для кадастрового учета, межевание земельного участка расположенного по адресу: Северо-Западное лесничество, </a:t>
            </a:r>
            <a:r>
              <a:rPr lang="ru-RU" altLang="ru-RU" sz="1600" dirty="0" smtClean="0"/>
              <a:t>Лесогорское </a:t>
            </a:r>
            <a:r>
              <a:rPr lang="ru-RU" altLang="ru-RU" sz="1600" dirty="0"/>
              <a:t>участковое лесничество, кадастровая съёмка земельных участков – </a:t>
            </a:r>
            <a:r>
              <a:rPr lang="ru-RU" altLang="ru-RU" sz="1600" b="1" dirty="0"/>
              <a:t>529,6 тыс. рублей;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ru-RU" altLang="ru-RU" sz="14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87824" y="1285792"/>
            <a:ext cx="4224787" cy="438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1 933,9 тыс.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5589240"/>
            <a:ext cx="2736304" cy="118580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68466"/>
            <a:ext cx="1975216" cy="2111117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2" y="2215907"/>
            <a:ext cx="1746690" cy="142614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35606820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xfrm>
            <a:off x="179388" y="115888"/>
            <a:ext cx="8785225" cy="122488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</a:t>
            </a:r>
            <a:r>
              <a:rPr lang="en-US" altLang="ru-RU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ru-RU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 «Светогорское городское поселение» </a:t>
            </a:r>
            <a:r>
              <a:rPr lang="en-US" altLang="ru-RU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ru-RU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2023 год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1165577"/>
              </p:ext>
            </p:extLst>
          </p:nvPr>
        </p:nvGraphicFramePr>
        <p:xfrm>
          <a:off x="395536" y="1340768"/>
          <a:ext cx="8569077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431001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Таблица 2"/>
          <p:cNvSpPr>
            <a:spLocks noGrp="1"/>
          </p:cNvSpPr>
          <p:nvPr>
            <p:ph type="tbl" idx="1"/>
          </p:nvPr>
        </p:nvSpPr>
        <p:spPr/>
      </p:sp>
      <p:graphicFrame>
        <p:nvGraphicFramePr>
          <p:cNvPr id="6" name="Group 1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0216568"/>
              </p:ext>
            </p:extLst>
          </p:nvPr>
        </p:nvGraphicFramePr>
        <p:xfrm>
          <a:off x="-17319" y="5421"/>
          <a:ext cx="9180512" cy="6831010"/>
        </p:xfrm>
        <a:graphic>
          <a:graphicData uri="http://schemas.openxmlformats.org/drawingml/2006/table">
            <a:tbl>
              <a:tblPr/>
              <a:tblGrid>
                <a:gridCol w="79660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4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42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Непрограммные расходы 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назначения, тыс. рублей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60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2 611,5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981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21,9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6410204"/>
                  </a:ext>
                </a:extLst>
              </a:tr>
              <a:tr h="57902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i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субъектов Российской Федерации, местных администраций</a:t>
                      </a:r>
                      <a:endParaRPr lang="ru-RU" sz="1500" i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29 617,4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064">
                <a:tc>
                  <a:txBody>
                    <a:bodyPr/>
                    <a:lstStyle/>
                    <a:p>
                      <a:pPr marL="0" marR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708,4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7692">
                <a:tc>
                  <a:txBody>
                    <a:bodyPr/>
                    <a:lstStyle/>
                    <a:p>
                      <a:pPr marL="0" marR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21 709,8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05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и вневойсковая подготовка</a:t>
                      </a:r>
                      <a:endParaRPr lang="ru-RU" sz="15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943,7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183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401,0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06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500" b="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lang="ru-RU" sz="1500" b="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335,9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657563"/>
                  </a:ext>
                </a:extLst>
              </a:tr>
              <a:tr h="3064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500" b="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  <a:endParaRPr lang="ru-RU" sz="1500" b="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60,0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121672"/>
                  </a:ext>
                </a:extLst>
              </a:tr>
              <a:tr h="3717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500" b="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1500" b="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725,7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034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175,1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646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Пенсионное обеспечение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3 805,0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226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61 115,4</a:t>
                      </a:r>
                    </a:p>
                  </a:txBody>
                  <a:tcPr marL="91439" marR="91439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991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777665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604448" cy="5609247"/>
          </a:xfrm>
          <a:prstGeom prst="rect">
            <a:avLst/>
          </a:prstGeom>
          <a:blipFill>
            <a:blip r:embed="rId3">
              <a:alphaModFix amt="42000"/>
            </a:blip>
            <a:stretch>
              <a:fillRect/>
            </a:stretch>
          </a:blipFill>
          <a:ln>
            <a:noFill/>
          </a:ln>
          <a:effectLst>
            <a:reflection blurRad="6350" endPos="0" dir="5400000" sy="-100000" algn="bl" rotWithShape="0"/>
            <a:softEdge rad="635000"/>
          </a:effectLst>
          <a:extLst/>
        </p:spPr>
      </p:pic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845332" y="2132856"/>
            <a:ext cx="7560840" cy="244827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altLang="ru-RU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Спасибо за внимание!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79511" y="1344324"/>
            <a:ext cx="8856985" cy="175432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sz="3600" b="1" dirty="0" smtClean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Исполнение бюджета</a:t>
            </a:r>
            <a:br>
              <a:rPr lang="ru-RU" sz="3600" b="1" dirty="0" smtClean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3600" b="1" dirty="0" smtClean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МО «Светогорское </a:t>
            </a:r>
            <a:r>
              <a:rPr lang="ru-RU" sz="3600" b="1" dirty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городское </a:t>
            </a:r>
            <a:r>
              <a:rPr lang="ru-RU" sz="3600" b="1" dirty="0" smtClean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поселение»</a:t>
            </a:r>
            <a:br>
              <a:rPr lang="ru-RU" sz="3600" b="1" dirty="0" smtClean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3600" b="1" dirty="0" smtClean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за 2023 год</a:t>
            </a:r>
            <a:endParaRPr lang="ru-RU" sz="3600" b="1" dirty="0">
              <a:ln w="10160">
                <a:solidFill>
                  <a:schemeClr val="tx1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88640"/>
            <a:ext cx="936104" cy="11556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0968"/>
            <a:ext cx="9144000" cy="3717032"/>
          </a:xfrm>
          <a:prstGeom prst="rect">
            <a:avLst/>
          </a:prstGeom>
          <a:effectLst>
            <a:softEdge rad="2286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2000" y="310015"/>
            <a:ext cx="2827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Доходы бюджета</a:t>
            </a:r>
            <a:endParaRPr lang="ru-RU" sz="2400" b="1" dirty="0">
              <a:solidFill>
                <a:srgbClr val="7030A0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/>
          </p:nvPr>
        </p:nvGraphicFramePr>
        <p:xfrm>
          <a:off x="180000" y="1397000"/>
          <a:ext cx="8784000" cy="534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12586114"/>
      </p:ext>
    </p:extLst>
  </p:cSld>
  <p:clrMapOvr>
    <a:masterClrMapping/>
  </p:clrMapOvr>
  <p:transition spd="slow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rusinfo.info/wp-content/uploads/f/6/a/f6a04686613e5bee15534af2944d51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212559" cy="597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587113"/>
      </p:ext>
    </p:extLst>
  </p:cSld>
  <p:clrMapOvr>
    <a:masterClrMapping/>
  </p:clrMapOvr>
  <p:transition spd="slow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2000" y="310015"/>
            <a:ext cx="2964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Расходы бюджета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9104" y="1125000"/>
            <a:ext cx="76847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• </a:t>
            </a:r>
            <a:r>
              <a:rPr lang="ru-RU" sz="2000" dirty="0"/>
              <a:t>По муниципальным программам; </a:t>
            </a:r>
            <a:endParaRPr lang="ru-RU" sz="2000" dirty="0" smtClean="0"/>
          </a:p>
          <a:p>
            <a:r>
              <a:rPr lang="ru-RU" sz="2000" dirty="0" smtClean="0"/>
              <a:t>• </a:t>
            </a:r>
            <a:r>
              <a:rPr lang="ru-RU" sz="2000" dirty="0"/>
              <a:t>По ведомствам; </a:t>
            </a:r>
            <a:endParaRPr lang="ru-RU" sz="2000" dirty="0" smtClean="0"/>
          </a:p>
          <a:p>
            <a:r>
              <a:rPr lang="ru-RU" sz="2000" dirty="0" smtClean="0"/>
              <a:t>• </a:t>
            </a:r>
            <a:r>
              <a:rPr lang="ru-RU" sz="2000" dirty="0"/>
              <a:t>По разделам и подразделам (функциям государства</a:t>
            </a:r>
            <a:r>
              <a:rPr lang="ru-RU" sz="2000" dirty="0" smtClean="0"/>
              <a:t>) 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03901" y="2345359"/>
            <a:ext cx="7559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</a:rPr>
              <a:t>Перечень основных разделов расходов бюджета </a:t>
            </a:r>
            <a:r>
              <a:rPr lang="ru-RU" sz="2000" b="1" dirty="0" smtClean="0">
                <a:solidFill>
                  <a:srgbClr val="7030A0"/>
                </a:solidFill>
              </a:rPr>
              <a:t>МО «Светогорское городское поселение» Выборгского района Ленинградской области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90422" y="3418682"/>
            <a:ext cx="80648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Общегосударственные </a:t>
            </a:r>
            <a:r>
              <a:rPr lang="ru-RU" sz="2000" dirty="0"/>
              <a:t>вопросы; </a:t>
            </a: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Национальная </a:t>
            </a:r>
            <a:r>
              <a:rPr lang="ru-RU" sz="2000" dirty="0"/>
              <a:t>безопасность и правоохранительная деятельность; </a:t>
            </a: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Национальная </a:t>
            </a:r>
            <a:r>
              <a:rPr lang="ru-RU" sz="2000" dirty="0"/>
              <a:t>экономика; </a:t>
            </a: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Жилищно-коммунальное </a:t>
            </a:r>
            <a:r>
              <a:rPr lang="ru-RU" sz="2000" dirty="0"/>
              <a:t>хозяйство; </a:t>
            </a: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Образование</a:t>
            </a:r>
            <a:r>
              <a:rPr lang="ru-RU" sz="2000" dirty="0"/>
              <a:t>;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71600" y="5028080"/>
            <a:ext cx="76847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Культура</a:t>
            </a:r>
            <a:r>
              <a:rPr lang="ru-RU" sz="2000" dirty="0"/>
              <a:t>, кинематография</a:t>
            </a:r>
            <a:r>
              <a:rPr lang="ru-RU" sz="2000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Социальная </a:t>
            </a:r>
            <a:r>
              <a:rPr lang="ru-RU" sz="2000" dirty="0"/>
              <a:t>политика; </a:t>
            </a: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Физическая </a:t>
            </a:r>
            <a:r>
              <a:rPr lang="ru-RU" sz="2000" dirty="0"/>
              <a:t>культура и спорт</a:t>
            </a:r>
            <a:r>
              <a:rPr lang="ru-RU" sz="2000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Обслуживание </a:t>
            </a:r>
            <a:r>
              <a:rPr lang="ru-RU" sz="2000" dirty="0"/>
              <a:t>муниципального </a:t>
            </a:r>
            <a:r>
              <a:rPr lang="ru-RU" sz="2000" dirty="0" smtClean="0"/>
              <a:t>долга</a:t>
            </a:r>
            <a:r>
              <a:rPr lang="ru-RU" sz="2000" dirty="0"/>
              <a:t>.</a:t>
            </a: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686399620"/>
      </p:ext>
    </p:extLst>
  </p:cSld>
  <p:clrMapOvr>
    <a:masterClrMapping/>
  </p:clrMapOvr>
  <p:transition spd="slow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8000" y="90249"/>
            <a:ext cx="5785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Открытость информации о бюджета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520868"/>
            <a:ext cx="7918169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</a:rPr>
              <a:t>             </a:t>
            </a:r>
            <a:r>
              <a:rPr lang="ru-RU" sz="1800" dirty="0" smtClean="0">
                <a:solidFill>
                  <a:srgbClr val="002060"/>
                </a:solidFill>
              </a:rPr>
              <a:t>Для </a:t>
            </a:r>
            <a:r>
              <a:rPr lang="ru-RU" sz="1800" dirty="0">
                <a:solidFill>
                  <a:srgbClr val="002060"/>
                </a:solidFill>
              </a:rPr>
              <a:t>повышения эффективности принимаемых решений, для обеспечения целевого использования бюджетных средств и возможности общественного контроля администрация муниципального образования </a:t>
            </a:r>
            <a:r>
              <a:rPr lang="ru-RU" sz="1800" dirty="0" smtClean="0">
                <a:solidFill>
                  <a:srgbClr val="002060"/>
                </a:solidFill>
              </a:rPr>
              <a:t>«Светогорское городское поселение» Выборгского района </a:t>
            </a:r>
            <a:r>
              <a:rPr lang="ru-RU" sz="1800" dirty="0">
                <a:solidFill>
                  <a:srgbClr val="002060"/>
                </a:solidFill>
              </a:rPr>
              <a:t>Ленинградской области обеспечивает открытость и прозрачность утверждения и исполнения бюджета муниципального образования </a:t>
            </a:r>
            <a:r>
              <a:rPr lang="ru-RU" sz="1800" dirty="0" smtClean="0">
                <a:solidFill>
                  <a:srgbClr val="002060"/>
                </a:solidFill>
              </a:rPr>
              <a:t>«Светогорское городское поселение Выборгского района </a:t>
            </a:r>
            <a:r>
              <a:rPr lang="ru-RU" sz="1800" dirty="0">
                <a:solidFill>
                  <a:srgbClr val="002060"/>
                </a:solidFill>
              </a:rPr>
              <a:t>Ленинградской области с помощью: </a:t>
            </a:r>
            <a:endParaRPr lang="ru-RU" sz="1800" dirty="0" smtClean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800" dirty="0" smtClean="0">
                <a:solidFill>
                  <a:srgbClr val="002060"/>
                </a:solidFill>
              </a:rPr>
              <a:t>информирования </a:t>
            </a:r>
            <a:r>
              <a:rPr lang="ru-RU" sz="1800" dirty="0">
                <a:solidFill>
                  <a:srgbClr val="002060"/>
                </a:solidFill>
              </a:rPr>
              <a:t>населения обо всех стадиях бюджетного процесса на сайте администрации; </a:t>
            </a:r>
            <a:endParaRPr lang="ru-RU" sz="1800" dirty="0" smtClean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800" dirty="0" smtClean="0">
                <a:solidFill>
                  <a:srgbClr val="002060"/>
                </a:solidFill>
              </a:rPr>
              <a:t>проведения </a:t>
            </a:r>
            <a:r>
              <a:rPr lang="ru-RU" sz="1800" dirty="0">
                <a:solidFill>
                  <a:srgbClr val="002060"/>
                </a:solidFill>
              </a:rPr>
              <a:t>публичных слушаний по проекту бюджета муниципального образования и отчету об исполнении бюджета муниципального образования.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96014" y="4077072"/>
            <a:ext cx="780927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chemeClr val="accent4"/>
                </a:solidFill>
              </a:rPr>
              <a:t>          </a:t>
            </a:r>
            <a:r>
              <a:rPr lang="ru-RU" sz="1800" i="1" dirty="0" smtClean="0">
                <a:solidFill>
                  <a:srgbClr val="7030A0"/>
                </a:solidFill>
              </a:rPr>
              <a:t>Публичные </a:t>
            </a:r>
            <a:r>
              <a:rPr lang="ru-RU" sz="1800" i="1" dirty="0">
                <a:solidFill>
                  <a:srgbClr val="7030A0"/>
                </a:solidFill>
              </a:rPr>
              <a:t>слушания – форма реализации прав населения на участие в процессе принятия решений путем проведения собрания для обсуждения общественно значимых вопросов</a:t>
            </a:r>
            <a:r>
              <a:rPr lang="ru-RU" sz="1800" i="1" dirty="0" smtClean="0">
                <a:solidFill>
                  <a:srgbClr val="7030A0"/>
                </a:solidFill>
              </a:rPr>
              <a:t>.</a:t>
            </a:r>
          </a:p>
          <a:p>
            <a:r>
              <a:rPr lang="ru-RU" sz="1800" i="1" dirty="0" smtClean="0">
                <a:solidFill>
                  <a:srgbClr val="7030A0"/>
                </a:solidFill>
              </a:rPr>
              <a:t>         Каждый </a:t>
            </a:r>
            <a:r>
              <a:rPr lang="ru-RU" sz="1800" i="1" dirty="0">
                <a:solidFill>
                  <a:srgbClr val="7030A0"/>
                </a:solidFill>
              </a:rPr>
              <a:t>житель вправе высказать свое мнение, представить материалы, письменные предложения и замечания для включения их в протокол публичных </a:t>
            </a:r>
            <a:r>
              <a:rPr lang="ru-RU" sz="1800" i="1" dirty="0" smtClean="0">
                <a:solidFill>
                  <a:srgbClr val="7030A0"/>
                </a:solidFill>
              </a:rPr>
              <a:t>слушаний.</a:t>
            </a:r>
            <a:endParaRPr lang="ru-RU" sz="18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295283"/>
      </p:ext>
    </p:extLst>
  </p:cSld>
  <p:clrMapOvr>
    <a:masterClrMapping/>
  </p:clrMapOvr>
  <p:transition spd="slow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erezovsky.krskstate.ru/dat/Image/39/budget%2019-21/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8208912" cy="615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454892"/>
      </p:ext>
    </p:extLst>
  </p:cSld>
  <p:clrMapOvr>
    <a:masterClrMapping/>
  </p:clrMapOvr>
  <p:transition spd="slow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971600" y="476672"/>
            <a:ext cx="7921575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4000" b="1" i="1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осуществлялось в соответствии с</a:t>
            </a:r>
          </a:p>
        </p:txBody>
      </p:sp>
      <p:sp>
        <p:nvSpPr>
          <p:cNvPr id="6147" name="Объект 9"/>
          <p:cNvSpPr>
            <a:spLocks noGrp="1"/>
          </p:cNvSpPr>
          <p:nvPr>
            <p:ph idx="1"/>
          </p:nvPr>
        </p:nvSpPr>
        <p:spPr>
          <a:xfrm>
            <a:off x="323528" y="1700808"/>
            <a:ext cx="8425630" cy="376460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altLang="ru-RU" sz="2400" b="1" dirty="0" smtClean="0"/>
              <a:t>положением о бюджетном процессе в муниципальном образовании «Светогорское городское поселение»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2400" b="1" dirty="0" smtClean="0"/>
              <a:t>решением Совета депутатов МО «Светогорское городское поселение» № 4</a:t>
            </a:r>
            <a:r>
              <a:rPr lang="en-US" altLang="ru-RU" sz="2400" b="1" dirty="0" smtClean="0"/>
              <a:t>7</a:t>
            </a:r>
            <a:r>
              <a:rPr lang="ru-RU" altLang="ru-RU" sz="2400" b="1" dirty="0" smtClean="0"/>
              <a:t> от 0</a:t>
            </a:r>
            <a:r>
              <a:rPr lang="en-US" altLang="ru-RU" sz="2400" b="1" dirty="0" smtClean="0"/>
              <a:t>5</a:t>
            </a:r>
            <a:r>
              <a:rPr lang="ru-RU" altLang="ru-RU" sz="2400" b="1" dirty="0" smtClean="0"/>
              <a:t> декабря 202</a:t>
            </a:r>
            <a:r>
              <a:rPr lang="en-US" altLang="ru-RU" sz="2400" b="1" dirty="0" smtClean="0"/>
              <a:t>2</a:t>
            </a:r>
            <a:r>
              <a:rPr lang="ru-RU" altLang="ru-RU" sz="2400" b="1" dirty="0" smtClean="0"/>
              <a:t> года «О бюджете муниципального образования «Светогорское городское поселение» Выборгского района Ленинградской области на 202</a:t>
            </a:r>
            <a:r>
              <a:rPr lang="en-US" altLang="ru-RU" sz="2400" b="1" dirty="0" smtClean="0"/>
              <a:t>3</a:t>
            </a:r>
            <a:r>
              <a:rPr lang="ru-RU" altLang="ru-RU" sz="2400" b="1" dirty="0" smtClean="0"/>
              <a:t> год и на плановый период 202</a:t>
            </a:r>
            <a:r>
              <a:rPr lang="en-US" altLang="ru-RU" sz="2400" b="1" dirty="0" smtClean="0"/>
              <a:t>4</a:t>
            </a:r>
            <a:r>
              <a:rPr lang="ru-RU" altLang="ru-RU" sz="2400" b="1" dirty="0" smtClean="0"/>
              <a:t> и 202</a:t>
            </a:r>
            <a:r>
              <a:rPr lang="en-US" altLang="ru-RU" sz="2400" b="1" dirty="0" smtClean="0"/>
              <a:t>5</a:t>
            </a:r>
            <a:r>
              <a:rPr lang="ru-RU" altLang="ru-RU" sz="2400" b="1" dirty="0" smtClean="0"/>
              <a:t> годов» с последующими изменениями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2400" b="1" dirty="0" smtClean="0"/>
              <a:t>сводной бюджетной росписью и утвержденными лимитами бюджетных обязательств</a:t>
            </a:r>
          </a:p>
          <a:p>
            <a:endParaRPr lang="ru-RU" altLang="ru-RU" dirty="0" smtClean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23930</TotalTime>
  <Words>3238</Words>
  <Application>Microsoft Office PowerPoint</Application>
  <PresentationFormat>Экран (4:3)</PresentationFormat>
  <Paragraphs>556</Paragraphs>
  <Slides>37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6" baseType="lpstr">
      <vt:lpstr>Arial</vt:lpstr>
      <vt:lpstr>Arial Black</vt:lpstr>
      <vt:lpstr>Arial Unicode MS</vt:lpstr>
      <vt:lpstr>Calibri</vt:lpstr>
      <vt:lpstr>Calibri Light</vt:lpstr>
      <vt:lpstr>Times New Roman</vt:lpstr>
      <vt:lpstr>Wingdings</vt:lpstr>
      <vt:lpstr>Wingdings 2</vt:lpstr>
      <vt:lpstr>Тема Office</vt:lpstr>
      <vt:lpstr>Презентация PowerPoint</vt:lpstr>
      <vt:lpstr>Муниципальное  образование  «Светогорское городское поселение»  Выборгского района Ленинградской области</vt:lpstr>
      <vt:lpstr>Что такое бюджет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Исполнение бюджета осуществлялось в соответствии с</vt:lpstr>
      <vt:lpstr>Презентация PowerPoint</vt:lpstr>
      <vt:lpstr>Презентация PowerPoint</vt:lpstr>
      <vt:lpstr>Структура налоговых доходов бюджета </vt:lpstr>
      <vt:lpstr>Динамика налоговых доходов в бюджет МО «Светогорское городское поселение» за 2022 - 2023 годы</vt:lpstr>
      <vt:lpstr>Структура неналоговых доходов бюджета </vt:lpstr>
      <vt:lpstr>Динамика неналоговых доходов в бюджет МО «Светогорское городское поселение» за 2022 - 2023 годы</vt:lpstr>
      <vt:lpstr>Работа Комиссии по сокращению задолженности по налоговым платежам в бюджет МО «Светогорское городское поселение» </vt:lpstr>
      <vt:lpstr>Безвозмездные поступления  2023 года 88 408,0 тыс. рублей</vt:lpstr>
      <vt:lpstr>Исполнение расходов за 2023 год</vt:lpstr>
      <vt:lpstr>Структура расходов бюджета  МО «Светогорское городское поселение»  за 2023 год</vt:lpstr>
      <vt:lpstr>Презентация PowerPoint</vt:lpstr>
      <vt:lpstr>МП «Основные направления осуществления управленческой деятельности и развитие муниципальной службы в муниципальном образовании «Светогорское городское поселение» Выборгского района Ленинградской области» </vt:lpstr>
      <vt:lpstr>МП «Развитие форм местного самоуправления  и социальной активности населения на территории  МО «Светогорское городское поселение» </vt:lpstr>
      <vt:lpstr> МП «Безопасность  МО «Светогорское городское поселение»  </vt:lpstr>
      <vt:lpstr>МП «Развитие малого, среднего предпринимательства и потребительского рынка»</vt:lpstr>
      <vt:lpstr>МП «Формирование городской среды и обеспечение качественным жильем граждан на территории  МО «Светогорское городское поселение» </vt:lpstr>
      <vt:lpstr>МП «Формирование городской среды и обеспечение качественным жильем граждан на территории  МО «Светогорское городское поселение» </vt:lpstr>
      <vt:lpstr>МП «Формирование городской среды и обеспечение качественным жильем граждан на территории  МО «Светогорское городское поселение» </vt:lpstr>
      <vt:lpstr>Муниципальная программа «Развитие культуры, физической культуры и массового спорта, молодёжной политики  МО «Светогорское городское поселение»</vt:lpstr>
      <vt:lpstr>Муниципальная программа «Развитие культуры, физической культуры и массового спорта, молодёжной политики МО «Светогорское городское поселение»</vt:lpstr>
      <vt:lpstr>Муниципальная программа «Развитие культуры, физической культуры и массового спорта, молодёжной политики  МО «Светогорское городское поселение»</vt:lpstr>
      <vt:lpstr>Муниципальная программа «Развитие культуры, физической культуры и массового спорта, молодёжной политики  МО «Светогорское городское поселение»</vt:lpstr>
      <vt:lpstr>Муниципальная программа «Развитие культуры, физической культуры и массового спорта, молодёжной политики  МО «Светогорское городское поселение»</vt:lpstr>
      <vt:lpstr>Муниципальная программа «Управление и распоряжение муниципальным имуществом  МО «Светогорское городское поселение» </vt:lpstr>
      <vt:lpstr>Структура расходов бюджета  МО «Светогорское городское поселение»  за 2023 год</vt:lpstr>
      <vt:lpstr>Презентация PowerPoint</vt:lpstr>
      <vt:lpstr>Спасибо за внимание!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Ирина А. Лаврова</cp:lastModifiedBy>
  <cp:revision>1564</cp:revision>
  <cp:lastPrinted>2022-11-28T09:52:48Z</cp:lastPrinted>
  <dcterms:created xsi:type="dcterms:W3CDTF">1601-01-01T00:00:00Z</dcterms:created>
  <dcterms:modified xsi:type="dcterms:W3CDTF">2025-04-21T11:58:05Z</dcterms:modified>
</cp:coreProperties>
</file>